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67" r:id="rId4"/>
    <p:sldId id="268" r:id="rId5"/>
    <p:sldId id="269" r:id="rId6"/>
    <p:sldId id="270" r:id="rId7"/>
    <p:sldId id="277" r:id="rId8"/>
    <p:sldId id="273" r:id="rId9"/>
    <p:sldId id="271" r:id="rId10"/>
    <p:sldId id="274" r:id="rId11"/>
    <p:sldId id="276" r:id="rId12"/>
    <p:sldId id="27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07" autoAdjust="0"/>
    <p:restoredTop sz="94650" autoAdjust="0"/>
  </p:normalViewPr>
  <p:slideViewPr>
    <p:cSldViewPr snapToGrid="0" snapToObjects="1">
      <p:cViewPr varScale="1">
        <p:scale>
          <a:sx n="172" d="100"/>
          <a:sy n="172" d="100"/>
        </p:scale>
        <p:origin x="464" y="20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GB"/>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11/19/19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p:txBody>
          <a:bodyPr/>
          <a:lstStyle/>
          <a:p>
            <a:fld id="{F34E6425-0181-43F2-84FC-787E803FD2F8}"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GB"/>
              <a:t>Edit Master text styles
Second level
Third level
Fourth level
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GB"/>
              <a:t>Edit Master text styles
Second level
Third level
Fourth level
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11/19/19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GB"/>
              <a:t>Edit Master text styles
Second level
Third level
Fourth level
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Edit Master text styles
Second level
Third level
Fourth level
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11/19/19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11/19/19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GB"/>
              <a:t>Edit Master text styles
Second level
Third level
Fourth level
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5" name="Date Placeholder 4"/>
          <p:cNvSpPr>
            <a:spLocks noGrp="1"/>
          </p:cNvSpPr>
          <p:nvPr>
            <p:ph type="dt" sz="half" idx="10"/>
          </p:nvPr>
        </p:nvSpPr>
        <p:spPr/>
        <p:txBody>
          <a:bodyPr/>
          <a:lstStyle/>
          <a:p>
            <a:fld id="{76E86A4C-8E40-4F87-A4F0-01A0687C5742}" type="datetimeFigureOut">
              <a:rPr lang="en-US" dirty="0"/>
              <a:t>11/19/19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GB"/>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5" name="Date Placeholder 4"/>
          <p:cNvSpPr>
            <a:spLocks noGrp="1"/>
          </p:cNvSpPr>
          <p:nvPr>
            <p:ph type="dt" sz="half" idx="10"/>
          </p:nvPr>
        </p:nvSpPr>
        <p:spPr/>
        <p:txBody>
          <a:bodyPr/>
          <a:lstStyle/>
          <a:p>
            <a:fld id="{35E72C73-2D91-4E12-BA25-F0AA0C03599B}" type="datetimeFigureOut">
              <a:rPr lang="en-US" dirty="0"/>
              <a:t>11/19/19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5" name="Date Placeholder 4"/>
          <p:cNvSpPr>
            <a:spLocks noGrp="1"/>
          </p:cNvSpPr>
          <p:nvPr>
            <p:ph type="dt" sz="half" idx="10"/>
          </p:nvPr>
        </p:nvSpPr>
        <p:spPr/>
        <p:txBody>
          <a:bodyPr/>
          <a:lstStyle/>
          <a:p>
            <a:fld id="{923A1CC3-2375-41D4-9E03-427CAF2A4C1A}" type="datetimeFigureOut">
              <a:rPr lang="en-US" dirty="0"/>
              <a:t>11/19/19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GB"/>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p:txBody>
          <a:bodyPr/>
          <a:lstStyle/>
          <a:p>
            <a:fld id="{AFF16868-8199-4C2C-A5B1-63AEE139F88E}"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GB"/>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p:txBody>
          <a:bodyPr/>
          <a:lstStyle/>
          <a:p>
            <a:fld id="{AAD9FF7F-6988-44CC-821B-644E70CD2F73}"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p:txBody>
          <a:bodyPr/>
          <a:lstStyle/>
          <a:p>
            <a:fld id="{5C12C299-16B2-4475-990D-751901EACC14}"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
Second level
Third level
Fourth level
Fifth level</a:t>
            </a:r>
            <a:endParaRPr lang="en-US" dirty="0"/>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
Second level
Third level
Fourth level
Fifth level</a:t>
            </a:r>
            <a:endParaRPr lang="en-US" dirty="0"/>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11/19/19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GB"/>
              <a:t>Edit Master text styles
Second level
Third level
Fourth level
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GB"/>
              <a:t>Edit Master text styles
Second level
Third level
Fourth level
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11/19/19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8C25-D46A-5E43-B460-04A1CDF1C197}"/>
              </a:ext>
            </a:extLst>
          </p:cNvPr>
          <p:cNvSpPr>
            <a:spLocks noGrp="1"/>
          </p:cNvSpPr>
          <p:nvPr>
            <p:ph type="ctrTitle"/>
          </p:nvPr>
        </p:nvSpPr>
        <p:spPr>
          <a:xfrm>
            <a:off x="1154955" y="1403706"/>
            <a:ext cx="8825658" cy="2677648"/>
          </a:xfrm>
        </p:spPr>
        <p:txBody>
          <a:bodyPr/>
          <a:lstStyle/>
          <a:p>
            <a:r>
              <a:rPr lang="de-CH" dirty="0" err="1"/>
              <a:t>Blockchains</a:t>
            </a:r>
            <a:r>
              <a:rPr lang="de-CH" dirty="0"/>
              <a:t> &amp; </a:t>
            </a:r>
            <a:r>
              <a:rPr lang="de-CH" dirty="0" err="1"/>
              <a:t>the</a:t>
            </a:r>
            <a:r>
              <a:rPr lang="de-CH"/>
              <a:t> GDPR</a:t>
            </a:r>
            <a:endParaRPr lang="de-DE" dirty="0"/>
          </a:p>
        </p:txBody>
      </p:sp>
      <p:sp>
        <p:nvSpPr>
          <p:cNvPr id="3" name="Subtitle 2">
            <a:extLst>
              <a:ext uri="{FF2B5EF4-FFF2-40B4-BE49-F238E27FC236}">
                <a16:creationId xmlns:a16="http://schemas.microsoft.com/office/drawing/2014/main" id="{65490FCD-899E-804C-93CD-0225735A306D}"/>
              </a:ext>
            </a:extLst>
          </p:cNvPr>
          <p:cNvSpPr>
            <a:spLocks noGrp="1"/>
          </p:cNvSpPr>
          <p:nvPr>
            <p:ph type="subTitle" idx="1"/>
          </p:nvPr>
        </p:nvSpPr>
        <p:spPr>
          <a:xfrm>
            <a:off x="1154955" y="4542491"/>
            <a:ext cx="8825658" cy="1180974"/>
          </a:xfrm>
        </p:spPr>
        <p:txBody>
          <a:bodyPr>
            <a:noAutofit/>
          </a:bodyPr>
          <a:lstStyle/>
          <a:p>
            <a:r>
              <a:rPr lang="de-CH" dirty="0"/>
              <a:t>Michele finck</a:t>
            </a:r>
          </a:p>
          <a:p>
            <a:r>
              <a:rPr lang="de-CH" dirty="0"/>
              <a:t>Max planck institute for innovation </a:t>
            </a:r>
            <a:r>
              <a:rPr lang="de-CH" dirty="0" err="1"/>
              <a:t>and</a:t>
            </a:r>
            <a:r>
              <a:rPr lang="de-CH" dirty="0"/>
              <a:t> </a:t>
            </a:r>
            <a:r>
              <a:rPr lang="de-CH" dirty="0" err="1"/>
              <a:t>competition</a:t>
            </a:r>
            <a:endParaRPr lang="de-CH" dirty="0"/>
          </a:p>
          <a:p>
            <a:r>
              <a:rPr lang="de-CH" dirty="0"/>
              <a:t>University College London</a:t>
            </a:r>
          </a:p>
        </p:txBody>
      </p:sp>
    </p:spTree>
    <p:extLst>
      <p:ext uri="{BB962C8B-B14F-4D97-AF65-F5344CB8AC3E}">
        <p14:creationId xmlns:p14="http://schemas.microsoft.com/office/powerpoint/2010/main" val="154022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Minimization</a:t>
            </a:r>
          </a:p>
        </p:txBody>
      </p:sp>
      <p:sp>
        <p:nvSpPr>
          <p:cNvPr id="3" name="Content Placeholder 2"/>
          <p:cNvSpPr>
            <a:spLocks noGrp="1"/>
          </p:cNvSpPr>
          <p:nvPr>
            <p:ph idx="1"/>
          </p:nvPr>
        </p:nvSpPr>
        <p:spPr/>
        <p:txBody>
          <a:bodyPr/>
          <a:lstStyle/>
          <a:p>
            <a:pPr marL="0" indent="0">
              <a:buNone/>
            </a:pPr>
            <a:r>
              <a:rPr lang="en-US" b="1" dirty="0"/>
              <a:t>Article 5(1)</a:t>
            </a:r>
            <a:r>
              <a:rPr lang="de-DE" b="1" dirty="0"/>
              <a:t>(c) GDPR</a:t>
            </a:r>
          </a:p>
          <a:p>
            <a:pPr marL="0" indent="0">
              <a:buNone/>
            </a:pPr>
            <a:r>
              <a:rPr lang="en-US" dirty="0"/>
              <a:t>Personal data shall be ‘adequate, relevant and limited to what is necessary in relation to the purposes for which they are processed’. </a:t>
            </a:r>
          </a:p>
          <a:p>
            <a:pPr marL="0" indent="0">
              <a:buNone/>
            </a:pPr>
            <a:endParaRPr lang="en-US" dirty="0"/>
          </a:p>
          <a:p>
            <a:r>
              <a:rPr lang="en-US" dirty="0" err="1"/>
              <a:t>Blockchains</a:t>
            </a:r>
            <a:r>
              <a:rPr lang="en-US" dirty="0"/>
              <a:t> as append-only ledgers </a:t>
            </a:r>
          </a:p>
          <a:p>
            <a:r>
              <a:rPr lang="en-US" dirty="0"/>
              <a:t>Resilience by replication</a:t>
            </a:r>
          </a:p>
          <a:p>
            <a:r>
              <a:rPr lang="en-US" dirty="0"/>
              <a:t>What ought to be minimized? Quantity of data? Or certain categories of data (sensitive data, </a:t>
            </a:r>
            <a:r>
              <a:rPr lang="en-US" dirty="0" err="1"/>
              <a:t>pseudonymize</a:t>
            </a:r>
            <a:r>
              <a:rPr lang="en-US" dirty="0"/>
              <a:t> data </a:t>
            </a:r>
            <a:r>
              <a:rPr lang="en-US" dirty="0" err="1"/>
              <a:t>etc</a:t>
            </a:r>
            <a:r>
              <a:rPr lang="en-US" dirty="0"/>
              <a:t>)?</a:t>
            </a:r>
          </a:p>
        </p:txBody>
      </p:sp>
    </p:spTree>
    <p:extLst>
      <p:ext uri="{BB962C8B-B14F-4D97-AF65-F5344CB8AC3E}">
        <p14:creationId xmlns:p14="http://schemas.microsoft.com/office/powerpoint/2010/main" val="2305880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Mutability </a:t>
            </a:r>
            <a:r>
              <a:rPr lang="en-US" dirty="0" err="1"/>
              <a:t>vs</a:t>
            </a:r>
            <a:r>
              <a:rPr lang="en-US" dirty="0"/>
              <a:t> Immutability</a:t>
            </a:r>
          </a:p>
        </p:txBody>
      </p:sp>
      <p:sp>
        <p:nvSpPr>
          <p:cNvPr id="3" name="Content Placeholder 2"/>
          <p:cNvSpPr>
            <a:spLocks noGrp="1"/>
          </p:cNvSpPr>
          <p:nvPr>
            <p:ph idx="1"/>
          </p:nvPr>
        </p:nvSpPr>
        <p:spPr/>
        <p:txBody>
          <a:bodyPr/>
          <a:lstStyle/>
          <a:p>
            <a:pPr marL="0" indent="0">
              <a:buNone/>
            </a:pPr>
            <a:r>
              <a:rPr lang="en-US" b="1" dirty="0"/>
              <a:t>Article 16 GDPR (The Right to Rectification)</a:t>
            </a:r>
          </a:p>
          <a:p>
            <a:pPr marL="0" indent="0" algn="just">
              <a:buNone/>
            </a:pPr>
            <a:endParaRPr lang="en-US" b="1" dirty="0"/>
          </a:p>
          <a:p>
            <a:pPr marL="0" indent="0" algn="just">
              <a:buNone/>
            </a:pPr>
            <a:r>
              <a:rPr lang="en-US" dirty="0"/>
              <a:t>‘The data subject shall have the right to obtain from the controller without undue delay the </a:t>
            </a:r>
            <a:r>
              <a:rPr lang="en-US" u="sng" dirty="0"/>
              <a:t>rectification of inaccurate personal data concerning him or her</a:t>
            </a:r>
            <a:r>
              <a:rPr lang="en-US" dirty="0"/>
              <a:t>. Taking into account the purposes of the processing, the data subject shall have </a:t>
            </a:r>
            <a:r>
              <a:rPr lang="en-US" u="sng" dirty="0"/>
              <a:t>the right to have incomplete personal data completed, including by means of providing a supplementary statement</a:t>
            </a:r>
            <a:r>
              <a:rPr lang="en-US" dirty="0"/>
              <a:t>’.</a:t>
            </a:r>
          </a:p>
          <a:p>
            <a:pPr marL="0" indent="0">
              <a:buNone/>
            </a:pPr>
            <a:endParaRPr lang="en-US" dirty="0"/>
          </a:p>
        </p:txBody>
      </p:sp>
    </p:spTree>
    <p:extLst>
      <p:ext uri="{BB962C8B-B14F-4D97-AF65-F5344CB8AC3E}">
        <p14:creationId xmlns:p14="http://schemas.microsoft.com/office/powerpoint/2010/main" val="224875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Mutability </a:t>
            </a:r>
            <a:r>
              <a:rPr lang="en-US" dirty="0" err="1"/>
              <a:t>vs</a:t>
            </a:r>
            <a:r>
              <a:rPr lang="en-US" dirty="0"/>
              <a:t> Immutability</a:t>
            </a:r>
          </a:p>
        </p:txBody>
      </p:sp>
      <p:sp>
        <p:nvSpPr>
          <p:cNvPr id="3" name="Content Placeholder 2"/>
          <p:cNvSpPr>
            <a:spLocks noGrp="1"/>
          </p:cNvSpPr>
          <p:nvPr>
            <p:ph idx="1"/>
          </p:nvPr>
        </p:nvSpPr>
        <p:spPr>
          <a:xfrm>
            <a:off x="1154954" y="2365129"/>
            <a:ext cx="8825659" cy="4578796"/>
          </a:xfrm>
        </p:spPr>
        <p:txBody>
          <a:bodyPr>
            <a:noAutofit/>
          </a:bodyPr>
          <a:lstStyle/>
          <a:p>
            <a:pPr marL="0" indent="0">
              <a:buNone/>
            </a:pPr>
            <a:r>
              <a:rPr lang="en-US" b="1" dirty="0"/>
              <a:t>Article 17 GDPR </a:t>
            </a:r>
            <a:r>
              <a:rPr lang="en-US" dirty="0"/>
              <a:t>(T</a:t>
            </a:r>
            <a:r>
              <a:rPr lang="en-US" b="1" dirty="0"/>
              <a:t>he Right to Erasure / to be Forgotten</a:t>
            </a:r>
            <a:r>
              <a:rPr lang="en-US" dirty="0"/>
              <a:t>)</a:t>
            </a:r>
          </a:p>
          <a:p>
            <a:pPr marL="0" indent="0">
              <a:buNone/>
            </a:pPr>
            <a:r>
              <a:rPr lang="en-US" dirty="0"/>
              <a:t>‘The data subject shall have the right to obtain from the controller the </a:t>
            </a:r>
            <a:r>
              <a:rPr lang="en-US" b="1" dirty="0"/>
              <a:t>erasure</a:t>
            </a:r>
            <a:r>
              <a:rPr lang="en-US" dirty="0"/>
              <a:t> of personal data concerning him or her without undue delay hand the controller shall have the obligation to erase personal data without undue delay where (</a:t>
            </a:r>
            <a:r>
              <a:rPr lang="is-IS" dirty="0"/>
              <a:t>…) </a:t>
            </a:r>
            <a:endParaRPr lang="is-IS" sz="1400" dirty="0"/>
          </a:p>
          <a:p>
            <a:pPr marL="0" indent="0">
              <a:buNone/>
            </a:pPr>
            <a:r>
              <a:rPr lang="is-IS" sz="1200" dirty="0"/>
              <a:t>Qualified Right</a:t>
            </a:r>
          </a:p>
          <a:p>
            <a:pPr>
              <a:buFontTx/>
              <a:buChar char="-"/>
            </a:pPr>
            <a:r>
              <a:rPr lang="en-US" sz="1200" dirty="0"/>
              <a:t>Data are no longer necessary in relation to the purposes (</a:t>
            </a:r>
            <a:r>
              <a:rPr lang="is-IS" sz="1200" dirty="0"/>
              <a:t>…)</a:t>
            </a:r>
          </a:p>
          <a:p>
            <a:pPr>
              <a:buFontTx/>
              <a:buChar char="-"/>
            </a:pPr>
            <a:r>
              <a:rPr lang="en-US" sz="1200" dirty="0"/>
              <a:t>T</a:t>
            </a:r>
            <a:r>
              <a:rPr lang="is-IS" sz="1200" dirty="0"/>
              <a:t>he data subject withdraws consent</a:t>
            </a:r>
          </a:p>
          <a:p>
            <a:pPr>
              <a:buFontTx/>
              <a:buChar char="-"/>
            </a:pPr>
            <a:r>
              <a:rPr lang="en-US" sz="1200" dirty="0"/>
              <a:t>T</a:t>
            </a:r>
            <a:r>
              <a:rPr lang="is-IS" sz="1200" dirty="0"/>
              <a:t>he data subject objects to the processing</a:t>
            </a:r>
          </a:p>
          <a:p>
            <a:pPr>
              <a:buFontTx/>
              <a:buChar char="-"/>
            </a:pPr>
            <a:r>
              <a:rPr lang="en-US" sz="1200" dirty="0"/>
              <a:t>P</a:t>
            </a:r>
            <a:r>
              <a:rPr lang="is-IS" sz="1200" dirty="0"/>
              <a:t>ersonal data has been unlawfully processed</a:t>
            </a:r>
          </a:p>
          <a:p>
            <a:pPr marL="0" indent="0">
              <a:buNone/>
            </a:pPr>
            <a:r>
              <a:rPr lang="is-IS" sz="1200" dirty="0"/>
              <a:t>Limited Right</a:t>
            </a:r>
          </a:p>
          <a:p>
            <a:pPr>
              <a:buFontTx/>
              <a:buChar char="-"/>
            </a:pPr>
            <a:r>
              <a:rPr lang="en-US" sz="1200" dirty="0"/>
              <a:t>C</a:t>
            </a:r>
            <a:r>
              <a:rPr lang="is-IS" sz="1200" dirty="0"/>
              <a:t>ompliance with a legal obligation</a:t>
            </a:r>
          </a:p>
          <a:p>
            <a:pPr>
              <a:buFontTx/>
              <a:buChar char="-"/>
            </a:pPr>
            <a:r>
              <a:rPr lang="is-IS" sz="1200" dirty="0"/>
              <a:t>Freedom of expression </a:t>
            </a:r>
            <a:endParaRPr lang="en-US" sz="1200" dirty="0"/>
          </a:p>
        </p:txBody>
      </p:sp>
    </p:spTree>
    <p:extLst>
      <p:ext uri="{BB962C8B-B14F-4D97-AF65-F5344CB8AC3E}">
        <p14:creationId xmlns:p14="http://schemas.microsoft.com/office/powerpoint/2010/main" val="4165296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Meaning of ‘Erasure’?</a:t>
            </a:r>
          </a:p>
        </p:txBody>
      </p:sp>
      <p:sp>
        <p:nvSpPr>
          <p:cNvPr id="3" name="Content Placeholder 2"/>
          <p:cNvSpPr>
            <a:spLocks noGrp="1"/>
          </p:cNvSpPr>
          <p:nvPr>
            <p:ph idx="1"/>
          </p:nvPr>
        </p:nvSpPr>
        <p:spPr/>
        <p:txBody>
          <a:bodyPr/>
          <a:lstStyle/>
          <a:p>
            <a:r>
              <a:rPr lang="en-US" i="1" dirty="0"/>
              <a:t>Google Spain </a:t>
            </a:r>
            <a:r>
              <a:rPr lang="en-US" dirty="0"/>
              <a:t>(2014): delist from search results </a:t>
            </a:r>
            <a:endParaRPr lang="en-US" i="1" dirty="0"/>
          </a:p>
          <a:p>
            <a:r>
              <a:rPr lang="en-US" dirty="0"/>
              <a:t>Austrian Data Protection Authority (05.12.2018): </a:t>
            </a:r>
            <a:r>
              <a:rPr lang="en-US" dirty="0" err="1"/>
              <a:t>anonymization</a:t>
            </a:r>
            <a:r>
              <a:rPr lang="en-US" dirty="0"/>
              <a:t> as a means of achieving erasure  </a:t>
            </a:r>
          </a:p>
          <a:p>
            <a:r>
              <a:rPr lang="en-US" dirty="0"/>
              <a:t>ICO: put data beyond use (can be through </a:t>
            </a:r>
            <a:r>
              <a:rPr lang="en-US" dirty="0" err="1"/>
              <a:t>anonymisation</a:t>
            </a:r>
            <a:r>
              <a:rPr lang="en-US" dirty="0"/>
              <a:t>)</a:t>
            </a:r>
          </a:p>
          <a:p>
            <a:r>
              <a:rPr lang="en-US" i="1" dirty="0"/>
              <a:t>Nowak</a:t>
            </a:r>
            <a:r>
              <a:rPr lang="en-US" dirty="0"/>
              <a:t> (2017): ‘erased, that is to say destroyed’.  </a:t>
            </a:r>
          </a:p>
          <a:p>
            <a:r>
              <a:rPr lang="en-US" dirty="0"/>
              <a:t>CNIL: for encrypted data: destruction of private key </a:t>
            </a:r>
          </a:p>
        </p:txBody>
      </p:sp>
    </p:spTree>
    <p:extLst>
      <p:ext uri="{BB962C8B-B14F-4D97-AF65-F5344CB8AC3E}">
        <p14:creationId xmlns:p14="http://schemas.microsoft.com/office/powerpoint/2010/main" val="1411858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Accountability and Responsibility: </a:t>
            </a:r>
            <a:br>
              <a:rPr lang="en-US" dirty="0"/>
            </a:br>
            <a:r>
              <a:rPr lang="en-US" dirty="0"/>
              <a:t>The Data Controller </a:t>
            </a:r>
          </a:p>
        </p:txBody>
      </p:sp>
      <p:sp>
        <p:nvSpPr>
          <p:cNvPr id="3" name="Content Placeholder 2"/>
          <p:cNvSpPr>
            <a:spLocks noGrp="1"/>
          </p:cNvSpPr>
          <p:nvPr>
            <p:ph idx="1"/>
          </p:nvPr>
        </p:nvSpPr>
        <p:spPr>
          <a:xfrm>
            <a:off x="1154954" y="2318525"/>
            <a:ext cx="9564568" cy="4392383"/>
          </a:xfrm>
        </p:spPr>
        <p:txBody>
          <a:bodyPr>
            <a:normAutofit fontScale="92500" lnSpcReduction="10000"/>
          </a:bodyPr>
          <a:lstStyle/>
          <a:p>
            <a:pPr marL="0" indent="0">
              <a:buNone/>
            </a:pPr>
            <a:endParaRPr lang="en-US" sz="1600" b="1" dirty="0"/>
          </a:p>
          <a:p>
            <a:r>
              <a:rPr lang="en-US" dirty="0"/>
              <a:t>Centralization </a:t>
            </a:r>
            <a:r>
              <a:rPr lang="en-US" dirty="0" err="1"/>
              <a:t>vs</a:t>
            </a:r>
            <a:r>
              <a:rPr lang="en-US" dirty="0"/>
              <a:t> decentralization</a:t>
            </a:r>
          </a:p>
          <a:p>
            <a:pPr marL="0" indent="0">
              <a:buNone/>
            </a:pPr>
            <a:endParaRPr lang="en-US" dirty="0"/>
          </a:p>
          <a:p>
            <a:r>
              <a:rPr lang="en-US" b="1" dirty="0"/>
              <a:t>Article </a:t>
            </a:r>
            <a:r>
              <a:rPr lang="de-CH" b="1" dirty="0"/>
              <a:t>4(7) GDPR</a:t>
            </a:r>
            <a:r>
              <a:rPr lang="de-CH" dirty="0"/>
              <a:t>: </a:t>
            </a:r>
            <a:r>
              <a:rPr lang="de-CH" i="1" dirty="0"/>
              <a:t>the </a:t>
            </a:r>
            <a:r>
              <a:rPr lang="de-CH" i="1" dirty="0" err="1"/>
              <a:t>natural</a:t>
            </a:r>
            <a:r>
              <a:rPr lang="de-CH" i="1" dirty="0"/>
              <a:t> </a:t>
            </a:r>
            <a:r>
              <a:rPr lang="de-CH" i="1" dirty="0" err="1"/>
              <a:t>or</a:t>
            </a:r>
            <a:r>
              <a:rPr lang="de-CH" i="1" dirty="0"/>
              <a:t> legal </a:t>
            </a:r>
            <a:r>
              <a:rPr lang="de-CH" i="1" dirty="0" err="1"/>
              <a:t>person</a:t>
            </a:r>
            <a:r>
              <a:rPr lang="de-CH" i="1" dirty="0"/>
              <a:t>, </a:t>
            </a:r>
            <a:r>
              <a:rPr lang="de-CH" i="1" dirty="0" err="1"/>
              <a:t>public</a:t>
            </a:r>
            <a:r>
              <a:rPr lang="de-CH" i="1" dirty="0"/>
              <a:t> </a:t>
            </a:r>
            <a:r>
              <a:rPr lang="de-CH" i="1" dirty="0" err="1"/>
              <a:t>authority</a:t>
            </a:r>
            <a:r>
              <a:rPr lang="de-CH" i="1" dirty="0"/>
              <a:t>, </a:t>
            </a:r>
            <a:r>
              <a:rPr lang="de-CH" i="1" dirty="0" err="1"/>
              <a:t>agency</a:t>
            </a:r>
            <a:r>
              <a:rPr lang="de-CH" i="1" dirty="0"/>
              <a:t> </a:t>
            </a:r>
            <a:r>
              <a:rPr lang="de-CH" i="1" dirty="0" err="1"/>
              <a:t>or</a:t>
            </a:r>
            <a:r>
              <a:rPr lang="de-CH" i="1" dirty="0"/>
              <a:t> </a:t>
            </a:r>
            <a:r>
              <a:rPr lang="de-CH" i="1" dirty="0" err="1"/>
              <a:t>other</a:t>
            </a:r>
            <a:r>
              <a:rPr lang="de-CH" i="1" dirty="0"/>
              <a:t> </a:t>
            </a:r>
            <a:r>
              <a:rPr lang="de-CH" i="1" dirty="0" err="1"/>
              <a:t>body</a:t>
            </a:r>
            <a:r>
              <a:rPr lang="de-CH" i="1" dirty="0"/>
              <a:t> </a:t>
            </a:r>
            <a:r>
              <a:rPr lang="de-CH" i="1" dirty="0" err="1"/>
              <a:t>which</a:t>
            </a:r>
            <a:r>
              <a:rPr lang="de-CH" i="1" dirty="0"/>
              <a:t>, </a:t>
            </a:r>
            <a:r>
              <a:rPr lang="de-CH" i="1" dirty="0" err="1"/>
              <a:t>alone</a:t>
            </a:r>
            <a:r>
              <a:rPr lang="de-CH" i="1" dirty="0"/>
              <a:t> </a:t>
            </a:r>
            <a:r>
              <a:rPr lang="de-CH" i="1" dirty="0" err="1"/>
              <a:t>or</a:t>
            </a:r>
            <a:r>
              <a:rPr lang="de-CH" i="1" dirty="0"/>
              <a:t> </a:t>
            </a:r>
            <a:r>
              <a:rPr lang="de-CH" i="1" dirty="0" err="1"/>
              <a:t>jointly</a:t>
            </a:r>
            <a:r>
              <a:rPr lang="de-CH" i="1" dirty="0"/>
              <a:t> </a:t>
            </a:r>
            <a:r>
              <a:rPr lang="de-CH" i="1" dirty="0" err="1"/>
              <a:t>with</a:t>
            </a:r>
            <a:r>
              <a:rPr lang="de-CH" i="1" dirty="0"/>
              <a:t> </a:t>
            </a:r>
            <a:r>
              <a:rPr lang="de-CH" i="1" dirty="0" err="1"/>
              <a:t>others</a:t>
            </a:r>
            <a:r>
              <a:rPr lang="de-CH" i="1" dirty="0"/>
              <a:t>, determines </a:t>
            </a:r>
            <a:r>
              <a:rPr lang="de-CH" i="1" u="sng" dirty="0"/>
              <a:t>the purposes </a:t>
            </a:r>
            <a:r>
              <a:rPr lang="de-CH" i="1" u="sng" dirty="0" err="1"/>
              <a:t>and</a:t>
            </a:r>
            <a:r>
              <a:rPr lang="de-CH" i="1" u="sng" dirty="0"/>
              <a:t> means </a:t>
            </a:r>
            <a:r>
              <a:rPr lang="de-CH" i="1" u="sng" dirty="0" err="1"/>
              <a:t>of</a:t>
            </a:r>
            <a:r>
              <a:rPr lang="de-CH" i="1" u="sng" dirty="0"/>
              <a:t> the </a:t>
            </a:r>
            <a:r>
              <a:rPr lang="de-CH" i="1" u="sng" dirty="0" err="1"/>
              <a:t>processing</a:t>
            </a:r>
            <a:r>
              <a:rPr lang="de-CH" i="1" u="sng" dirty="0"/>
              <a:t> </a:t>
            </a:r>
            <a:r>
              <a:rPr lang="de-CH" i="1" u="sng" dirty="0" err="1"/>
              <a:t>of</a:t>
            </a:r>
            <a:r>
              <a:rPr lang="de-CH" i="1" u="sng" dirty="0"/>
              <a:t> personal </a:t>
            </a:r>
            <a:r>
              <a:rPr lang="de-CH" i="1" u="sng" dirty="0" err="1"/>
              <a:t>data</a:t>
            </a:r>
            <a:r>
              <a:rPr lang="de-CH" i="1" u="sng" dirty="0"/>
              <a:t>. </a:t>
            </a:r>
          </a:p>
          <a:p>
            <a:endParaRPr lang="de-CH" i="1" u="sng" dirty="0"/>
          </a:p>
          <a:p>
            <a:r>
              <a:rPr lang="de-CH" dirty="0"/>
              <a:t>The </a:t>
            </a:r>
            <a:r>
              <a:rPr lang="de-CH" dirty="0" err="1"/>
              <a:t>data</a:t>
            </a:r>
            <a:r>
              <a:rPr lang="de-CH" dirty="0"/>
              <a:t> </a:t>
            </a:r>
            <a:r>
              <a:rPr lang="de-CH" dirty="0" err="1"/>
              <a:t>controller</a:t>
            </a:r>
            <a:r>
              <a:rPr lang="de-CH" dirty="0"/>
              <a:t> determines the </a:t>
            </a:r>
            <a:r>
              <a:rPr lang="de-CH" b="1" dirty="0" err="1"/>
              <a:t>why</a:t>
            </a:r>
            <a:r>
              <a:rPr lang="de-CH" b="1" dirty="0"/>
              <a:t> </a:t>
            </a:r>
            <a:r>
              <a:rPr lang="de-CH" b="1" dirty="0" err="1"/>
              <a:t>and</a:t>
            </a:r>
            <a:r>
              <a:rPr lang="de-CH" b="1" dirty="0"/>
              <a:t> </a:t>
            </a:r>
            <a:r>
              <a:rPr lang="de-CH" b="1" dirty="0" err="1"/>
              <a:t>how</a:t>
            </a:r>
            <a:r>
              <a:rPr lang="de-CH" b="1" dirty="0"/>
              <a:t> </a:t>
            </a:r>
            <a:r>
              <a:rPr lang="de-CH" dirty="0" err="1"/>
              <a:t>of</a:t>
            </a:r>
            <a:r>
              <a:rPr lang="de-CH" dirty="0"/>
              <a:t> personal </a:t>
            </a:r>
            <a:r>
              <a:rPr lang="de-CH" dirty="0" err="1"/>
              <a:t>data</a:t>
            </a:r>
            <a:r>
              <a:rPr lang="de-CH" dirty="0"/>
              <a:t> </a:t>
            </a:r>
            <a:r>
              <a:rPr lang="de-CH" dirty="0" err="1"/>
              <a:t>processing</a:t>
            </a:r>
            <a:r>
              <a:rPr lang="de-CH" dirty="0"/>
              <a:t>.</a:t>
            </a:r>
          </a:p>
          <a:p>
            <a:pPr marL="0" indent="0">
              <a:buNone/>
            </a:pPr>
            <a:endParaRPr lang="de-CH" i="1" u="sng" dirty="0"/>
          </a:p>
          <a:p>
            <a:r>
              <a:rPr lang="de-CH" b="1" dirty="0"/>
              <a:t>Google Spain</a:t>
            </a:r>
            <a:r>
              <a:rPr lang="de-CH" dirty="0"/>
              <a:t>: </a:t>
            </a:r>
            <a:r>
              <a:rPr lang="de-CH" dirty="0" err="1"/>
              <a:t>need</a:t>
            </a:r>
            <a:r>
              <a:rPr lang="de-CH" dirty="0"/>
              <a:t> </a:t>
            </a:r>
            <a:r>
              <a:rPr lang="de-CH" dirty="0" err="1"/>
              <a:t>to</a:t>
            </a:r>
            <a:r>
              <a:rPr lang="de-CH" dirty="0"/>
              <a:t> </a:t>
            </a:r>
            <a:r>
              <a:rPr lang="de-CH" dirty="0" err="1"/>
              <a:t>adopt</a:t>
            </a:r>
            <a:r>
              <a:rPr lang="de-CH" dirty="0"/>
              <a:t> a </a:t>
            </a:r>
            <a:r>
              <a:rPr lang="de-CH" dirty="0" err="1"/>
              <a:t>broad</a:t>
            </a:r>
            <a:r>
              <a:rPr lang="de-CH" dirty="0"/>
              <a:t> </a:t>
            </a:r>
            <a:r>
              <a:rPr lang="de-CH" dirty="0" err="1"/>
              <a:t>definition</a:t>
            </a:r>
            <a:r>
              <a:rPr lang="de-CH" dirty="0"/>
              <a:t> </a:t>
            </a:r>
            <a:r>
              <a:rPr lang="de-CH" dirty="0" err="1"/>
              <a:t>of</a:t>
            </a:r>
            <a:r>
              <a:rPr lang="de-CH" dirty="0"/>
              <a:t> </a:t>
            </a:r>
            <a:r>
              <a:rPr lang="de-CH" dirty="0" err="1"/>
              <a:t>controllership</a:t>
            </a:r>
            <a:r>
              <a:rPr lang="de-CH" dirty="0"/>
              <a:t> </a:t>
            </a:r>
            <a:r>
              <a:rPr lang="de-CH" dirty="0" err="1"/>
              <a:t>to</a:t>
            </a:r>
            <a:r>
              <a:rPr lang="de-CH" dirty="0"/>
              <a:t> </a:t>
            </a:r>
            <a:r>
              <a:rPr lang="de-CH" dirty="0" err="1"/>
              <a:t>ensure</a:t>
            </a:r>
            <a:r>
              <a:rPr lang="de-CH" dirty="0"/>
              <a:t> the </a:t>
            </a:r>
            <a:r>
              <a:rPr lang="de-CH" dirty="0" err="1"/>
              <a:t>effective</a:t>
            </a:r>
            <a:r>
              <a:rPr lang="de-CH" dirty="0"/>
              <a:t> </a:t>
            </a:r>
            <a:r>
              <a:rPr lang="de-CH" dirty="0" err="1"/>
              <a:t>and</a:t>
            </a:r>
            <a:r>
              <a:rPr lang="de-CH" dirty="0"/>
              <a:t> </a:t>
            </a:r>
            <a:r>
              <a:rPr lang="de-CH" dirty="0" err="1"/>
              <a:t>complete</a:t>
            </a:r>
            <a:r>
              <a:rPr lang="de-CH" dirty="0"/>
              <a:t> </a:t>
            </a:r>
            <a:r>
              <a:rPr lang="de-CH" dirty="0" err="1"/>
              <a:t>protection</a:t>
            </a:r>
            <a:r>
              <a:rPr lang="de-CH" dirty="0"/>
              <a:t> </a:t>
            </a:r>
            <a:r>
              <a:rPr lang="de-CH" dirty="0" err="1"/>
              <a:t>of</a:t>
            </a:r>
            <a:r>
              <a:rPr lang="de-CH" dirty="0"/>
              <a:t> </a:t>
            </a:r>
            <a:r>
              <a:rPr lang="de-CH" dirty="0" err="1"/>
              <a:t>data</a:t>
            </a:r>
            <a:r>
              <a:rPr lang="de-CH" dirty="0"/>
              <a:t> </a:t>
            </a:r>
            <a:r>
              <a:rPr lang="de-CH" dirty="0" err="1"/>
              <a:t>subjects</a:t>
            </a:r>
            <a:endParaRPr lang="de-CH" dirty="0"/>
          </a:p>
          <a:p>
            <a:endParaRPr lang="de-CH" dirty="0"/>
          </a:p>
          <a:p>
            <a:r>
              <a:rPr lang="de-CH" dirty="0" err="1"/>
              <a:t>Duties</a:t>
            </a:r>
            <a:r>
              <a:rPr lang="de-CH" dirty="0"/>
              <a:t>: </a:t>
            </a:r>
            <a:r>
              <a:rPr lang="de-CH" dirty="0" err="1"/>
              <a:t>Article</a:t>
            </a:r>
            <a:r>
              <a:rPr lang="de-CH" dirty="0"/>
              <a:t> 24 GDPR (</a:t>
            </a:r>
            <a:r>
              <a:rPr lang="de-CH" dirty="0" err="1"/>
              <a:t>DPb&amp;DPbD</a:t>
            </a:r>
            <a:r>
              <a:rPr lang="de-CH" dirty="0"/>
              <a:t>, </a:t>
            </a:r>
            <a:r>
              <a:rPr lang="de-CH" dirty="0" err="1"/>
              <a:t>comply</a:t>
            </a:r>
            <a:r>
              <a:rPr lang="de-CH" dirty="0"/>
              <a:t> </a:t>
            </a:r>
            <a:r>
              <a:rPr lang="de-CH" dirty="0" err="1"/>
              <a:t>with</a:t>
            </a:r>
            <a:r>
              <a:rPr lang="de-CH" dirty="0"/>
              <a:t> DS </a:t>
            </a:r>
            <a:r>
              <a:rPr lang="de-CH" dirty="0" err="1"/>
              <a:t>rights</a:t>
            </a:r>
            <a:r>
              <a:rPr lang="de-CH" dirty="0"/>
              <a:t> </a:t>
            </a:r>
            <a:r>
              <a:rPr lang="de-CH" dirty="0" err="1"/>
              <a:t>etc</a:t>
            </a:r>
            <a:r>
              <a:rPr lang="de-CH" dirty="0"/>
              <a:t>) </a:t>
            </a:r>
          </a:p>
          <a:p>
            <a:pPr marL="0" indent="0">
              <a:buNone/>
            </a:pPr>
            <a:endParaRPr lang="de-CH" dirty="0"/>
          </a:p>
          <a:p>
            <a:pPr marL="0" indent="0">
              <a:buNone/>
            </a:pPr>
            <a:endParaRPr lang="de-CH" i="1" dirty="0"/>
          </a:p>
          <a:p>
            <a:pPr marL="0" indent="0">
              <a:buNone/>
            </a:pPr>
            <a:endParaRPr lang="de-CH" dirty="0"/>
          </a:p>
          <a:p>
            <a:pPr marL="0" indent="0">
              <a:buNone/>
            </a:pPr>
            <a:endParaRPr lang="en-US" b="1" dirty="0"/>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2786010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Joint Controllers</a:t>
            </a:r>
          </a:p>
        </p:txBody>
      </p:sp>
      <p:sp>
        <p:nvSpPr>
          <p:cNvPr id="3" name="Content Placeholder 2"/>
          <p:cNvSpPr>
            <a:spLocks noGrp="1"/>
          </p:cNvSpPr>
          <p:nvPr>
            <p:ph idx="1"/>
          </p:nvPr>
        </p:nvSpPr>
        <p:spPr>
          <a:xfrm>
            <a:off x="1154954" y="2469987"/>
            <a:ext cx="8825659" cy="4252571"/>
          </a:xfrm>
        </p:spPr>
        <p:txBody>
          <a:bodyPr>
            <a:normAutofit/>
          </a:bodyPr>
          <a:lstStyle/>
          <a:p>
            <a:pPr marL="0" indent="0">
              <a:buNone/>
            </a:pPr>
            <a:r>
              <a:rPr lang="de-CH" b="1" dirty="0" err="1"/>
              <a:t>Article</a:t>
            </a:r>
            <a:r>
              <a:rPr lang="de-CH" b="1" dirty="0"/>
              <a:t> 26(1) GDPR</a:t>
            </a:r>
            <a:r>
              <a:rPr lang="de-CH" dirty="0"/>
              <a:t>: </a:t>
            </a:r>
            <a:r>
              <a:rPr lang="en-US" dirty="0"/>
              <a:t>’Where two or more controllers jointly determine the purposes and means of processing, they shall be joint controllers’. </a:t>
            </a:r>
            <a:endParaRPr lang="de-CH" dirty="0"/>
          </a:p>
          <a:p>
            <a:pPr marL="0" indent="0">
              <a:buNone/>
            </a:pPr>
            <a:r>
              <a:rPr lang="de-CH" b="1" i="1" dirty="0"/>
              <a:t>Wirtschaftsakademie Schleswig Holstein –</a:t>
            </a:r>
            <a:r>
              <a:rPr lang="de-CH" dirty="0"/>
              <a:t> </a:t>
            </a:r>
            <a:r>
              <a:rPr lang="de-CH" dirty="0" err="1"/>
              <a:t>agreement</a:t>
            </a:r>
            <a:r>
              <a:rPr lang="de-CH" dirty="0"/>
              <a:t> </a:t>
            </a:r>
            <a:r>
              <a:rPr lang="de-CH" dirty="0" err="1"/>
              <a:t>to</a:t>
            </a:r>
            <a:r>
              <a:rPr lang="de-CH" dirty="0"/>
              <a:t> M&amp;P = </a:t>
            </a:r>
            <a:r>
              <a:rPr lang="de-CH" dirty="0" err="1"/>
              <a:t>det</a:t>
            </a:r>
            <a:r>
              <a:rPr lang="de-CH" dirty="0"/>
              <a:t>. M&amp;P</a:t>
            </a:r>
            <a:endParaRPr lang="de-CH" b="1" i="1" dirty="0"/>
          </a:p>
          <a:p>
            <a:pPr marL="0" indent="0">
              <a:buNone/>
            </a:pPr>
            <a:r>
              <a:rPr lang="de-CH" b="1" i="1" dirty="0"/>
              <a:t>Jehovah </a:t>
            </a:r>
            <a:r>
              <a:rPr lang="de-CH" b="1" i="1" dirty="0" err="1"/>
              <a:t>Witnesses</a:t>
            </a:r>
            <a:r>
              <a:rPr lang="de-CH" dirty="0"/>
              <a:t> – </a:t>
            </a:r>
            <a:r>
              <a:rPr lang="de-CH" dirty="0" err="1"/>
              <a:t>no</a:t>
            </a:r>
            <a:r>
              <a:rPr lang="de-CH" dirty="0"/>
              <a:t> </a:t>
            </a:r>
            <a:r>
              <a:rPr lang="de-CH" dirty="0" err="1"/>
              <a:t>need</a:t>
            </a:r>
            <a:r>
              <a:rPr lang="de-CH" dirty="0"/>
              <a:t> </a:t>
            </a:r>
            <a:r>
              <a:rPr lang="de-CH" dirty="0" err="1"/>
              <a:t>for</a:t>
            </a:r>
            <a:r>
              <a:rPr lang="de-CH" dirty="0"/>
              <a:t> </a:t>
            </a:r>
            <a:r>
              <a:rPr lang="de-CH" dirty="0" err="1"/>
              <a:t>physical</a:t>
            </a:r>
            <a:r>
              <a:rPr lang="de-CH" dirty="0"/>
              <a:t> </a:t>
            </a:r>
            <a:r>
              <a:rPr lang="de-CH" dirty="0" err="1"/>
              <a:t>control</a:t>
            </a:r>
            <a:r>
              <a:rPr lang="de-CH" dirty="0"/>
              <a:t> </a:t>
            </a:r>
            <a:r>
              <a:rPr lang="de-CH" dirty="0" err="1"/>
              <a:t>over</a:t>
            </a:r>
            <a:r>
              <a:rPr lang="de-CH" dirty="0"/>
              <a:t> the </a:t>
            </a:r>
            <a:r>
              <a:rPr lang="de-CH" dirty="0" err="1"/>
              <a:t>data</a:t>
            </a:r>
            <a:r>
              <a:rPr lang="de-CH" dirty="0"/>
              <a:t> </a:t>
            </a:r>
          </a:p>
          <a:p>
            <a:pPr marL="0" indent="0">
              <a:buNone/>
            </a:pPr>
            <a:r>
              <a:rPr lang="en-US" dirty="0"/>
              <a:t>‘a natural or legal person who </a:t>
            </a:r>
            <a:r>
              <a:rPr lang="en-US" u="sng" dirty="0"/>
              <a:t>exerts influence</a:t>
            </a:r>
            <a:r>
              <a:rPr lang="en-US" dirty="0"/>
              <a:t> over the processing of personal data, for his own purposes, and who participates, as a result, in the determination of the purposes and means of that processing, may be regarded as a controller’. </a:t>
            </a:r>
            <a:endParaRPr lang="de-CH" dirty="0"/>
          </a:p>
          <a:p>
            <a:pPr marL="0" indent="0">
              <a:buNone/>
            </a:pPr>
            <a:r>
              <a:rPr lang="de-CH" dirty="0"/>
              <a:t>AG </a:t>
            </a:r>
            <a:r>
              <a:rPr lang="de-CH" dirty="0" err="1"/>
              <a:t>Bobek</a:t>
            </a:r>
            <a:r>
              <a:rPr lang="de-CH" dirty="0"/>
              <a:t> in</a:t>
            </a:r>
            <a:r>
              <a:rPr lang="de-CH" b="1" i="1" dirty="0"/>
              <a:t> </a:t>
            </a:r>
            <a:r>
              <a:rPr lang="de-CH" b="1" i="1" dirty="0" err="1"/>
              <a:t>FashionID</a:t>
            </a:r>
            <a:r>
              <a:rPr lang="de-CH" b="1" i="1" dirty="0"/>
              <a:t> </a:t>
            </a:r>
            <a:r>
              <a:rPr lang="de-CH" dirty="0"/>
              <a:t>- </a:t>
            </a:r>
            <a:r>
              <a:rPr lang="de-CH" dirty="0" err="1"/>
              <a:t>when</a:t>
            </a:r>
            <a:r>
              <a:rPr lang="de-CH" dirty="0"/>
              <a:t> </a:t>
            </a:r>
            <a:r>
              <a:rPr lang="de-CH" dirty="0" err="1"/>
              <a:t>pushed</a:t>
            </a:r>
            <a:r>
              <a:rPr lang="de-CH" dirty="0"/>
              <a:t> </a:t>
            </a:r>
            <a:r>
              <a:rPr lang="de-CH" dirty="0" err="1"/>
              <a:t>to</a:t>
            </a:r>
            <a:r>
              <a:rPr lang="de-CH" dirty="0"/>
              <a:t> the extreme the </a:t>
            </a:r>
            <a:r>
              <a:rPr lang="de-CH" dirty="0" err="1"/>
              <a:t>only</a:t>
            </a:r>
            <a:r>
              <a:rPr lang="de-CH" dirty="0"/>
              <a:t> </a:t>
            </a:r>
            <a:r>
              <a:rPr lang="de-CH" dirty="0" err="1"/>
              <a:t>criterion</a:t>
            </a:r>
            <a:r>
              <a:rPr lang="de-CH" dirty="0"/>
              <a:t> </a:t>
            </a:r>
            <a:r>
              <a:rPr lang="de-CH" dirty="0" err="1"/>
              <a:t>is</a:t>
            </a:r>
            <a:r>
              <a:rPr lang="de-CH" dirty="0"/>
              <a:t> </a:t>
            </a:r>
            <a:r>
              <a:rPr lang="de-CH" dirty="0" err="1"/>
              <a:t>whether</a:t>
            </a:r>
            <a:r>
              <a:rPr lang="de-CH" dirty="0"/>
              <a:t> </a:t>
            </a:r>
            <a:r>
              <a:rPr lang="de-CH" dirty="0" err="1"/>
              <a:t>data</a:t>
            </a:r>
            <a:r>
              <a:rPr lang="de-CH" dirty="0"/>
              <a:t> </a:t>
            </a:r>
            <a:r>
              <a:rPr lang="de-CH" dirty="0" err="1"/>
              <a:t>processing</a:t>
            </a:r>
            <a:r>
              <a:rPr lang="de-CH" dirty="0"/>
              <a:t> </a:t>
            </a:r>
            <a:r>
              <a:rPr lang="de-CH" dirty="0" err="1"/>
              <a:t>has</a:t>
            </a:r>
            <a:r>
              <a:rPr lang="de-CH" dirty="0"/>
              <a:t> </a:t>
            </a:r>
            <a:r>
              <a:rPr lang="de-CH" dirty="0" err="1"/>
              <a:t>been</a:t>
            </a:r>
            <a:r>
              <a:rPr lang="de-CH" dirty="0"/>
              <a:t> </a:t>
            </a:r>
            <a:r>
              <a:rPr lang="de-CH" dirty="0" err="1"/>
              <a:t>made</a:t>
            </a:r>
            <a:r>
              <a:rPr lang="de-CH" dirty="0"/>
              <a:t> </a:t>
            </a:r>
            <a:r>
              <a:rPr lang="de-CH" dirty="0" err="1"/>
              <a:t>possible</a:t>
            </a:r>
            <a:r>
              <a:rPr lang="de-CH" dirty="0"/>
              <a:t>.</a:t>
            </a:r>
          </a:p>
          <a:p>
            <a:pPr marL="0" indent="0">
              <a:buNone/>
            </a:pPr>
            <a:endParaRPr lang="de-CH" dirty="0"/>
          </a:p>
          <a:p>
            <a:pPr marL="0" indent="0">
              <a:buNone/>
            </a:pPr>
            <a:r>
              <a:rPr lang="de-CH" dirty="0">
                <a:sym typeface="Wingdings"/>
              </a:rPr>
              <a:t> </a:t>
            </a:r>
            <a:r>
              <a:rPr lang="de-CH" dirty="0" err="1">
                <a:sym typeface="Wingdings"/>
              </a:rPr>
              <a:t>Is</a:t>
            </a:r>
            <a:r>
              <a:rPr lang="de-CH" dirty="0">
                <a:sym typeface="Wingdings"/>
              </a:rPr>
              <a:t> </a:t>
            </a:r>
            <a:r>
              <a:rPr lang="de-CH" dirty="0" err="1">
                <a:sym typeface="Wingdings"/>
              </a:rPr>
              <a:t>anyone</a:t>
            </a:r>
            <a:r>
              <a:rPr lang="de-CH" dirty="0">
                <a:sym typeface="Wingdings"/>
              </a:rPr>
              <a:t> a </a:t>
            </a:r>
            <a:r>
              <a:rPr lang="de-CH" dirty="0" err="1">
                <a:sym typeface="Wingdings"/>
              </a:rPr>
              <a:t>joint</a:t>
            </a:r>
            <a:r>
              <a:rPr lang="de-CH" dirty="0">
                <a:sym typeface="Wingdings"/>
              </a:rPr>
              <a:t> </a:t>
            </a:r>
            <a:r>
              <a:rPr lang="de-CH" dirty="0" err="1">
                <a:sym typeface="Wingdings"/>
              </a:rPr>
              <a:t>controller</a:t>
            </a:r>
            <a:r>
              <a:rPr lang="de-CH" dirty="0">
                <a:sym typeface="Wingdings"/>
              </a:rPr>
              <a:t> </a:t>
            </a:r>
            <a:r>
              <a:rPr lang="de-CH" dirty="0" err="1">
                <a:sym typeface="Wingdings"/>
              </a:rPr>
              <a:t>now</a:t>
            </a:r>
            <a:r>
              <a:rPr lang="de-CH" dirty="0">
                <a:sym typeface="Wingdings"/>
              </a:rPr>
              <a:t>? </a:t>
            </a:r>
            <a:endParaRPr lang="de-CH" dirty="0"/>
          </a:p>
          <a:p>
            <a:endParaRPr lang="en-US" dirty="0"/>
          </a:p>
        </p:txBody>
      </p:sp>
    </p:spTree>
    <p:extLst>
      <p:ext uri="{BB962C8B-B14F-4D97-AF65-F5344CB8AC3E}">
        <p14:creationId xmlns:p14="http://schemas.microsoft.com/office/powerpoint/2010/main" val="979442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Controller &amp; </a:t>
            </a:r>
            <a:r>
              <a:rPr lang="en-US" dirty="0" err="1"/>
              <a:t>Blockchains</a:t>
            </a:r>
            <a:endParaRPr lang="en-US" dirty="0"/>
          </a:p>
        </p:txBody>
      </p:sp>
      <p:sp>
        <p:nvSpPr>
          <p:cNvPr id="3" name="Content Placeholder 2"/>
          <p:cNvSpPr>
            <a:spLocks noGrp="1"/>
          </p:cNvSpPr>
          <p:nvPr>
            <p:ph idx="1"/>
          </p:nvPr>
        </p:nvSpPr>
        <p:spPr/>
        <p:txBody>
          <a:bodyPr>
            <a:normAutofit/>
          </a:bodyPr>
          <a:lstStyle/>
          <a:p>
            <a:pPr marL="0" indent="0">
              <a:buNone/>
            </a:pPr>
            <a:endParaRPr lang="de-CH" dirty="0"/>
          </a:p>
          <a:p>
            <a:r>
              <a:rPr lang="de-CH" dirty="0"/>
              <a:t>Reality: </a:t>
            </a:r>
            <a:r>
              <a:rPr lang="de-CH" dirty="0" err="1"/>
              <a:t>there</a:t>
            </a:r>
            <a:r>
              <a:rPr lang="de-CH" dirty="0"/>
              <a:t> </a:t>
            </a:r>
            <a:r>
              <a:rPr lang="de-CH" dirty="0" err="1"/>
              <a:t>is</a:t>
            </a:r>
            <a:r>
              <a:rPr lang="de-CH" dirty="0"/>
              <a:t> not *</a:t>
            </a:r>
            <a:r>
              <a:rPr lang="de-CH" dirty="0" err="1"/>
              <a:t>one</a:t>
            </a:r>
            <a:r>
              <a:rPr lang="de-CH" dirty="0"/>
              <a:t>* DC – </a:t>
            </a:r>
            <a:r>
              <a:rPr lang="de-CH" dirty="0" err="1"/>
              <a:t>need</a:t>
            </a:r>
            <a:r>
              <a:rPr lang="de-CH" dirty="0"/>
              <a:t> </a:t>
            </a:r>
            <a:r>
              <a:rPr lang="de-CH" dirty="0" err="1"/>
              <a:t>to</a:t>
            </a:r>
            <a:r>
              <a:rPr lang="de-CH" dirty="0"/>
              <a:t> </a:t>
            </a:r>
            <a:r>
              <a:rPr lang="de-CH" dirty="0" err="1"/>
              <a:t>look</a:t>
            </a:r>
            <a:r>
              <a:rPr lang="de-CH" dirty="0"/>
              <a:t> </a:t>
            </a:r>
            <a:r>
              <a:rPr lang="de-CH" dirty="0" err="1"/>
              <a:t>at</a:t>
            </a:r>
            <a:r>
              <a:rPr lang="de-CH" dirty="0"/>
              <a:t> </a:t>
            </a:r>
            <a:r>
              <a:rPr lang="de-CH" dirty="0" err="1"/>
              <a:t>technical</a:t>
            </a:r>
            <a:r>
              <a:rPr lang="de-CH" dirty="0"/>
              <a:t> </a:t>
            </a:r>
            <a:r>
              <a:rPr lang="de-CH" dirty="0" err="1"/>
              <a:t>and</a:t>
            </a:r>
            <a:r>
              <a:rPr lang="de-CH" dirty="0"/>
              <a:t> </a:t>
            </a:r>
            <a:r>
              <a:rPr lang="de-CH" dirty="0" err="1"/>
              <a:t>contextual</a:t>
            </a:r>
            <a:r>
              <a:rPr lang="de-CH" dirty="0"/>
              <a:t> </a:t>
            </a:r>
            <a:r>
              <a:rPr lang="de-CH" dirty="0" err="1"/>
              <a:t>factors</a:t>
            </a:r>
            <a:r>
              <a:rPr lang="de-CH" dirty="0"/>
              <a:t> (</a:t>
            </a:r>
            <a:r>
              <a:rPr lang="de-CH" dirty="0" err="1"/>
              <a:t>governance</a:t>
            </a:r>
            <a:r>
              <a:rPr lang="de-CH" dirty="0"/>
              <a:t>!) </a:t>
            </a:r>
            <a:r>
              <a:rPr lang="de-CH" dirty="0" err="1"/>
              <a:t>regarding</a:t>
            </a:r>
            <a:r>
              <a:rPr lang="de-CH" dirty="0"/>
              <a:t> </a:t>
            </a:r>
            <a:r>
              <a:rPr lang="de-CH" dirty="0" err="1"/>
              <a:t>each</a:t>
            </a:r>
            <a:r>
              <a:rPr lang="de-CH" dirty="0"/>
              <a:t> DLT-</a:t>
            </a:r>
            <a:r>
              <a:rPr lang="de-CH" dirty="0" err="1"/>
              <a:t>enabled</a:t>
            </a:r>
            <a:r>
              <a:rPr lang="de-CH" dirty="0"/>
              <a:t> personal </a:t>
            </a:r>
            <a:r>
              <a:rPr lang="de-CH" dirty="0" err="1"/>
              <a:t>data</a:t>
            </a:r>
            <a:r>
              <a:rPr lang="de-CH" dirty="0"/>
              <a:t> </a:t>
            </a:r>
            <a:r>
              <a:rPr lang="de-CH" dirty="0" err="1"/>
              <a:t>processing</a:t>
            </a:r>
            <a:r>
              <a:rPr lang="de-CH" dirty="0"/>
              <a:t>. </a:t>
            </a:r>
          </a:p>
          <a:p>
            <a:pPr marL="0" indent="0">
              <a:buNone/>
            </a:pPr>
            <a:endParaRPr lang="de-CH" dirty="0"/>
          </a:p>
          <a:p>
            <a:r>
              <a:rPr lang="de-CH" b="1" dirty="0"/>
              <a:t>Design</a:t>
            </a:r>
            <a:r>
              <a:rPr lang="de-CH" dirty="0"/>
              <a:t>: </a:t>
            </a:r>
            <a:r>
              <a:rPr lang="de-CH" dirty="0" err="1"/>
              <a:t>public</a:t>
            </a:r>
            <a:r>
              <a:rPr lang="de-CH" dirty="0"/>
              <a:t>/</a:t>
            </a:r>
            <a:r>
              <a:rPr lang="de-CH" dirty="0" err="1"/>
              <a:t>permissionless</a:t>
            </a:r>
            <a:r>
              <a:rPr lang="de-CH" dirty="0"/>
              <a:t> </a:t>
            </a:r>
            <a:r>
              <a:rPr lang="de-CH" dirty="0" err="1"/>
              <a:t>or</a:t>
            </a:r>
            <a:r>
              <a:rPr lang="de-CH" dirty="0"/>
              <a:t> private &amp; </a:t>
            </a:r>
            <a:r>
              <a:rPr lang="de-CH" dirty="0" err="1"/>
              <a:t>permissioned</a:t>
            </a:r>
            <a:r>
              <a:rPr lang="de-CH" dirty="0"/>
              <a:t>?</a:t>
            </a:r>
          </a:p>
          <a:p>
            <a:r>
              <a:rPr lang="de-CH" b="1" dirty="0" err="1"/>
              <a:t>Perspective</a:t>
            </a:r>
            <a:r>
              <a:rPr lang="de-CH" dirty="0"/>
              <a:t>: </a:t>
            </a:r>
            <a:r>
              <a:rPr lang="de-CH" dirty="0" err="1"/>
              <a:t>system</a:t>
            </a:r>
            <a:r>
              <a:rPr lang="de-CH" dirty="0"/>
              <a:t> </a:t>
            </a:r>
            <a:r>
              <a:rPr lang="de-CH" dirty="0" err="1"/>
              <a:t>or</a:t>
            </a:r>
            <a:r>
              <a:rPr lang="de-CH" dirty="0"/>
              <a:t> </a:t>
            </a:r>
            <a:r>
              <a:rPr lang="de-CH" dirty="0" err="1"/>
              <a:t>transaction</a:t>
            </a:r>
            <a:r>
              <a:rPr lang="de-CH" dirty="0"/>
              <a:t>?</a:t>
            </a:r>
          </a:p>
          <a:p>
            <a:r>
              <a:rPr lang="de-CH" b="1" dirty="0" err="1"/>
              <a:t>Ecosystem</a:t>
            </a:r>
            <a:r>
              <a:rPr lang="de-CH" dirty="0"/>
              <a:t>: </a:t>
            </a:r>
            <a:r>
              <a:rPr lang="de-CH" dirty="0" err="1"/>
              <a:t>infrastructure</a:t>
            </a:r>
            <a:r>
              <a:rPr lang="de-CH" dirty="0"/>
              <a:t> </a:t>
            </a:r>
            <a:r>
              <a:rPr lang="de-CH" dirty="0" err="1"/>
              <a:t>or</a:t>
            </a:r>
            <a:r>
              <a:rPr lang="de-CH" dirty="0"/>
              <a:t> </a:t>
            </a:r>
            <a:r>
              <a:rPr lang="de-CH" dirty="0" err="1"/>
              <a:t>application</a:t>
            </a:r>
            <a:r>
              <a:rPr lang="de-CH" dirty="0"/>
              <a:t>? </a:t>
            </a:r>
          </a:p>
          <a:p>
            <a:endParaRPr lang="en-US" dirty="0"/>
          </a:p>
        </p:txBody>
      </p:sp>
    </p:spTree>
    <p:extLst>
      <p:ext uri="{BB962C8B-B14F-4D97-AF65-F5344CB8AC3E}">
        <p14:creationId xmlns:p14="http://schemas.microsoft.com/office/powerpoint/2010/main" val="936051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Controller &amp; </a:t>
            </a:r>
            <a:r>
              <a:rPr lang="en-US" dirty="0" err="1"/>
              <a:t>Blockchains</a:t>
            </a:r>
            <a:endParaRPr lang="en-US" dirty="0"/>
          </a:p>
        </p:txBody>
      </p:sp>
      <p:sp>
        <p:nvSpPr>
          <p:cNvPr id="3" name="Content Placeholder 2"/>
          <p:cNvSpPr>
            <a:spLocks noGrp="1"/>
          </p:cNvSpPr>
          <p:nvPr>
            <p:ph idx="1"/>
          </p:nvPr>
        </p:nvSpPr>
        <p:spPr>
          <a:xfrm>
            <a:off x="1154954" y="2603500"/>
            <a:ext cx="8825659" cy="4142360"/>
          </a:xfrm>
        </p:spPr>
        <p:txBody>
          <a:bodyPr>
            <a:normAutofit lnSpcReduction="10000"/>
          </a:bodyPr>
          <a:lstStyle/>
          <a:p>
            <a:r>
              <a:rPr lang="de-CH" b="1" dirty="0"/>
              <a:t>Core </a:t>
            </a:r>
            <a:r>
              <a:rPr lang="de-CH" b="1" dirty="0" err="1"/>
              <a:t>developers</a:t>
            </a:r>
            <a:r>
              <a:rPr lang="de-CH" dirty="0"/>
              <a:t>: </a:t>
            </a:r>
            <a:r>
              <a:rPr lang="de-CH" dirty="0" err="1"/>
              <a:t>suggest</a:t>
            </a:r>
            <a:r>
              <a:rPr lang="de-CH" dirty="0"/>
              <a:t> but </a:t>
            </a:r>
            <a:r>
              <a:rPr lang="de-CH" dirty="0" err="1"/>
              <a:t>don‘t</a:t>
            </a:r>
            <a:r>
              <a:rPr lang="de-CH" dirty="0"/>
              <a:t> </a:t>
            </a:r>
            <a:r>
              <a:rPr lang="de-CH" dirty="0" err="1"/>
              <a:t>decide</a:t>
            </a:r>
            <a:r>
              <a:rPr lang="de-CH" dirty="0"/>
              <a:t> on </a:t>
            </a:r>
            <a:r>
              <a:rPr lang="de-CH" dirty="0" err="1"/>
              <a:t>software</a:t>
            </a:r>
            <a:r>
              <a:rPr lang="de-CH" dirty="0"/>
              <a:t> </a:t>
            </a:r>
            <a:r>
              <a:rPr lang="de-CH" dirty="0" err="1"/>
              <a:t>updates</a:t>
            </a:r>
            <a:r>
              <a:rPr lang="de-CH" dirty="0"/>
              <a:t>, </a:t>
            </a:r>
            <a:r>
              <a:rPr lang="de-CH" dirty="0" err="1"/>
              <a:t>don‘t</a:t>
            </a:r>
            <a:r>
              <a:rPr lang="de-CH" dirty="0"/>
              <a:t> </a:t>
            </a:r>
            <a:r>
              <a:rPr lang="de-CH" dirty="0" err="1"/>
              <a:t>determine</a:t>
            </a:r>
            <a:r>
              <a:rPr lang="de-CH" dirty="0"/>
              <a:t> purposes. But: SC </a:t>
            </a:r>
            <a:r>
              <a:rPr lang="de-CH" dirty="0" err="1"/>
              <a:t>dev</a:t>
            </a:r>
            <a:r>
              <a:rPr lang="de-CH" dirty="0"/>
              <a:t> </a:t>
            </a:r>
            <a:r>
              <a:rPr lang="de-CH" dirty="0" err="1"/>
              <a:t>that</a:t>
            </a:r>
            <a:r>
              <a:rPr lang="de-CH" dirty="0"/>
              <a:t> </a:t>
            </a:r>
            <a:r>
              <a:rPr lang="de-CH" dirty="0" err="1"/>
              <a:t>determine</a:t>
            </a:r>
            <a:r>
              <a:rPr lang="de-CH" dirty="0"/>
              <a:t> purposes = C.</a:t>
            </a:r>
          </a:p>
          <a:p>
            <a:pPr marL="0" indent="0">
              <a:buNone/>
            </a:pPr>
            <a:endParaRPr lang="de-CH" dirty="0"/>
          </a:p>
          <a:p>
            <a:r>
              <a:rPr lang="de-CH" b="1" dirty="0" err="1"/>
              <a:t>Miners</a:t>
            </a:r>
            <a:r>
              <a:rPr lang="de-CH" dirty="0"/>
              <a:t>: </a:t>
            </a:r>
            <a:r>
              <a:rPr lang="de-CH" dirty="0" err="1"/>
              <a:t>decide</a:t>
            </a:r>
            <a:r>
              <a:rPr lang="de-CH" dirty="0"/>
              <a:t> on </a:t>
            </a:r>
            <a:r>
              <a:rPr lang="de-CH" dirty="0" err="1"/>
              <a:t>software</a:t>
            </a:r>
            <a:r>
              <a:rPr lang="de-CH" dirty="0"/>
              <a:t> </a:t>
            </a:r>
            <a:r>
              <a:rPr lang="de-CH" dirty="0" err="1"/>
              <a:t>to</a:t>
            </a:r>
            <a:r>
              <a:rPr lang="de-CH" dirty="0"/>
              <a:t> </a:t>
            </a:r>
            <a:r>
              <a:rPr lang="de-CH" dirty="0" err="1"/>
              <a:t>be</a:t>
            </a:r>
            <a:r>
              <a:rPr lang="de-CH" dirty="0"/>
              <a:t> </a:t>
            </a:r>
            <a:r>
              <a:rPr lang="de-CH" dirty="0" err="1"/>
              <a:t>used</a:t>
            </a:r>
            <a:r>
              <a:rPr lang="de-CH" dirty="0"/>
              <a:t> (means) but not purposes (</a:t>
            </a:r>
            <a:r>
              <a:rPr lang="de-CH" dirty="0" err="1"/>
              <a:t>unless</a:t>
            </a:r>
            <a:r>
              <a:rPr lang="de-CH" dirty="0"/>
              <a:t> </a:t>
            </a:r>
            <a:r>
              <a:rPr lang="de-CH" dirty="0" err="1"/>
              <a:t>one</a:t>
            </a:r>
            <a:r>
              <a:rPr lang="de-CH" dirty="0"/>
              <a:t> </a:t>
            </a:r>
            <a:r>
              <a:rPr lang="de-CH" dirty="0" err="1"/>
              <a:t>considers</a:t>
            </a:r>
            <a:r>
              <a:rPr lang="de-CH" dirty="0"/>
              <a:t> </a:t>
            </a:r>
            <a:r>
              <a:rPr lang="de-CH" dirty="0" err="1"/>
              <a:t>their</a:t>
            </a:r>
            <a:r>
              <a:rPr lang="de-CH" dirty="0"/>
              <a:t> </a:t>
            </a:r>
            <a:r>
              <a:rPr lang="de-CH" dirty="0" err="1"/>
              <a:t>own</a:t>
            </a:r>
            <a:r>
              <a:rPr lang="de-CH" dirty="0"/>
              <a:t> profit-</a:t>
            </a:r>
            <a:r>
              <a:rPr lang="de-CH" dirty="0" err="1"/>
              <a:t>making</a:t>
            </a:r>
            <a:r>
              <a:rPr lang="de-CH" dirty="0"/>
              <a:t> </a:t>
            </a:r>
            <a:r>
              <a:rPr lang="de-CH" dirty="0" err="1"/>
              <a:t>objective</a:t>
            </a:r>
            <a:r>
              <a:rPr lang="de-CH" dirty="0"/>
              <a:t> </a:t>
            </a:r>
            <a:r>
              <a:rPr lang="de-CH" dirty="0" err="1"/>
              <a:t>as</a:t>
            </a:r>
            <a:r>
              <a:rPr lang="de-CH" dirty="0"/>
              <a:t> a </a:t>
            </a:r>
            <a:r>
              <a:rPr lang="de-CH" dirty="0" err="1"/>
              <a:t>purpose</a:t>
            </a:r>
            <a:r>
              <a:rPr lang="de-CH" dirty="0"/>
              <a:t>).</a:t>
            </a:r>
          </a:p>
          <a:p>
            <a:pPr marL="0" indent="0">
              <a:buNone/>
            </a:pPr>
            <a:endParaRPr lang="de-CH" b="1" dirty="0"/>
          </a:p>
          <a:p>
            <a:r>
              <a:rPr lang="de-CH" b="1" dirty="0"/>
              <a:t>Nodes</a:t>
            </a:r>
            <a:r>
              <a:rPr lang="de-CH" dirty="0"/>
              <a:t>: P: </a:t>
            </a:r>
            <a:r>
              <a:rPr lang="de-CH" dirty="0" err="1"/>
              <a:t>reason</a:t>
            </a:r>
            <a:r>
              <a:rPr lang="de-CH" dirty="0"/>
              <a:t> </a:t>
            </a:r>
            <a:r>
              <a:rPr lang="de-CH" dirty="0" err="1"/>
              <a:t>to</a:t>
            </a:r>
            <a:r>
              <a:rPr lang="de-CH" dirty="0"/>
              <a:t> </a:t>
            </a:r>
            <a:r>
              <a:rPr lang="de-CH" dirty="0" err="1"/>
              <a:t>join</a:t>
            </a:r>
            <a:r>
              <a:rPr lang="de-CH" dirty="0"/>
              <a:t>? M: </a:t>
            </a:r>
            <a:r>
              <a:rPr lang="de-CH" dirty="0" err="1"/>
              <a:t>software</a:t>
            </a:r>
            <a:r>
              <a:rPr lang="de-CH" dirty="0"/>
              <a:t> &amp; </a:t>
            </a:r>
            <a:r>
              <a:rPr lang="de-CH" dirty="0" err="1"/>
              <a:t>can</a:t>
            </a:r>
            <a:r>
              <a:rPr lang="de-CH" dirty="0"/>
              <a:t> </a:t>
            </a:r>
            <a:r>
              <a:rPr lang="de-CH" dirty="0" err="1"/>
              <a:t>freely</a:t>
            </a:r>
            <a:r>
              <a:rPr lang="de-CH" dirty="0"/>
              <a:t> </a:t>
            </a:r>
            <a:r>
              <a:rPr lang="de-CH" dirty="0" err="1"/>
              <a:t>decide</a:t>
            </a:r>
            <a:r>
              <a:rPr lang="de-CH" dirty="0"/>
              <a:t> </a:t>
            </a:r>
            <a:r>
              <a:rPr lang="de-CH" dirty="0" err="1"/>
              <a:t>what</a:t>
            </a:r>
            <a:r>
              <a:rPr lang="de-CH" dirty="0"/>
              <a:t> </a:t>
            </a:r>
            <a:r>
              <a:rPr lang="de-CH" dirty="0" err="1"/>
              <a:t>to</a:t>
            </a:r>
            <a:r>
              <a:rPr lang="de-CH" dirty="0"/>
              <a:t> do </a:t>
            </a:r>
            <a:r>
              <a:rPr lang="de-CH" dirty="0" err="1"/>
              <a:t>with</a:t>
            </a:r>
            <a:r>
              <a:rPr lang="de-CH" dirty="0"/>
              <a:t> </a:t>
            </a:r>
            <a:r>
              <a:rPr lang="de-CH" dirty="0" err="1"/>
              <a:t>data</a:t>
            </a:r>
            <a:r>
              <a:rPr lang="de-CH" dirty="0"/>
              <a:t>.</a:t>
            </a:r>
          </a:p>
          <a:p>
            <a:pPr marL="0" indent="0">
              <a:buNone/>
            </a:pPr>
            <a:r>
              <a:rPr lang="de-CH" dirty="0"/>
              <a:t> </a:t>
            </a:r>
          </a:p>
          <a:p>
            <a:r>
              <a:rPr lang="de-CH" b="1" dirty="0" err="1"/>
              <a:t>Applications</a:t>
            </a:r>
            <a:r>
              <a:rPr lang="de-CH" dirty="0"/>
              <a:t>: JC </a:t>
            </a:r>
            <a:r>
              <a:rPr lang="de-CH" dirty="0" err="1"/>
              <a:t>where</a:t>
            </a:r>
            <a:r>
              <a:rPr lang="de-CH" dirty="0"/>
              <a:t> </a:t>
            </a:r>
            <a:r>
              <a:rPr lang="de-CH" dirty="0" err="1"/>
              <a:t>determination</a:t>
            </a:r>
            <a:r>
              <a:rPr lang="de-CH" dirty="0"/>
              <a:t> </a:t>
            </a:r>
            <a:r>
              <a:rPr lang="de-CH" dirty="0" err="1"/>
              <a:t>of</a:t>
            </a:r>
            <a:r>
              <a:rPr lang="de-CH" dirty="0"/>
              <a:t> M </a:t>
            </a:r>
            <a:r>
              <a:rPr lang="de-CH" dirty="0" err="1"/>
              <a:t>and</a:t>
            </a:r>
            <a:r>
              <a:rPr lang="de-CH" dirty="0"/>
              <a:t> P.</a:t>
            </a:r>
          </a:p>
          <a:p>
            <a:pPr marL="0" indent="0">
              <a:buNone/>
            </a:pPr>
            <a:r>
              <a:rPr lang="de-CH" dirty="0"/>
              <a:t> </a:t>
            </a:r>
          </a:p>
          <a:p>
            <a:r>
              <a:rPr lang="de-CH" b="1" dirty="0"/>
              <a:t>Users</a:t>
            </a:r>
            <a:r>
              <a:rPr lang="de-CH" dirty="0"/>
              <a:t>: DC </a:t>
            </a:r>
            <a:r>
              <a:rPr lang="de-CH" dirty="0" err="1"/>
              <a:t>as</a:t>
            </a:r>
            <a:r>
              <a:rPr lang="de-CH" dirty="0"/>
              <a:t> </a:t>
            </a:r>
            <a:r>
              <a:rPr lang="de-CH" dirty="0" err="1"/>
              <a:t>determine</a:t>
            </a:r>
            <a:r>
              <a:rPr lang="de-CH" dirty="0"/>
              <a:t> P (</a:t>
            </a:r>
            <a:r>
              <a:rPr lang="de-CH" dirty="0" err="1"/>
              <a:t>objective</a:t>
            </a:r>
            <a:r>
              <a:rPr lang="de-CH" dirty="0"/>
              <a:t>) </a:t>
            </a:r>
            <a:r>
              <a:rPr lang="de-CH" dirty="0" err="1"/>
              <a:t>and</a:t>
            </a:r>
            <a:r>
              <a:rPr lang="de-CH" dirty="0"/>
              <a:t> M (</a:t>
            </a:r>
            <a:r>
              <a:rPr lang="de-CH" dirty="0" err="1"/>
              <a:t>choice</a:t>
            </a:r>
            <a:r>
              <a:rPr lang="de-CH" dirty="0"/>
              <a:t> </a:t>
            </a:r>
            <a:r>
              <a:rPr lang="de-CH" dirty="0" err="1"/>
              <a:t>of</a:t>
            </a:r>
            <a:r>
              <a:rPr lang="de-CH" dirty="0"/>
              <a:t> </a:t>
            </a:r>
            <a:r>
              <a:rPr lang="de-CH" dirty="0" err="1"/>
              <a:t>platform</a:t>
            </a:r>
            <a:r>
              <a:rPr lang="de-CH" dirty="0"/>
              <a:t>). </a:t>
            </a:r>
            <a:endParaRPr lang="en-US" dirty="0"/>
          </a:p>
        </p:txBody>
      </p:sp>
    </p:spTree>
    <p:extLst>
      <p:ext uri="{BB962C8B-B14F-4D97-AF65-F5344CB8AC3E}">
        <p14:creationId xmlns:p14="http://schemas.microsoft.com/office/powerpoint/2010/main" val="150162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26 GDPR</a:t>
            </a:r>
          </a:p>
        </p:txBody>
      </p:sp>
      <p:sp>
        <p:nvSpPr>
          <p:cNvPr id="3" name="Content Placeholder 2"/>
          <p:cNvSpPr>
            <a:spLocks noGrp="1"/>
          </p:cNvSpPr>
          <p:nvPr>
            <p:ph idx="1"/>
          </p:nvPr>
        </p:nvSpPr>
        <p:spPr>
          <a:xfrm>
            <a:off x="734054" y="2318525"/>
            <a:ext cx="10160243" cy="4539475"/>
          </a:xfrm>
        </p:spPr>
        <p:txBody>
          <a:bodyPr>
            <a:normAutofit/>
          </a:bodyPr>
          <a:lstStyle/>
          <a:p>
            <a:pPr algn="just"/>
            <a:r>
              <a:rPr lang="en-US" dirty="0"/>
              <a:t>‘</a:t>
            </a:r>
            <a:r>
              <a:rPr lang="en-US" b="1" dirty="0"/>
              <a:t>Where two or more controllers jointly determine the purposes and means of processing, they shall be joint controllers</a:t>
            </a:r>
            <a:r>
              <a:rPr lang="en-US" dirty="0"/>
              <a:t>. They shall in a transparent manner determine their respective responsibilities for compliance with the obligations under this Regulation, in particular as regards the exercising of the rights of the data subject and their respective duties to provide the information referred to in Articles 13 and 14, by means of an </a:t>
            </a:r>
            <a:r>
              <a:rPr lang="en-US" b="1" dirty="0"/>
              <a:t>arrangement between them </a:t>
            </a:r>
            <a:r>
              <a:rPr lang="en-US" dirty="0"/>
              <a:t>unless, and in so far as, the respective responsibilities of the controllers are determined by Union or Member State law to which the controllers are subject. The arrangement may designate a contact point for data subjects.</a:t>
            </a:r>
          </a:p>
          <a:p>
            <a:pPr algn="just"/>
            <a:r>
              <a:rPr lang="en-US" dirty="0"/>
              <a:t>The arrangement referred to in paragraph 1 shall duly reflect the respective roles and relationships of the joint controllers vis-à-vis the data subjects. The essence of the arrangement shall be made available to the data subject.</a:t>
            </a:r>
          </a:p>
          <a:p>
            <a:pPr algn="just"/>
            <a:r>
              <a:rPr lang="en-US" b="1" dirty="0"/>
              <a:t>Irrespective of the terms of the arrangement referred to in paragraph 1, the data subject may exercise his or her rights under this Regulation in respect of and against each of the controllers</a:t>
            </a:r>
            <a:r>
              <a:rPr lang="en-US" dirty="0"/>
              <a:t>’.</a:t>
            </a:r>
          </a:p>
          <a:p>
            <a:endParaRPr lang="en-US" dirty="0"/>
          </a:p>
        </p:txBody>
      </p:sp>
    </p:spTree>
    <p:extLst>
      <p:ext uri="{BB962C8B-B14F-4D97-AF65-F5344CB8AC3E}">
        <p14:creationId xmlns:p14="http://schemas.microsoft.com/office/powerpoint/2010/main" val="3738971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Benefits of </a:t>
            </a:r>
            <a:r>
              <a:rPr lang="en-US" dirty="0" err="1"/>
              <a:t>Blockchains</a:t>
            </a:r>
            <a:r>
              <a:rPr lang="en-US" dirty="0"/>
              <a:t> for Data Protection</a:t>
            </a:r>
          </a:p>
        </p:txBody>
      </p:sp>
      <p:sp>
        <p:nvSpPr>
          <p:cNvPr id="3" name="Content Placeholder 2"/>
          <p:cNvSpPr>
            <a:spLocks noGrp="1"/>
          </p:cNvSpPr>
          <p:nvPr>
            <p:ph idx="1"/>
          </p:nvPr>
        </p:nvSpPr>
        <p:spPr/>
        <p:txBody>
          <a:bodyPr/>
          <a:lstStyle/>
          <a:p>
            <a:r>
              <a:rPr lang="en-US" dirty="0"/>
              <a:t>Accountability – who accessed data when? </a:t>
            </a:r>
          </a:p>
          <a:p>
            <a:pPr marL="0" indent="0">
              <a:buNone/>
            </a:pPr>
            <a:endParaRPr lang="en-US" dirty="0"/>
          </a:p>
          <a:p>
            <a:r>
              <a:rPr lang="en-US" dirty="0"/>
              <a:t>Compliance with the data controller’s obligations under Article 24 GDPR </a:t>
            </a:r>
          </a:p>
          <a:p>
            <a:endParaRPr lang="en-US" dirty="0"/>
          </a:p>
          <a:p>
            <a:r>
              <a:rPr lang="en-US" dirty="0"/>
              <a:t>More control for data subjects over ‘their’ personal data </a:t>
            </a:r>
          </a:p>
          <a:p>
            <a:endParaRPr lang="en-US" dirty="0"/>
          </a:p>
          <a:p>
            <a:r>
              <a:rPr lang="en-US" dirty="0"/>
              <a:t>A tool for increased data-sharing (also NPD)? </a:t>
            </a:r>
          </a:p>
          <a:p>
            <a:endParaRPr lang="en-US" dirty="0"/>
          </a:p>
        </p:txBody>
      </p:sp>
    </p:spTree>
    <p:extLst>
      <p:ext uri="{BB962C8B-B14F-4D97-AF65-F5344CB8AC3E}">
        <p14:creationId xmlns:p14="http://schemas.microsoft.com/office/powerpoint/2010/main" val="1811814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CD8F-B6E5-A94B-BCDF-A0B5CA633340}"/>
              </a:ext>
            </a:extLst>
          </p:cNvPr>
          <p:cNvSpPr>
            <a:spLocks noGrp="1"/>
          </p:cNvSpPr>
          <p:nvPr>
            <p:ph type="title"/>
          </p:nvPr>
        </p:nvSpPr>
        <p:spPr/>
        <p:txBody>
          <a:bodyPr/>
          <a:lstStyle/>
          <a:p>
            <a:r>
              <a:rPr lang="de-DE" dirty="0" err="1"/>
              <a:t>Thank</a:t>
            </a:r>
            <a:r>
              <a:rPr lang="de-DE" dirty="0"/>
              <a:t> </a:t>
            </a:r>
            <a:r>
              <a:rPr lang="de-DE" dirty="0" err="1"/>
              <a:t>you</a:t>
            </a:r>
            <a:r>
              <a:rPr lang="de-DE" dirty="0"/>
              <a:t>!</a:t>
            </a:r>
          </a:p>
        </p:txBody>
      </p:sp>
      <p:sp>
        <p:nvSpPr>
          <p:cNvPr id="3" name="Content Placeholder 2">
            <a:extLst>
              <a:ext uri="{FF2B5EF4-FFF2-40B4-BE49-F238E27FC236}">
                <a16:creationId xmlns:a16="http://schemas.microsoft.com/office/drawing/2014/main" id="{B4724815-1846-D740-870C-60C8ADF03EA3}"/>
              </a:ext>
            </a:extLst>
          </p:cNvPr>
          <p:cNvSpPr>
            <a:spLocks noGrp="1"/>
          </p:cNvSpPr>
          <p:nvPr>
            <p:ph idx="1"/>
          </p:nvPr>
        </p:nvSpPr>
        <p:spPr>
          <a:xfrm>
            <a:off x="155222" y="2603500"/>
            <a:ext cx="11712222" cy="4127500"/>
          </a:xfrm>
        </p:spPr>
        <p:txBody>
          <a:bodyPr/>
          <a:lstStyle/>
          <a:p>
            <a:r>
              <a:rPr lang="de-CH" b="1" dirty="0" err="1"/>
              <a:t>mf@michelefinck.eu</a:t>
            </a:r>
            <a:endParaRPr lang="de-CH" b="1" dirty="0"/>
          </a:p>
          <a:p>
            <a:r>
              <a:rPr lang="de-CH" b="1" dirty="0"/>
              <a:t>@</a:t>
            </a:r>
            <a:r>
              <a:rPr lang="de-CH" b="1" dirty="0" err="1"/>
              <a:t>finck_m</a:t>
            </a:r>
            <a:endParaRPr lang="de-CH" b="1" dirty="0"/>
          </a:p>
          <a:p>
            <a:endParaRPr lang="de-CH" dirty="0"/>
          </a:p>
        </p:txBody>
      </p:sp>
      <p:pic>
        <p:nvPicPr>
          <p:cNvPr id="4" name="Picture 3" descr="Screen Shot 2019-06-03 at 8.43.5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2803" y="2793951"/>
            <a:ext cx="2247900" cy="3365500"/>
          </a:xfrm>
          <a:prstGeom prst="rect">
            <a:avLst/>
          </a:prstGeom>
        </p:spPr>
      </p:pic>
      <p:pic>
        <p:nvPicPr>
          <p:cNvPr id="5" name="Picture 4" descr="Screen Shot 2019-06-03 at 8.45.0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668" y="4513554"/>
            <a:ext cx="5531555" cy="1686278"/>
          </a:xfrm>
          <a:prstGeom prst="rect">
            <a:avLst/>
          </a:prstGeom>
        </p:spPr>
      </p:pic>
      <p:pic>
        <p:nvPicPr>
          <p:cNvPr id="6" name="Picture 5" descr="Screen Shot 2019-06-03 at 8.46.1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2668" y="2405945"/>
            <a:ext cx="5569332" cy="1784231"/>
          </a:xfrm>
          <a:prstGeom prst="rect">
            <a:avLst/>
          </a:prstGeom>
        </p:spPr>
      </p:pic>
      <p:pic>
        <p:nvPicPr>
          <p:cNvPr id="7" name="Picture 6" descr="Screen Shot 2019-11-19 at 10.44.2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824" y="3384366"/>
            <a:ext cx="3753129" cy="3346634"/>
          </a:xfrm>
          <a:prstGeom prst="rect">
            <a:avLst/>
          </a:prstGeom>
        </p:spPr>
      </p:pic>
    </p:spTree>
    <p:extLst>
      <p:ext uri="{BB962C8B-B14F-4D97-AF65-F5344CB8AC3E}">
        <p14:creationId xmlns:p14="http://schemas.microsoft.com/office/powerpoint/2010/main" val="26461021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otalTime>4539</TotalTime>
  <Words>957</Words>
  <Application>Microsoft Macintosh PowerPoint</Application>
  <PresentationFormat>Widescreen</PresentationFormat>
  <Paragraphs>87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Wingdings</vt:lpstr>
      <vt:lpstr>Wingdings 3</vt:lpstr>
      <vt:lpstr>Ion Boardroom</vt:lpstr>
      <vt:lpstr>Blockchains &amp; the GDPR</vt:lpstr>
      <vt:lpstr>Data Minimization</vt:lpstr>
      <vt:lpstr>Mutability vs Immutability</vt:lpstr>
      <vt:lpstr>Mutability vs Immutability</vt:lpstr>
      <vt:lpstr>The Meaning of ‘Erasure’?</vt:lpstr>
      <vt:lpstr>Accountability and Responsibility:  The Data Controller </vt:lpstr>
      <vt:lpstr>Joint Controllers</vt:lpstr>
      <vt:lpstr>The Data Controller &amp; Blockchains</vt:lpstr>
      <vt:lpstr>The Data Controller &amp; Blockchains</vt:lpstr>
      <vt:lpstr>Article 26 GDPR</vt:lpstr>
      <vt:lpstr>The Benefits of Blockchains for Data Protection</vt:lpstr>
      <vt:lpstr>Thank you!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Blockchains and the GDPR: Is Everyone now a Controller?</dc:title>
  <dc:creator>Michèle Finck</dc:creator>
  <cp:lastModifiedBy>Pedro Magalhães Batista</cp:lastModifiedBy>
  <cp:revision>43</cp:revision>
  <dcterms:created xsi:type="dcterms:W3CDTF">2019-01-27T14:33:17Z</dcterms:created>
  <dcterms:modified xsi:type="dcterms:W3CDTF">2019-11-19T14:05:45Z</dcterms:modified>
</cp:coreProperties>
</file>