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9"/>
  </p:notesMasterIdLst>
  <p:sldIdLst>
    <p:sldId id="256" r:id="rId2"/>
    <p:sldId id="633" r:id="rId3"/>
    <p:sldId id="634" r:id="rId4"/>
    <p:sldId id="676" r:id="rId5"/>
    <p:sldId id="636" r:id="rId6"/>
    <p:sldId id="670" r:id="rId7"/>
    <p:sldId id="671" r:id="rId8"/>
    <p:sldId id="673" r:id="rId9"/>
    <p:sldId id="665" r:id="rId10"/>
    <p:sldId id="667" r:id="rId11"/>
    <p:sldId id="642" r:id="rId12"/>
    <p:sldId id="672" r:id="rId13"/>
    <p:sldId id="675" r:id="rId14"/>
    <p:sldId id="663" r:id="rId15"/>
    <p:sldId id="640" r:id="rId16"/>
    <p:sldId id="643" r:id="rId17"/>
    <p:sldId id="577" r:id="rId18"/>
    <p:sldId id="572" r:id="rId19"/>
    <p:sldId id="654" r:id="rId20"/>
    <p:sldId id="669" r:id="rId21"/>
    <p:sldId id="372" r:id="rId22"/>
    <p:sldId id="650" r:id="rId23"/>
    <p:sldId id="649" r:id="rId24"/>
    <p:sldId id="416" r:id="rId25"/>
    <p:sldId id="585" r:id="rId26"/>
    <p:sldId id="606" r:id="rId27"/>
    <p:sldId id="607" r:id="rId28"/>
    <p:sldId id="646" r:id="rId29"/>
    <p:sldId id="656" r:id="rId30"/>
    <p:sldId id="657" r:id="rId31"/>
    <p:sldId id="658" r:id="rId32"/>
    <p:sldId id="659" r:id="rId33"/>
    <p:sldId id="660" r:id="rId34"/>
    <p:sldId id="674" r:id="rId35"/>
    <p:sldId id="661" r:id="rId36"/>
    <p:sldId id="655" r:id="rId37"/>
    <p:sldId id="553" r:id="rId3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3631"/>
  </p:normalViewPr>
  <p:slideViewPr>
    <p:cSldViewPr snapToGrid="0" snapToObjects="1">
      <p:cViewPr varScale="1">
        <p:scale>
          <a:sx n="107" d="100"/>
          <a:sy n="107" d="100"/>
        </p:scale>
        <p:origin x="12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39403F-F3F4-F348-A06D-5D991F2B2C1E}" type="doc">
      <dgm:prSet loTypeId="urn:microsoft.com/office/officeart/2005/8/layout/cycle7" loCatId="" qsTypeId="urn:microsoft.com/office/officeart/2005/8/quickstyle/simple1" qsCatId="simple" csTypeId="urn:microsoft.com/office/officeart/2005/8/colors/accent1_2" csCatId="accent1" phldr="1"/>
      <dgm:spPr/>
      <dgm:t>
        <a:bodyPr/>
        <a:lstStyle/>
        <a:p>
          <a:endParaRPr lang="de-DE"/>
        </a:p>
      </dgm:t>
    </dgm:pt>
    <dgm:pt modelId="{3BB90F7D-8042-434A-9AB7-BB1CE8B2782A}">
      <dgm:prSet phldrT="[Text]"/>
      <dgm:spPr/>
      <dgm:t>
        <a:bodyPr/>
        <a:lstStyle/>
        <a:p>
          <a:r>
            <a:rPr lang="de-DE" dirty="0"/>
            <a:t>SH-Träger</a:t>
          </a:r>
        </a:p>
      </dgm:t>
    </dgm:pt>
    <dgm:pt modelId="{867B9627-D199-B84D-BD85-AAE748B500C3}" type="parTrans" cxnId="{28083714-C95B-E745-AF49-5348E83EAECF}">
      <dgm:prSet/>
      <dgm:spPr/>
      <dgm:t>
        <a:bodyPr/>
        <a:lstStyle/>
        <a:p>
          <a:endParaRPr lang="de-DE"/>
        </a:p>
      </dgm:t>
    </dgm:pt>
    <dgm:pt modelId="{65261A81-1BB8-354C-AE8C-AA1E4341D8F7}" type="sibTrans" cxnId="{28083714-C95B-E745-AF49-5348E83EAECF}">
      <dgm:prSet/>
      <dgm:spPr>
        <a:solidFill>
          <a:schemeClr val="accent2"/>
        </a:solidFill>
      </dgm:spPr>
      <dgm:t>
        <a:bodyPr/>
        <a:lstStyle/>
        <a:p>
          <a:endParaRPr lang="de-DE"/>
        </a:p>
      </dgm:t>
    </dgm:pt>
    <dgm:pt modelId="{6D6DE0B6-CEB3-7843-832D-C56CA1743400}">
      <dgm:prSet phldrT="[Text]"/>
      <dgm:spPr/>
      <dgm:t>
        <a:bodyPr/>
        <a:lstStyle/>
        <a:p>
          <a:r>
            <a:rPr lang="de-DE" dirty="0"/>
            <a:t>Leistungsberechtigter</a:t>
          </a:r>
        </a:p>
      </dgm:t>
    </dgm:pt>
    <dgm:pt modelId="{7856EF44-30AD-4F43-8B8A-468875C26FB5}" type="parTrans" cxnId="{00504DDE-D35F-864E-8291-FFA9BA26207C}">
      <dgm:prSet/>
      <dgm:spPr/>
      <dgm:t>
        <a:bodyPr/>
        <a:lstStyle/>
        <a:p>
          <a:endParaRPr lang="de-DE"/>
        </a:p>
      </dgm:t>
    </dgm:pt>
    <dgm:pt modelId="{7939E6BD-E8C0-1444-91F7-C75C367D7A86}" type="sibTrans" cxnId="{00504DDE-D35F-864E-8291-FFA9BA26207C}">
      <dgm:prSet/>
      <dgm:spPr>
        <a:solidFill>
          <a:schemeClr val="tx1"/>
        </a:solidFill>
      </dgm:spPr>
      <dgm:t>
        <a:bodyPr/>
        <a:lstStyle/>
        <a:p>
          <a:endParaRPr lang="de-DE"/>
        </a:p>
      </dgm:t>
    </dgm:pt>
    <dgm:pt modelId="{8E01D797-C1C0-0145-A1B4-101EED30CE65}">
      <dgm:prSet phldrT="[Text]"/>
      <dgm:spPr/>
      <dgm:t>
        <a:bodyPr/>
        <a:lstStyle/>
        <a:p>
          <a:r>
            <a:rPr lang="de-DE" dirty="0"/>
            <a:t>Leistungserbringer</a:t>
          </a:r>
        </a:p>
      </dgm:t>
    </dgm:pt>
    <dgm:pt modelId="{D94C34FC-99B2-014B-B15F-83E1BC09E326}" type="parTrans" cxnId="{0B91FFAB-4C26-E14F-89D7-9DD4D137C378}">
      <dgm:prSet/>
      <dgm:spPr/>
      <dgm:t>
        <a:bodyPr/>
        <a:lstStyle/>
        <a:p>
          <a:endParaRPr lang="de-DE"/>
        </a:p>
      </dgm:t>
    </dgm:pt>
    <dgm:pt modelId="{100DAC48-35B8-4741-88BF-74DAAFAE9E38}" type="sibTrans" cxnId="{0B91FFAB-4C26-E14F-89D7-9DD4D137C378}">
      <dgm:prSet/>
      <dgm:spPr>
        <a:solidFill>
          <a:schemeClr val="accent2"/>
        </a:solidFill>
      </dgm:spPr>
      <dgm:t>
        <a:bodyPr/>
        <a:lstStyle/>
        <a:p>
          <a:endParaRPr lang="de-DE"/>
        </a:p>
      </dgm:t>
    </dgm:pt>
    <dgm:pt modelId="{30CD6088-3BF1-D345-997D-F56CDD477E45}" type="pres">
      <dgm:prSet presAssocID="{D739403F-F3F4-F348-A06D-5D991F2B2C1E}" presName="Name0" presStyleCnt="0">
        <dgm:presLayoutVars>
          <dgm:dir/>
          <dgm:resizeHandles val="exact"/>
        </dgm:presLayoutVars>
      </dgm:prSet>
      <dgm:spPr/>
    </dgm:pt>
    <dgm:pt modelId="{AC2E271F-E995-1C40-857B-3661ED7569D6}" type="pres">
      <dgm:prSet presAssocID="{3BB90F7D-8042-434A-9AB7-BB1CE8B2782A}" presName="node" presStyleLbl="node1" presStyleIdx="0" presStyleCnt="3" custScaleY="45583">
        <dgm:presLayoutVars>
          <dgm:bulletEnabled val="1"/>
        </dgm:presLayoutVars>
      </dgm:prSet>
      <dgm:spPr/>
    </dgm:pt>
    <dgm:pt modelId="{409E7425-0C34-EA40-8CE5-FD521C8722AC}" type="pres">
      <dgm:prSet presAssocID="{65261A81-1BB8-354C-AE8C-AA1E4341D8F7}" presName="sibTrans" presStyleLbl="sibTrans2D1" presStyleIdx="0" presStyleCnt="3" custScaleX="178172"/>
      <dgm:spPr/>
    </dgm:pt>
    <dgm:pt modelId="{C4F8145B-D4C1-EB42-8DE0-B2DCB5E3F9AF}" type="pres">
      <dgm:prSet presAssocID="{65261A81-1BB8-354C-AE8C-AA1E4341D8F7}" presName="connectorText" presStyleLbl="sibTrans2D1" presStyleIdx="0" presStyleCnt="3"/>
      <dgm:spPr/>
    </dgm:pt>
    <dgm:pt modelId="{9F1CFA9E-D01D-D44A-A878-3B91657D5C09}" type="pres">
      <dgm:prSet presAssocID="{6D6DE0B6-CEB3-7843-832D-C56CA1743400}" presName="node" presStyleLbl="node1" presStyleIdx="1" presStyleCnt="3" custScaleX="127225" custScaleY="50724">
        <dgm:presLayoutVars>
          <dgm:bulletEnabled val="1"/>
        </dgm:presLayoutVars>
      </dgm:prSet>
      <dgm:spPr/>
    </dgm:pt>
    <dgm:pt modelId="{71C38E0D-8C1A-9C4B-A150-7C26B460CBB4}" type="pres">
      <dgm:prSet presAssocID="{7939E6BD-E8C0-1444-91F7-C75C367D7A86}" presName="sibTrans" presStyleLbl="sibTrans2D1" presStyleIdx="1" presStyleCnt="3"/>
      <dgm:spPr/>
    </dgm:pt>
    <dgm:pt modelId="{78A2356E-9CE1-3B4A-A3E1-86660DA88177}" type="pres">
      <dgm:prSet presAssocID="{7939E6BD-E8C0-1444-91F7-C75C367D7A86}" presName="connectorText" presStyleLbl="sibTrans2D1" presStyleIdx="1" presStyleCnt="3"/>
      <dgm:spPr/>
    </dgm:pt>
    <dgm:pt modelId="{A6C707CB-7402-FF41-AB25-4FF3932FDAEF}" type="pres">
      <dgm:prSet presAssocID="{8E01D797-C1C0-0145-A1B4-101EED30CE65}" presName="node" presStyleLbl="node1" presStyleIdx="2" presStyleCnt="3" custScaleX="125937" custScaleY="52530">
        <dgm:presLayoutVars>
          <dgm:bulletEnabled val="1"/>
        </dgm:presLayoutVars>
      </dgm:prSet>
      <dgm:spPr/>
    </dgm:pt>
    <dgm:pt modelId="{C63F8739-F65B-D445-8AED-81F02F58013F}" type="pres">
      <dgm:prSet presAssocID="{100DAC48-35B8-4741-88BF-74DAAFAE9E38}" presName="sibTrans" presStyleLbl="sibTrans2D1" presStyleIdx="2" presStyleCnt="3" custScaleX="191187"/>
      <dgm:spPr/>
    </dgm:pt>
    <dgm:pt modelId="{6D006637-8978-3E46-ABC0-7186C2DE913F}" type="pres">
      <dgm:prSet presAssocID="{100DAC48-35B8-4741-88BF-74DAAFAE9E38}" presName="connectorText" presStyleLbl="sibTrans2D1" presStyleIdx="2" presStyleCnt="3"/>
      <dgm:spPr/>
    </dgm:pt>
  </dgm:ptLst>
  <dgm:cxnLst>
    <dgm:cxn modelId="{6E619B01-3B85-E14E-BCEE-0ED5DB3486DB}" type="presOf" srcId="{65261A81-1BB8-354C-AE8C-AA1E4341D8F7}" destId="{C4F8145B-D4C1-EB42-8DE0-B2DCB5E3F9AF}" srcOrd="1" destOrd="0" presId="urn:microsoft.com/office/officeart/2005/8/layout/cycle7"/>
    <dgm:cxn modelId="{D8476907-46EA-CC45-B5DC-0324E0597D7C}" type="presOf" srcId="{100DAC48-35B8-4741-88BF-74DAAFAE9E38}" destId="{6D006637-8978-3E46-ABC0-7186C2DE913F}" srcOrd="1" destOrd="0" presId="urn:microsoft.com/office/officeart/2005/8/layout/cycle7"/>
    <dgm:cxn modelId="{ED8B0109-0893-1D4A-BFE0-7B3CA7A654E4}" type="presOf" srcId="{3BB90F7D-8042-434A-9AB7-BB1CE8B2782A}" destId="{AC2E271F-E995-1C40-857B-3661ED7569D6}" srcOrd="0" destOrd="0" presId="urn:microsoft.com/office/officeart/2005/8/layout/cycle7"/>
    <dgm:cxn modelId="{B786DF0A-5A62-6A47-A99B-649DE10C6743}" type="presOf" srcId="{100DAC48-35B8-4741-88BF-74DAAFAE9E38}" destId="{C63F8739-F65B-D445-8AED-81F02F58013F}" srcOrd="0" destOrd="0" presId="urn:microsoft.com/office/officeart/2005/8/layout/cycle7"/>
    <dgm:cxn modelId="{28083714-C95B-E745-AF49-5348E83EAECF}" srcId="{D739403F-F3F4-F348-A06D-5D991F2B2C1E}" destId="{3BB90F7D-8042-434A-9AB7-BB1CE8B2782A}" srcOrd="0" destOrd="0" parTransId="{867B9627-D199-B84D-BD85-AAE748B500C3}" sibTransId="{65261A81-1BB8-354C-AE8C-AA1E4341D8F7}"/>
    <dgm:cxn modelId="{A4A0BC30-69AA-3C4A-B992-46038E7A2A15}" type="presOf" srcId="{65261A81-1BB8-354C-AE8C-AA1E4341D8F7}" destId="{409E7425-0C34-EA40-8CE5-FD521C8722AC}" srcOrd="0" destOrd="0" presId="urn:microsoft.com/office/officeart/2005/8/layout/cycle7"/>
    <dgm:cxn modelId="{948EBE97-0FEA-FB43-B2C6-157EBD6C2E07}" type="presOf" srcId="{7939E6BD-E8C0-1444-91F7-C75C367D7A86}" destId="{78A2356E-9CE1-3B4A-A3E1-86660DA88177}" srcOrd="1" destOrd="0" presId="urn:microsoft.com/office/officeart/2005/8/layout/cycle7"/>
    <dgm:cxn modelId="{0B91FFAB-4C26-E14F-89D7-9DD4D137C378}" srcId="{D739403F-F3F4-F348-A06D-5D991F2B2C1E}" destId="{8E01D797-C1C0-0145-A1B4-101EED30CE65}" srcOrd="2" destOrd="0" parTransId="{D94C34FC-99B2-014B-B15F-83E1BC09E326}" sibTransId="{100DAC48-35B8-4741-88BF-74DAAFAE9E38}"/>
    <dgm:cxn modelId="{00504DDE-D35F-864E-8291-FFA9BA26207C}" srcId="{D739403F-F3F4-F348-A06D-5D991F2B2C1E}" destId="{6D6DE0B6-CEB3-7843-832D-C56CA1743400}" srcOrd="1" destOrd="0" parTransId="{7856EF44-30AD-4F43-8B8A-468875C26FB5}" sibTransId="{7939E6BD-E8C0-1444-91F7-C75C367D7A86}"/>
    <dgm:cxn modelId="{573EF5E3-1A7D-5F48-9FE2-3995BAD70C93}" type="presOf" srcId="{D739403F-F3F4-F348-A06D-5D991F2B2C1E}" destId="{30CD6088-3BF1-D345-997D-F56CDD477E45}" srcOrd="0" destOrd="0" presId="urn:microsoft.com/office/officeart/2005/8/layout/cycle7"/>
    <dgm:cxn modelId="{8BFAC7EE-814C-3649-BCFD-0257FF85DDFE}" type="presOf" srcId="{6D6DE0B6-CEB3-7843-832D-C56CA1743400}" destId="{9F1CFA9E-D01D-D44A-A878-3B91657D5C09}" srcOrd="0" destOrd="0" presId="urn:microsoft.com/office/officeart/2005/8/layout/cycle7"/>
    <dgm:cxn modelId="{2B70F3F0-9899-5149-A129-D3956ECEE58B}" type="presOf" srcId="{7939E6BD-E8C0-1444-91F7-C75C367D7A86}" destId="{71C38E0D-8C1A-9C4B-A150-7C26B460CBB4}" srcOrd="0" destOrd="0" presId="urn:microsoft.com/office/officeart/2005/8/layout/cycle7"/>
    <dgm:cxn modelId="{FA60D0F1-1BBF-2144-9274-E72BE30A34CF}" type="presOf" srcId="{8E01D797-C1C0-0145-A1B4-101EED30CE65}" destId="{A6C707CB-7402-FF41-AB25-4FF3932FDAEF}" srcOrd="0" destOrd="0" presId="urn:microsoft.com/office/officeart/2005/8/layout/cycle7"/>
    <dgm:cxn modelId="{A01859FD-B7C2-A84F-B3F1-288CE3190B1E}" type="presParOf" srcId="{30CD6088-3BF1-D345-997D-F56CDD477E45}" destId="{AC2E271F-E995-1C40-857B-3661ED7569D6}" srcOrd="0" destOrd="0" presId="urn:microsoft.com/office/officeart/2005/8/layout/cycle7"/>
    <dgm:cxn modelId="{8A58C69E-615F-674A-858B-C0E4DDCBFDC9}" type="presParOf" srcId="{30CD6088-3BF1-D345-997D-F56CDD477E45}" destId="{409E7425-0C34-EA40-8CE5-FD521C8722AC}" srcOrd="1" destOrd="0" presId="urn:microsoft.com/office/officeart/2005/8/layout/cycle7"/>
    <dgm:cxn modelId="{90C556BB-76D6-934F-9CE6-3CFC7905B433}" type="presParOf" srcId="{409E7425-0C34-EA40-8CE5-FD521C8722AC}" destId="{C4F8145B-D4C1-EB42-8DE0-B2DCB5E3F9AF}" srcOrd="0" destOrd="0" presId="urn:microsoft.com/office/officeart/2005/8/layout/cycle7"/>
    <dgm:cxn modelId="{97C65826-23D8-184D-88C1-903AAC92BC36}" type="presParOf" srcId="{30CD6088-3BF1-D345-997D-F56CDD477E45}" destId="{9F1CFA9E-D01D-D44A-A878-3B91657D5C09}" srcOrd="2" destOrd="0" presId="urn:microsoft.com/office/officeart/2005/8/layout/cycle7"/>
    <dgm:cxn modelId="{67B7A723-4F41-0746-9FAD-196D74471A9A}" type="presParOf" srcId="{30CD6088-3BF1-D345-997D-F56CDD477E45}" destId="{71C38E0D-8C1A-9C4B-A150-7C26B460CBB4}" srcOrd="3" destOrd="0" presId="urn:microsoft.com/office/officeart/2005/8/layout/cycle7"/>
    <dgm:cxn modelId="{B0FF2D02-F9E6-004E-B922-84CFF95EE5F7}" type="presParOf" srcId="{71C38E0D-8C1A-9C4B-A150-7C26B460CBB4}" destId="{78A2356E-9CE1-3B4A-A3E1-86660DA88177}" srcOrd="0" destOrd="0" presId="urn:microsoft.com/office/officeart/2005/8/layout/cycle7"/>
    <dgm:cxn modelId="{AC76714A-85B9-D84A-BF6E-BCC23FC5EB74}" type="presParOf" srcId="{30CD6088-3BF1-D345-997D-F56CDD477E45}" destId="{A6C707CB-7402-FF41-AB25-4FF3932FDAEF}" srcOrd="4" destOrd="0" presId="urn:microsoft.com/office/officeart/2005/8/layout/cycle7"/>
    <dgm:cxn modelId="{B842FAE2-F915-EE45-8F64-6B4FDD840E67}" type="presParOf" srcId="{30CD6088-3BF1-D345-997D-F56CDD477E45}" destId="{C63F8739-F65B-D445-8AED-81F02F58013F}" srcOrd="5" destOrd="0" presId="urn:microsoft.com/office/officeart/2005/8/layout/cycle7"/>
    <dgm:cxn modelId="{67051FF8-E02F-C249-B3B3-FBE0F43692C9}" type="presParOf" srcId="{C63F8739-F65B-D445-8AED-81F02F58013F}" destId="{6D006637-8978-3E46-ABC0-7186C2DE913F}"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E271F-E995-1C40-857B-3661ED7569D6}">
      <dsp:nvSpPr>
        <dsp:cNvPr id="0" name=""/>
        <dsp:cNvSpPr/>
      </dsp:nvSpPr>
      <dsp:spPr>
        <a:xfrm>
          <a:off x="3857370" y="545653"/>
          <a:ext cx="2782937" cy="6342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SH-Träger</a:t>
          </a:r>
        </a:p>
      </dsp:txBody>
      <dsp:txXfrm>
        <a:off x="3875947" y="564230"/>
        <a:ext cx="2745783" cy="597119"/>
      </dsp:txXfrm>
    </dsp:sp>
    <dsp:sp modelId="{409E7425-0C34-EA40-8CE5-FD521C8722AC}">
      <dsp:nvSpPr>
        <dsp:cNvPr id="0" name=""/>
        <dsp:cNvSpPr/>
      </dsp:nvSpPr>
      <dsp:spPr>
        <a:xfrm rot="3600000">
          <a:off x="5621596" y="2592431"/>
          <a:ext cx="1532880" cy="487013"/>
        </a:xfrm>
        <a:prstGeom prst="lef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p>
      </dsp:txBody>
      <dsp:txXfrm>
        <a:off x="5767700" y="2689834"/>
        <a:ext cx="1240672" cy="292207"/>
      </dsp:txXfrm>
    </dsp:sp>
    <dsp:sp modelId="{9F1CFA9E-D01D-D44A-A878-3B91657D5C09}">
      <dsp:nvSpPr>
        <dsp:cNvPr id="0" name=""/>
        <dsp:cNvSpPr/>
      </dsp:nvSpPr>
      <dsp:spPr>
        <a:xfrm>
          <a:off x="5777588" y="4491949"/>
          <a:ext cx="3540591" cy="7058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Leistungsberechtigter</a:t>
          </a:r>
        </a:p>
      </dsp:txBody>
      <dsp:txXfrm>
        <a:off x="5798260" y="4512621"/>
        <a:ext cx="3499247" cy="664464"/>
      </dsp:txXfrm>
    </dsp:sp>
    <dsp:sp modelId="{71C38E0D-8C1A-9C4B-A150-7C26B460CBB4}">
      <dsp:nvSpPr>
        <dsp:cNvPr id="0" name=""/>
        <dsp:cNvSpPr/>
      </dsp:nvSpPr>
      <dsp:spPr>
        <a:xfrm rot="10800000">
          <a:off x="4809709" y="4601346"/>
          <a:ext cx="860337" cy="487013"/>
        </a:xfrm>
        <a:prstGeom prst="lef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p>
      </dsp:txBody>
      <dsp:txXfrm rot="10800000">
        <a:off x="4955813" y="4698749"/>
        <a:ext cx="568129" cy="292207"/>
      </dsp:txXfrm>
    </dsp:sp>
    <dsp:sp modelId="{A6C707CB-7402-FF41-AB25-4FF3932FDAEF}">
      <dsp:nvSpPr>
        <dsp:cNvPr id="0" name=""/>
        <dsp:cNvSpPr/>
      </dsp:nvSpPr>
      <dsp:spPr>
        <a:xfrm>
          <a:off x="1197419" y="4479384"/>
          <a:ext cx="3504747" cy="730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Leistungserbringer</a:t>
          </a:r>
        </a:p>
      </dsp:txBody>
      <dsp:txXfrm>
        <a:off x="1218827" y="4500792"/>
        <a:ext cx="3461931" cy="688122"/>
      </dsp:txXfrm>
    </dsp:sp>
    <dsp:sp modelId="{C63F8739-F65B-D445-8AED-81F02F58013F}">
      <dsp:nvSpPr>
        <dsp:cNvPr id="0" name=""/>
        <dsp:cNvSpPr/>
      </dsp:nvSpPr>
      <dsp:spPr>
        <a:xfrm rot="18000000">
          <a:off x="3290841" y="2586148"/>
          <a:ext cx="1644853" cy="487013"/>
        </a:xfrm>
        <a:prstGeom prst="lef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p>
      </dsp:txBody>
      <dsp:txXfrm>
        <a:off x="3436945" y="2683551"/>
        <a:ext cx="1352645" cy="292207"/>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92227F-52F6-5B48-90E8-19E5F64790FC}" type="datetimeFigureOut">
              <a:rPr lang="de-DE" smtClean="0"/>
              <a:t>04.09.2024</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292DB-2580-E540-84FC-C675AFA8FAC8}" type="slidenum">
              <a:rPr lang="de-DE" smtClean="0"/>
              <a:t>‹Nr.›</a:t>
            </a:fld>
            <a:endParaRPr lang="de-DE" dirty="0"/>
          </a:p>
        </p:txBody>
      </p:sp>
    </p:spTree>
    <p:extLst>
      <p:ext uri="{BB962C8B-B14F-4D97-AF65-F5344CB8AC3E}">
        <p14:creationId xmlns:p14="http://schemas.microsoft.com/office/powerpoint/2010/main" val="2082555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95441A-B315-774F-B417-89CB4129270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3A280306-2413-314F-8EC5-219BB4676D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BC59CE4-9795-854B-8036-2C94119C834B}"/>
              </a:ext>
            </a:extLst>
          </p:cNvPr>
          <p:cNvSpPr>
            <a:spLocks noGrp="1"/>
          </p:cNvSpPr>
          <p:nvPr>
            <p:ph type="dt" sz="half" idx="10"/>
          </p:nvPr>
        </p:nvSpPr>
        <p:spPr/>
        <p:txBody>
          <a:bodyPr/>
          <a:lstStyle/>
          <a:p>
            <a:fld id="{FEC9C890-0172-324A-810F-7B749C915F1F}" type="datetime1">
              <a:rPr lang="de-DE" smtClean="0"/>
              <a:t>04.09.2024</a:t>
            </a:fld>
            <a:endParaRPr lang="de-DE" dirty="0"/>
          </a:p>
        </p:txBody>
      </p:sp>
      <p:sp>
        <p:nvSpPr>
          <p:cNvPr id="5" name="Fußzeilenplatzhalter 4">
            <a:extLst>
              <a:ext uri="{FF2B5EF4-FFF2-40B4-BE49-F238E27FC236}">
                <a16:creationId xmlns:a16="http://schemas.microsoft.com/office/drawing/2014/main" id="{F3015837-BE22-F847-B27F-8A7C8459AE02}"/>
              </a:ext>
            </a:extLst>
          </p:cNvPr>
          <p:cNvSpPr>
            <a:spLocks noGrp="1"/>
          </p:cNvSpPr>
          <p:nvPr>
            <p:ph type="ftr" sz="quarter" idx="11"/>
          </p:nvPr>
        </p:nvSpPr>
        <p:spPr/>
        <p:txBody>
          <a:bodyPr/>
          <a:lstStyle/>
          <a:p>
            <a:r>
              <a:rPr lang="de-DE" dirty="0"/>
              <a:t>Streichsbier Hamburg 2024</a:t>
            </a:r>
          </a:p>
        </p:txBody>
      </p:sp>
      <p:sp>
        <p:nvSpPr>
          <p:cNvPr id="6" name="Foliennummernplatzhalter 5">
            <a:extLst>
              <a:ext uri="{FF2B5EF4-FFF2-40B4-BE49-F238E27FC236}">
                <a16:creationId xmlns:a16="http://schemas.microsoft.com/office/drawing/2014/main" id="{AB866BA7-BD0A-0F4E-8DFF-BEA14CC1FA71}"/>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1086468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BA6506-7B62-F742-9DB2-42F4509BC71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2B7C986-EB87-4245-93BC-499A10713E77}"/>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0B3E2AF4-C68B-C14A-9296-43E78299F86A}"/>
              </a:ext>
            </a:extLst>
          </p:cNvPr>
          <p:cNvSpPr>
            <a:spLocks noGrp="1"/>
          </p:cNvSpPr>
          <p:nvPr>
            <p:ph type="dt" sz="half" idx="10"/>
          </p:nvPr>
        </p:nvSpPr>
        <p:spPr/>
        <p:txBody>
          <a:bodyPr/>
          <a:lstStyle/>
          <a:p>
            <a:fld id="{406B8147-BEEA-A243-953B-A518E1808971}" type="datetime1">
              <a:rPr lang="de-DE" smtClean="0"/>
              <a:t>04.09.2024</a:t>
            </a:fld>
            <a:endParaRPr lang="de-DE" dirty="0"/>
          </a:p>
        </p:txBody>
      </p:sp>
      <p:sp>
        <p:nvSpPr>
          <p:cNvPr id="5" name="Fußzeilenplatzhalter 4">
            <a:extLst>
              <a:ext uri="{FF2B5EF4-FFF2-40B4-BE49-F238E27FC236}">
                <a16:creationId xmlns:a16="http://schemas.microsoft.com/office/drawing/2014/main" id="{AD0D8B63-0F3B-664C-83D6-1740DE077661}"/>
              </a:ext>
            </a:extLst>
          </p:cNvPr>
          <p:cNvSpPr>
            <a:spLocks noGrp="1"/>
          </p:cNvSpPr>
          <p:nvPr>
            <p:ph type="ftr" sz="quarter" idx="11"/>
          </p:nvPr>
        </p:nvSpPr>
        <p:spPr/>
        <p:txBody>
          <a:bodyPr/>
          <a:lstStyle/>
          <a:p>
            <a:r>
              <a:rPr lang="de-DE" dirty="0"/>
              <a:t>Streichsbier Hamburg 2024</a:t>
            </a:r>
          </a:p>
        </p:txBody>
      </p:sp>
      <p:sp>
        <p:nvSpPr>
          <p:cNvPr id="6" name="Foliennummernplatzhalter 5">
            <a:extLst>
              <a:ext uri="{FF2B5EF4-FFF2-40B4-BE49-F238E27FC236}">
                <a16:creationId xmlns:a16="http://schemas.microsoft.com/office/drawing/2014/main" id="{F872D4D0-2B60-6E40-9334-9322D3D33C8B}"/>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2016520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B0A93-F571-8149-8A7D-ED9C8362013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C198CB4-6062-C84E-8569-627BD8C6F7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6A39DCBF-BB01-9849-9F21-87380EA55DA0}"/>
              </a:ext>
            </a:extLst>
          </p:cNvPr>
          <p:cNvSpPr>
            <a:spLocks noGrp="1"/>
          </p:cNvSpPr>
          <p:nvPr>
            <p:ph type="dt" sz="half" idx="10"/>
          </p:nvPr>
        </p:nvSpPr>
        <p:spPr/>
        <p:txBody>
          <a:bodyPr/>
          <a:lstStyle/>
          <a:p>
            <a:fld id="{A2D0C344-D550-CF43-8079-3189839D729F}" type="datetime1">
              <a:rPr lang="de-DE" smtClean="0"/>
              <a:t>04.09.2024</a:t>
            </a:fld>
            <a:endParaRPr lang="de-DE" dirty="0"/>
          </a:p>
        </p:txBody>
      </p:sp>
      <p:sp>
        <p:nvSpPr>
          <p:cNvPr id="5" name="Fußzeilenplatzhalter 4">
            <a:extLst>
              <a:ext uri="{FF2B5EF4-FFF2-40B4-BE49-F238E27FC236}">
                <a16:creationId xmlns:a16="http://schemas.microsoft.com/office/drawing/2014/main" id="{594164B6-8E0E-6B4E-93B5-589BCC5C9D2A}"/>
              </a:ext>
            </a:extLst>
          </p:cNvPr>
          <p:cNvSpPr>
            <a:spLocks noGrp="1"/>
          </p:cNvSpPr>
          <p:nvPr>
            <p:ph type="ftr" sz="quarter" idx="11"/>
          </p:nvPr>
        </p:nvSpPr>
        <p:spPr/>
        <p:txBody>
          <a:bodyPr/>
          <a:lstStyle/>
          <a:p>
            <a:r>
              <a:rPr lang="de-DE" dirty="0"/>
              <a:t>Streichsbier Hamburg 2024</a:t>
            </a:r>
          </a:p>
        </p:txBody>
      </p:sp>
      <p:sp>
        <p:nvSpPr>
          <p:cNvPr id="6" name="Foliennummernplatzhalter 5">
            <a:extLst>
              <a:ext uri="{FF2B5EF4-FFF2-40B4-BE49-F238E27FC236}">
                <a16:creationId xmlns:a16="http://schemas.microsoft.com/office/drawing/2014/main" id="{83F217ED-E3F3-834B-8EC4-3E313DAF32C5}"/>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3335635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1A565-C017-F44C-84F2-F885D71FF79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F9BCEFE-A824-604A-867F-FDF195EA7735}"/>
              </a:ext>
            </a:extLst>
          </p:cNvPr>
          <p:cNvSpPr>
            <a:spLocks noGrp="1"/>
          </p:cNvSpPr>
          <p:nvPr>
            <p:ph sz="half" idx="1"/>
          </p:nvPr>
        </p:nvSpPr>
        <p:spPr>
          <a:xfrm>
            <a:off x="838200" y="1825625"/>
            <a:ext cx="5181600" cy="4351338"/>
          </a:xfrm>
        </p:spPr>
        <p:txBody>
          <a:body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5E5ECA1E-849B-AB4A-A7B5-A011EE1144C8}"/>
              </a:ext>
            </a:extLst>
          </p:cNvPr>
          <p:cNvSpPr>
            <a:spLocks noGrp="1"/>
          </p:cNvSpPr>
          <p:nvPr>
            <p:ph sz="half" idx="2"/>
          </p:nvPr>
        </p:nvSpPr>
        <p:spPr>
          <a:xfrm>
            <a:off x="6172200" y="1825625"/>
            <a:ext cx="5181600" cy="4351338"/>
          </a:xfrm>
        </p:spPr>
        <p:txBody>
          <a:body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913F8BA4-B50A-8E48-9D88-C4324E1F7231}"/>
              </a:ext>
            </a:extLst>
          </p:cNvPr>
          <p:cNvSpPr>
            <a:spLocks noGrp="1"/>
          </p:cNvSpPr>
          <p:nvPr>
            <p:ph type="dt" sz="half" idx="10"/>
          </p:nvPr>
        </p:nvSpPr>
        <p:spPr/>
        <p:txBody>
          <a:bodyPr/>
          <a:lstStyle/>
          <a:p>
            <a:fld id="{966748EE-6658-0E4C-8B46-E1484D187671}" type="datetime1">
              <a:rPr lang="de-DE" smtClean="0"/>
              <a:t>04.09.2024</a:t>
            </a:fld>
            <a:endParaRPr lang="de-DE" dirty="0"/>
          </a:p>
        </p:txBody>
      </p:sp>
      <p:sp>
        <p:nvSpPr>
          <p:cNvPr id="6" name="Fußzeilenplatzhalter 5">
            <a:extLst>
              <a:ext uri="{FF2B5EF4-FFF2-40B4-BE49-F238E27FC236}">
                <a16:creationId xmlns:a16="http://schemas.microsoft.com/office/drawing/2014/main" id="{37ACC099-DD57-5D43-9A82-880FB4ED36B3}"/>
              </a:ext>
            </a:extLst>
          </p:cNvPr>
          <p:cNvSpPr>
            <a:spLocks noGrp="1"/>
          </p:cNvSpPr>
          <p:nvPr>
            <p:ph type="ftr" sz="quarter" idx="11"/>
          </p:nvPr>
        </p:nvSpPr>
        <p:spPr/>
        <p:txBody>
          <a:bodyPr/>
          <a:lstStyle/>
          <a:p>
            <a:r>
              <a:rPr lang="de-DE" dirty="0"/>
              <a:t>Streichsbier Hamburg 2024</a:t>
            </a:r>
          </a:p>
        </p:txBody>
      </p:sp>
      <p:sp>
        <p:nvSpPr>
          <p:cNvPr id="7" name="Foliennummernplatzhalter 6">
            <a:extLst>
              <a:ext uri="{FF2B5EF4-FFF2-40B4-BE49-F238E27FC236}">
                <a16:creationId xmlns:a16="http://schemas.microsoft.com/office/drawing/2014/main" id="{277BA713-9AB1-3944-A0C6-67BDFF539776}"/>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4212414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A5E228-5C37-324F-8DE5-46AFB2C9782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7B14875-3AD3-1946-8054-7C50D2E85B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C46C4DC1-4F96-EE45-85BF-8ECCEF7DA3AF}"/>
              </a:ext>
            </a:extLst>
          </p:cNvPr>
          <p:cNvSpPr>
            <a:spLocks noGrp="1"/>
          </p:cNvSpPr>
          <p:nvPr>
            <p:ph sz="half" idx="2"/>
          </p:nvPr>
        </p:nvSpPr>
        <p:spPr>
          <a:xfrm>
            <a:off x="839788" y="2505075"/>
            <a:ext cx="5157787" cy="3684588"/>
          </a:xfrm>
        </p:spPr>
        <p:txBody>
          <a:bodyPr/>
          <a:lstStyle/>
          <a:p>
            <a:r>
              <a:rPr lang="de-DE"/>
              <a:t>Mastertextformat bearbeiten
Zweite Ebene
Dritte Ebene
Vierte Ebene
Fünfte Ebene</a:t>
            </a:r>
          </a:p>
        </p:txBody>
      </p:sp>
      <p:sp>
        <p:nvSpPr>
          <p:cNvPr id="5" name="Textplatzhalter 4">
            <a:extLst>
              <a:ext uri="{FF2B5EF4-FFF2-40B4-BE49-F238E27FC236}">
                <a16:creationId xmlns:a16="http://schemas.microsoft.com/office/drawing/2014/main" id="{D6AA051C-16A8-644E-8E94-31E4120475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6" name="Inhaltsplatzhalter 5">
            <a:extLst>
              <a:ext uri="{FF2B5EF4-FFF2-40B4-BE49-F238E27FC236}">
                <a16:creationId xmlns:a16="http://schemas.microsoft.com/office/drawing/2014/main" id="{7C48F7F0-4906-7147-91EA-F73E2A798D1F}"/>
              </a:ext>
            </a:extLst>
          </p:cNvPr>
          <p:cNvSpPr>
            <a:spLocks noGrp="1"/>
          </p:cNvSpPr>
          <p:nvPr>
            <p:ph sz="quarter" idx="4"/>
          </p:nvPr>
        </p:nvSpPr>
        <p:spPr>
          <a:xfrm>
            <a:off x="6172200" y="2505075"/>
            <a:ext cx="5183188" cy="3684588"/>
          </a:xfrm>
        </p:spPr>
        <p:txBody>
          <a:bodyPr/>
          <a:lstStyle/>
          <a:p>
            <a:r>
              <a:rPr lang="de-DE"/>
              <a:t>Mastertextformat bearbeiten
Zweite Ebene
Dritte Ebene
Vierte Ebene
Fünfte Ebene</a:t>
            </a:r>
          </a:p>
        </p:txBody>
      </p:sp>
      <p:sp>
        <p:nvSpPr>
          <p:cNvPr id="7" name="Datumsplatzhalter 6">
            <a:extLst>
              <a:ext uri="{FF2B5EF4-FFF2-40B4-BE49-F238E27FC236}">
                <a16:creationId xmlns:a16="http://schemas.microsoft.com/office/drawing/2014/main" id="{0352A9F4-E7F3-C54F-99D8-11FB95CA0545}"/>
              </a:ext>
            </a:extLst>
          </p:cNvPr>
          <p:cNvSpPr>
            <a:spLocks noGrp="1"/>
          </p:cNvSpPr>
          <p:nvPr>
            <p:ph type="dt" sz="half" idx="10"/>
          </p:nvPr>
        </p:nvSpPr>
        <p:spPr/>
        <p:txBody>
          <a:bodyPr/>
          <a:lstStyle/>
          <a:p>
            <a:fld id="{C690CBAA-0768-E94C-A904-A89604735067}" type="datetime1">
              <a:rPr lang="de-DE" smtClean="0"/>
              <a:t>04.09.2024</a:t>
            </a:fld>
            <a:endParaRPr lang="de-DE" dirty="0"/>
          </a:p>
        </p:txBody>
      </p:sp>
      <p:sp>
        <p:nvSpPr>
          <p:cNvPr id="8" name="Fußzeilenplatzhalter 7">
            <a:extLst>
              <a:ext uri="{FF2B5EF4-FFF2-40B4-BE49-F238E27FC236}">
                <a16:creationId xmlns:a16="http://schemas.microsoft.com/office/drawing/2014/main" id="{93331C4B-7EEC-924B-B375-703CC910E237}"/>
              </a:ext>
            </a:extLst>
          </p:cNvPr>
          <p:cNvSpPr>
            <a:spLocks noGrp="1"/>
          </p:cNvSpPr>
          <p:nvPr>
            <p:ph type="ftr" sz="quarter" idx="11"/>
          </p:nvPr>
        </p:nvSpPr>
        <p:spPr/>
        <p:txBody>
          <a:bodyPr/>
          <a:lstStyle/>
          <a:p>
            <a:r>
              <a:rPr lang="de-DE" dirty="0"/>
              <a:t>Streichsbier Hamburg 2024</a:t>
            </a:r>
          </a:p>
        </p:txBody>
      </p:sp>
      <p:sp>
        <p:nvSpPr>
          <p:cNvPr id="9" name="Foliennummernplatzhalter 8">
            <a:extLst>
              <a:ext uri="{FF2B5EF4-FFF2-40B4-BE49-F238E27FC236}">
                <a16:creationId xmlns:a16="http://schemas.microsoft.com/office/drawing/2014/main" id="{7D45F6EC-1BBB-5445-ABF0-E98F4B150678}"/>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606286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BFE509-9336-0840-9795-23C4D25172D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E6752B6-A754-A54D-B9F9-12C538DFB409}"/>
              </a:ext>
            </a:extLst>
          </p:cNvPr>
          <p:cNvSpPr>
            <a:spLocks noGrp="1"/>
          </p:cNvSpPr>
          <p:nvPr>
            <p:ph type="dt" sz="half" idx="10"/>
          </p:nvPr>
        </p:nvSpPr>
        <p:spPr/>
        <p:txBody>
          <a:bodyPr/>
          <a:lstStyle/>
          <a:p>
            <a:fld id="{68588B99-25C6-5F4A-B26C-CDCFE319DF3E}" type="datetime1">
              <a:rPr lang="de-DE" smtClean="0"/>
              <a:t>04.09.2024</a:t>
            </a:fld>
            <a:endParaRPr lang="de-DE" dirty="0"/>
          </a:p>
        </p:txBody>
      </p:sp>
      <p:sp>
        <p:nvSpPr>
          <p:cNvPr id="4" name="Fußzeilenplatzhalter 3">
            <a:extLst>
              <a:ext uri="{FF2B5EF4-FFF2-40B4-BE49-F238E27FC236}">
                <a16:creationId xmlns:a16="http://schemas.microsoft.com/office/drawing/2014/main" id="{8D62A04E-5A4C-6C47-9EDF-F7A4DD0AB63A}"/>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A6F7738B-0D26-6242-9C09-609876FFA3F1}"/>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3823089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C1E5E00-6870-B24C-BD8D-DEEE2AFE6EE4}"/>
              </a:ext>
            </a:extLst>
          </p:cNvPr>
          <p:cNvSpPr>
            <a:spLocks noGrp="1"/>
          </p:cNvSpPr>
          <p:nvPr>
            <p:ph type="dt" sz="half" idx="10"/>
          </p:nvPr>
        </p:nvSpPr>
        <p:spPr/>
        <p:txBody>
          <a:bodyPr/>
          <a:lstStyle/>
          <a:p>
            <a:fld id="{342AFDCE-7CA1-444E-99ED-8799E6123F34}" type="datetime1">
              <a:rPr lang="de-DE" smtClean="0"/>
              <a:t>04.09.2024</a:t>
            </a:fld>
            <a:endParaRPr lang="de-DE" dirty="0"/>
          </a:p>
        </p:txBody>
      </p:sp>
      <p:sp>
        <p:nvSpPr>
          <p:cNvPr id="3" name="Fußzeilenplatzhalter 2">
            <a:extLst>
              <a:ext uri="{FF2B5EF4-FFF2-40B4-BE49-F238E27FC236}">
                <a16:creationId xmlns:a16="http://schemas.microsoft.com/office/drawing/2014/main" id="{49D0720C-D89C-4A40-9774-89A54D374FAE}"/>
              </a:ext>
            </a:extLst>
          </p:cNvPr>
          <p:cNvSpPr>
            <a:spLocks noGrp="1"/>
          </p:cNvSpPr>
          <p:nvPr>
            <p:ph type="ftr" sz="quarter" idx="11"/>
          </p:nvPr>
        </p:nvSpPr>
        <p:spPr/>
        <p:txBody>
          <a:bodyPr/>
          <a:lstStyle/>
          <a:p>
            <a:r>
              <a:rPr lang="de-DE" dirty="0"/>
              <a:t>Streichsbier Hamburg 2024</a:t>
            </a:r>
          </a:p>
        </p:txBody>
      </p:sp>
      <p:sp>
        <p:nvSpPr>
          <p:cNvPr id="4" name="Foliennummernplatzhalter 3">
            <a:extLst>
              <a:ext uri="{FF2B5EF4-FFF2-40B4-BE49-F238E27FC236}">
                <a16:creationId xmlns:a16="http://schemas.microsoft.com/office/drawing/2014/main" id="{5FB61C01-509F-8942-B206-1BEB20DE0F71}"/>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3618127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A4CF86-2A23-814D-83FF-C62DB71DC04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82C1C48-68FE-7643-90B3-22E6988220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e-DE"/>
              <a:t>Mastertextformat bearbeiten
Zweite Ebene
Dritte Ebene
Vierte Ebene
Fünfte Ebene</a:t>
            </a:r>
          </a:p>
        </p:txBody>
      </p:sp>
      <p:sp>
        <p:nvSpPr>
          <p:cNvPr id="4" name="Textplatzhalter 3">
            <a:extLst>
              <a:ext uri="{FF2B5EF4-FFF2-40B4-BE49-F238E27FC236}">
                <a16:creationId xmlns:a16="http://schemas.microsoft.com/office/drawing/2014/main" id="{7786106C-CF11-8A46-A5B1-2AD67F0089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E9ED0E60-E517-C047-A5F4-5D4DC2CC102C}"/>
              </a:ext>
            </a:extLst>
          </p:cNvPr>
          <p:cNvSpPr>
            <a:spLocks noGrp="1"/>
          </p:cNvSpPr>
          <p:nvPr>
            <p:ph type="dt" sz="half" idx="10"/>
          </p:nvPr>
        </p:nvSpPr>
        <p:spPr/>
        <p:txBody>
          <a:bodyPr/>
          <a:lstStyle/>
          <a:p>
            <a:fld id="{D4F4FEB4-E606-ED44-B376-59E4F4F28F6D}" type="datetime1">
              <a:rPr lang="de-DE" smtClean="0"/>
              <a:t>04.09.2024</a:t>
            </a:fld>
            <a:endParaRPr lang="de-DE" dirty="0"/>
          </a:p>
        </p:txBody>
      </p:sp>
      <p:sp>
        <p:nvSpPr>
          <p:cNvPr id="6" name="Fußzeilenplatzhalter 5">
            <a:extLst>
              <a:ext uri="{FF2B5EF4-FFF2-40B4-BE49-F238E27FC236}">
                <a16:creationId xmlns:a16="http://schemas.microsoft.com/office/drawing/2014/main" id="{84C33BB5-C931-A64C-832E-EC27DD658002}"/>
              </a:ext>
            </a:extLst>
          </p:cNvPr>
          <p:cNvSpPr>
            <a:spLocks noGrp="1"/>
          </p:cNvSpPr>
          <p:nvPr>
            <p:ph type="ftr" sz="quarter" idx="11"/>
          </p:nvPr>
        </p:nvSpPr>
        <p:spPr/>
        <p:txBody>
          <a:bodyPr/>
          <a:lstStyle/>
          <a:p>
            <a:r>
              <a:rPr lang="de-DE" dirty="0"/>
              <a:t>Streichsbier Hamburg 2024</a:t>
            </a:r>
          </a:p>
        </p:txBody>
      </p:sp>
      <p:sp>
        <p:nvSpPr>
          <p:cNvPr id="7" name="Foliennummernplatzhalter 6">
            <a:extLst>
              <a:ext uri="{FF2B5EF4-FFF2-40B4-BE49-F238E27FC236}">
                <a16:creationId xmlns:a16="http://schemas.microsoft.com/office/drawing/2014/main" id="{3A460744-A816-C443-9CCD-D951AB2CFE5E}"/>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236080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158D40-6412-F44A-AC61-B2F5EBE6F0E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27B8B1B-15C2-2E49-A033-0DCF8BA7A5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a:extLst>
              <a:ext uri="{FF2B5EF4-FFF2-40B4-BE49-F238E27FC236}">
                <a16:creationId xmlns:a16="http://schemas.microsoft.com/office/drawing/2014/main" id="{ADA1FA42-8E90-F748-A24B-FF041737A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CD18ACA1-2E62-C544-A945-F6B46A73913E}"/>
              </a:ext>
            </a:extLst>
          </p:cNvPr>
          <p:cNvSpPr>
            <a:spLocks noGrp="1"/>
          </p:cNvSpPr>
          <p:nvPr>
            <p:ph type="dt" sz="half" idx="10"/>
          </p:nvPr>
        </p:nvSpPr>
        <p:spPr/>
        <p:txBody>
          <a:bodyPr/>
          <a:lstStyle/>
          <a:p>
            <a:fld id="{4E149EF5-825D-D24F-857D-323D4E6AC24F}" type="datetime1">
              <a:rPr lang="de-DE" smtClean="0"/>
              <a:t>04.09.2024</a:t>
            </a:fld>
            <a:endParaRPr lang="de-DE" dirty="0"/>
          </a:p>
        </p:txBody>
      </p:sp>
      <p:sp>
        <p:nvSpPr>
          <p:cNvPr id="6" name="Fußzeilenplatzhalter 5">
            <a:extLst>
              <a:ext uri="{FF2B5EF4-FFF2-40B4-BE49-F238E27FC236}">
                <a16:creationId xmlns:a16="http://schemas.microsoft.com/office/drawing/2014/main" id="{5D58DDE9-65C1-7442-B80D-975A908A63BA}"/>
              </a:ext>
            </a:extLst>
          </p:cNvPr>
          <p:cNvSpPr>
            <a:spLocks noGrp="1"/>
          </p:cNvSpPr>
          <p:nvPr>
            <p:ph type="ftr" sz="quarter" idx="11"/>
          </p:nvPr>
        </p:nvSpPr>
        <p:spPr/>
        <p:txBody>
          <a:bodyPr/>
          <a:lstStyle/>
          <a:p>
            <a:r>
              <a:rPr lang="de-DE" dirty="0"/>
              <a:t>Streichsbier Hamburg 2024</a:t>
            </a:r>
          </a:p>
        </p:txBody>
      </p:sp>
      <p:sp>
        <p:nvSpPr>
          <p:cNvPr id="7" name="Foliennummernplatzhalter 6">
            <a:extLst>
              <a:ext uri="{FF2B5EF4-FFF2-40B4-BE49-F238E27FC236}">
                <a16:creationId xmlns:a16="http://schemas.microsoft.com/office/drawing/2014/main" id="{A1D8F009-1271-764F-A43E-2C6961509CD6}"/>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211391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8DEBA-28DC-D141-AB5C-89D097DB339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2E6C27B-1BCF-6E48-8B1D-0AA844456539}"/>
              </a:ext>
            </a:extLst>
          </p:cNvPr>
          <p:cNvSpPr>
            <a:spLocks noGrp="1"/>
          </p:cNvSpPr>
          <p:nvPr>
            <p:ph type="body" orient="vert" idx="1"/>
          </p:nvPr>
        </p:nvSpPr>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B7BF2189-5C9F-F546-ACC1-436E622FBEA4}"/>
              </a:ext>
            </a:extLst>
          </p:cNvPr>
          <p:cNvSpPr>
            <a:spLocks noGrp="1"/>
          </p:cNvSpPr>
          <p:nvPr>
            <p:ph type="dt" sz="half" idx="10"/>
          </p:nvPr>
        </p:nvSpPr>
        <p:spPr/>
        <p:txBody>
          <a:bodyPr/>
          <a:lstStyle/>
          <a:p>
            <a:fld id="{B77BD8D0-223F-874D-93C5-B5A2A53A67E1}" type="datetime1">
              <a:rPr lang="de-DE" smtClean="0"/>
              <a:t>04.09.2024</a:t>
            </a:fld>
            <a:endParaRPr lang="de-DE" dirty="0"/>
          </a:p>
        </p:txBody>
      </p:sp>
      <p:sp>
        <p:nvSpPr>
          <p:cNvPr id="5" name="Fußzeilenplatzhalter 4">
            <a:extLst>
              <a:ext uri="{FF2B5EF4-FFF2-40B4-BE49-F238E27FC236}">
                <a16:creationId xmlns:a16="http://schemas.microsoft.com/office/drawing/2014/main" id="{2F0D9F00-4A6F-0040-AC4C-C6FABAB5505A}"/>
              </a:ext>
            </a:extLst>
          </p:cNvPr>
          <p:cNvSpPr>
            <a:spLocks noGrp="1"/>
          </p:cNvSpPr>
          <p:nvPr>
            <p:ph type="ftr" sz="quarter" idx="11"/>
          </p:nvPr>
        </p:nvSpPr>
        <p:spPr/>
        <p:txBody>
          <a:bodyPr/>
          <a:lstStyle/>
          <a:p>
            <a:r>
              <a:rPr lang="de-DE" dirty="0"/>
              <a:t>Streichsbier Hamburg 2024</a:t>
            </a:r>
          </a:p>
        </p:txBody>
      </p:sp>
      <p:sp>
        <p:nvSpPr>
          <p:cNvPr id="6" name="Foliennummernplatzhalter 5">
            <a:extLst>
              <a:ext uri="{FF2B5EF4-FFF2-40B4-BE49-F238E27FC236}">
                <a16:creationId xmlns:a16="http://schemas.microsoft.com/office/drawing/2014/main" id="{855213E5-FD9B-0847-975B-CE9332ADA1AD}"/>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1591889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7DC45BC-8224-BE45-A887-C8077E5B98F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7ACA9F0-FCBA-B140-B934-CE64020129CD}"/>
              </a:ext>
            </a:extLst>
          </p:cNvPr>
          <p:cNvSpPr>
            <a:spLocks noGrp="1"/>
          </p:cNvSpPr>
          <p:nvPr>
            <p:ph type="body" orient="vert" idx="1"/>
          </p:nvPr>
        </p:nvSpPr>
        <p:spPr>
          <a:xfrm>
            <a:off x="838200" y="365125"/>
            <a:ext cx="7734300" cy="5811838"/>
          </a:xfrm>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AB5EF52A-D9A7-6749-9133-3E6EBF6BBF01}"/>
              </a:ext>
            </a:extLst>
          </p:cNvPr>
          <p:cNvSpPr>
            <a:spLocks noGrp="1"/>
          </p:cNvSpPr>
          <p:nvPr>
            <p:ph type="dt" sz="half" idx="10"/>
          </p:nvPr>
        </p:nvSpPr>
        <p:spPr/>
        <p:txBody>
          <a:bodyPr/>
          <a:lstStyle/>
          <a:p>
            <a:fld id="{C0A9BADD-49B0-0C48-8DBA-A5C99406288C}" type="datetime1">
              <a:rPr lang="de-DE" smtClean="0"/>
              <a:t>04.09.2024</a:t>
            </a:fld>
            <a:endParaRPr lang="de-DE" dirty="0"/>
          </a:p>
        </p:txBody>
      </p:sp>
      <p:sp>
        <p:nvSpPr>
          <p:cNvPr id="5" name="Fußzeilenplatzhalter 4">
            <a:extLst>
              <a:ext uri="{FF2B5EF4-FFF2-40B4-BE49-F238E27FC236}">
                <a16:creationId xmlns:a16="http://schemas.microsoft.com/office/drawing/2014/main" id="{90DEF608-CC80-1345-B809-29EB442EB240}"/>
              </a:ext>
            </a:extLst>
          </p:cNvPr>
          <p:cNvSpPr>
            <a:spLocks noGrp="1"/>
          </p:cNvSpPr>
          <p:nvPr>
            <p:ph type="ftr" sz="quarter" idx="11"/>
          </p:nvPr>
        </p:nvSpPr>
        <p:spPr/>
        <p:txBody>
          <a:bodyPr/>
          <a:lstStyle/>
          <a:p>
            <a:r>
              <a:rPr lang="de-DE" dirty="0"/>
              <a:t>Streichsbier Hamburg 2024</a:t>
            </a:r>
          </a:p>
        </p:txBody>
      </p:sp>
      <p:sp>
        <p:nvSpPr>
          <p:cNvPr id="6" name="Foliennummernplatzhalter 5">
            <a:extLst>
              <a:ext uri="{FF2B5EF4-FFF2-40B4-BE49-F238E27FC236}">
                <a16:creationId xmlns:a16="http://schemas.microsoft.com/office/drawing/2014/main" id="{56C96989-AAEB-684D-B8B2-AB7C16D7AFFA}"/>
              </a:ext>
            </a:extLst>
          </p:cNvPr>
          <p:cNvSpPr>
            <a:spLocks noGrp="1"/>
          </p:cNvSpPr>
          <p:nvPr>
            <p:ph type="sldNum" sz="quarter" idx="12"/>
          </p:nvPr>
        </p:nvSpPr>
        <p:spPr/>
        <p:txBody>
          <a:bodyPr/>
          <a:lstStyle/>
          <a:p>
            <a:fld id="{E783F5F8-EC36-0E46-A6E8-81E24D7036C5}" type="slidenum">
              <a:rPr lang="de-DE" smtClean="0"/>
              <a:t>‹Nr.›</a:t>
            </a:fld>
            <a:endParaRPr lang="de-DE" dirty="0"/>
          </a:p>
        </p:txBody>
      </p:sp>
    </p:spTree>
    <p:extLst>
      <p:ext uri="{BB962C8B-B14F-4D97-AF65-F5344CB8AC3E}">
        <p14:creationId xmlns:p14="http://schemas.microsoft.com/office/powerpoint/2010/main" val="835374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5DD1A73-2ADF-B64C-AB60-6DB1E1BF9F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9102209-402E-2748-BD14-74F217368F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7C25E4E4-19DB-4F46-8451-9B71677DBE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2BDBA9-7C98-0549-912B-67100445C62A}" type="datetime1">
              <a:rPr lang="de-DE" smtClean="0"/>
              <a:t>04.09.2024</a:t>
            </a:fld>
            <a:endParaRPr lang="de-DE" dirty="0"/>
          </a:p>
        </p:txBody>
      </p:sp>
      <p:sp>
        <p:nvSpPr>
          <p:cNvPr id="5" name="Fußzeilenplatzhalter 4">
            <a:extLst>
              <a:ext uri="{FF2B5EF4-FFF2-40B4-BE49-F238E27FC236}">
                <a16:creationId xmlns:a16="http://schemas.microsoft.com/office/drawing/2014/main" id="{EB4D603E-EA6B-0545-8388-6FB145EB02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Streichsbier Hamburg 2024</a:t>
            </a:r>
          </a:p>
        </p:txBody>
      </p:sp>
      <p:sp>
        <p:nvSpPr>
          <p:cNvPr id="6" name="Foliennummernplatzhalter 5">
            <a:extLst>
              <a:ext uri="{FF2B5EF4-FFF2-40B4-BE49-F238E27FC236}">
                <a16:creationId xmlns:a16="http://schemas.microsoft.com/office/drawing/2014/main" id="{1AFBB142-F472-A040-B7F7-800594CC6A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3F5F8-EC36-0E46-A6E8-81E24D7036C5}" type="slidenum">
              <a:rPr lang="de-DE" smtClean="0"/>
              <a:t>‹Nr.›</a:t>
            </a:fld>
            <a:endParaRPr lang="de-DE" dirty="0"/>
          </a:p>
        </p:txBody>
      </p:sp>
    </p:spTree>
    <p:extLst>
      <p:ext uri="{BB962C8B-B14F-4D97-AF65-F5344CB8AC3E}">
        <p14:creationId xmlns:p14="http://schemas.microsoft.com/office/powerpoint/2010/main" val="2583546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destatis.de/DE/Themen/Gesellschaft-Umwelt/Soziales/Sozialhilfe/DE/Themen/Gesellschaft-Umwelt/Soziales/Sozialhilfe/Tabellen/22161-eh-empf-laender-ilj-2022.html" TargetMode="External"/><Relationship Id="rId2" Type="http://schemas.openxmlformats.org/officeDocument/2006/relationships/hyperlink" Target="https://www.destatis.de/DE/Themen/Gesellschaft-Umwelt/Soziales/Sozialhilfe/DE/Themen/Gesellschaft-Umwelt/Soziales/Sozialhilfe/Tabellen/ausgaben-einnahmen-t02-nettoausgaben-insg-hilfearten-ilj-zv.html" TargetMode="External"/><Relationship Id="rId1" Type="http://schemas.openxmlformats.org/officeDocument/2006/relationships/slideLayout" Target="../slideLayouts/slideLayout2.xml"/><Relationship Id="rId4" Type="http://schemas.openxmlformats.org/officeDocument/2006/relationships/hyperlink" Target="https://www.destatis.de/DE/Themen/Gesellschaft-Umwelt/Soziales/Sozialhilfe/DE/Themen/Gesellschaft-Umwelt/Soziales/Sozialhilfe/Tabellen/zgs-t06-2023-bq4-empf-bl-alter-geschl.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D1313A-BD14-E743-8DB4-821779684B28}"/>
              </a:ext>
            </a:extLst>
          </p:cNvPr>
          <p:cNvSpPr>
            <a:spLocks noGrp="1"/>
          </p:cNvSpPr>
          <p:nvPr>
            <p:ph type="ctrTitle"/>
          </p:nvPr>
        </p:nvSpPr>
        <p:spPr>
          <a:xfrm>
            <a:off x="1524000" y="1122363"/>
            <a:ext cx="9144000" cy="876558"/>
          </a:xfrm>
        </p:spPr>
        <p:txBody>
          <a:bodyPr>
            <a:normAutofit/>
          </a:bodyPr>
          <a:lstStyle/>
          <a:p>
            <a:r>
              <a:rPr lang="de-DE" sz="3200" b="1" dirty="0"/>
              <a:t>Vortrag Hamburg 11. Juli 2024</a:t>
            </a:r>
          </a:p>
        </p:txBody>
      </p:sp>
      <p:sp>
        <p:nvSpPr>
          <p:cNvPr id="3" name="Untertitel 2">
            <a:extLst>
              <a:ext uri="{FF2B5EF4-FFF2-40B4-BE49-F238E27FC236}">
                <a16:creationId xmlns:a16="http://schemas.microsoft.com/office/drawing/2014/main" id="{3D24C7D2-A3F1-A544-8321-49699FAB9F7C}"/>
              </a:ext>
            </a:extLst>
          </p:cNvPr>
          <p:cNvSpPr>
            <a:spLocks noGrp="1"/>
          </p:cNvSpPr>
          <p:nvPr>
            <p:ph type="subTitle" idx="1"/>
          </p:nvPr>
        </p:nvSpPr>
        <p:spPr>
          <a:xfrm>
            <a:off x="1524000" y="3827721"/>
            <a:ext cx="9144000" cy="2062715"/>
          </a:xfrm>
        </p:spPr>
        <p:txBody>
          <a:bodyPr>
            <a:normAutofit/>
          </a:bodyPr>
          <a:lstStyle/>
          <a:p>
            <a:r>
              <a:rPr lang="de-DE" sz="2800" dirty="0"/>
              <a:t>Die Finanzierung von Leistungserbringern nach dem SGB XII und dem Teil 2 des SGB IX</a:t>
            </a:r>
          </a:p>
          <a:p>
            <a:endParaRPr lang="de-DE" sz="3200" dirty="0"/>
          </a:p>
        </p:txBody>
      </p:sp>
      <p:sp>
        <p:nvSpPr>
          <p:cNvPr id="4" name="Fußzeilenplatzhalter 3">
            <a:extLst>
              <a:ext uri="{FF2B5EF4-FFF2-40B4-BE49-F238E27FC236}">
                <a16:creationId xmlns:a16="http://schemas.microsoft.com/office/drawing/2014/main" id="{4A4DD88A-6194-9A45-B3F8-0573B05E7F94}"/>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6C57B03D-7F12-1A41-AF0B-B8DD50B43CE4}"/>
              </a:ext>
            </a:extLst>
          </p:cNvPr>
          <p:cNvSpPr>
            <a:spLocks noGrp="1"/>
          </p:cNvSpPr>
          <p:nvPr>
            <p:ph type="sldNum" sz="quarter" idx="12"/>
          </p:nvPr>
        </p:nvSpPr>
        <p:spPr/>
        <p:txBody>
          <a:bodyPr/>
          <a:lstStyle/>
          <a:p>
            <a:fld id="{E783F5F8-EC36-0E46-A6E8-81E24D7036C5}" type="slidenum">
              <a:rPr lang="de-DE" smtClean="0"/>
              <a:t>1</a:t>
            </a:fld>
            <a:endParaRPr lang="de-DE" dirty="0"/>
          </a:p>
        </p:txBody>
      </p:sp>
    </p:spTree>
    <p:extLst>
      <p:ext uri="{BB962C8B-B14F-4D97-AF65-F5344CB8AC3E}">
        <p14:creationId xmlns:p14="http://schemas.microsoft.com/office/powerpoint/2010/main" val="2301936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CE3688-F9B5-4246-89D5-8B2A2945B6DC}"/>
              </a:ext>
            </a:extLst>
          </p:cNvPr>
          <p:cNvSpPr>
            <a:spLocks noGrp="1"/>
          </p:cNvSpPr>
          <p:nvPr>
            <p:ph type="title"/>
          </p:nvPr>
        </p:nvSpPr>
        <p:spPr>
          <a:xfrm>
            <a:off x="763772" y="320676"/>
            <a:ext cx="10515600" cy="455502"/>
          </a:xfrm>
        </p:spPr>
        <p:txBody>
          <a:bodyPr>
            <a:normAutofit fontScale="90000"/>
          </a:bodyPr>
          <a:lstStyle/>
          <a:p>
            <a:br>
              <a:rPr lang="de-DE" dirty="0"/>
            </a:br>
            <a:r>
              <a:rPr lang="de-DE" dirty="0"/>
              <a:t>        </a:t>
            </a:r>
            <a:r>
              <a:rPr lang="de-DE" sz="4000" dirty="0"/>
              <a:t>Sozial- und Eingliederungshilfe Ende 2023</a:t>
            </a:r>
            <a:br>
              <a:rPr lang="de-DE" sz="4000" dirty="0"/>
            </a:br>
            <a:r>
              <a:rPr lang="de-DE" sz="4000" dirty="0"/>
              <a:t> </a:t>
            </a:r>
          </a:p>
        </p:txBody>
      </p:sp>
      <p:sp>
        <p:nvSpPr>
          <p:cNvPr id="3" name="Inhaltsplatzhalter 2">
            <a:extLst>
              <a:ext uri="{FF2B5EF4-FFF2-40B4-BE49-F238E27FC236}">
                <a16:creationId xmlns:a16="http://schemas.microsoft.com/office/drawing/2014/main" id="{9DCC6379-6D93-824C-B4FE-FFD2C592F3AD}"/>
              </a:ext>
            </a:extLst>
          </p:cNvPr>
          <p:cNvSpPr>
            <a:spLocks noGrp="1"/>
          </p:cNvSpPr>
          <p:nvPr>
            <p:ph idx="1"/>
          </p:nvPr>
        </p:nvSpPr>
        <p:spPr>
          <a:xfrm>
            <a:off x="467832" y="776178"/>
            <a:ext cx="10811540" cy="5741580"/>
          </a:xfrm>
        </p:spPr>
        <p:txBody>
          <a:bodyPr>
            <a:normAutofit/>
          </a:bodyPr>
          <a:lstStyle/>
          <a:p>
            <a:pPr marL="0" indent="0">
              <a:buNone/>
            </a:pPr>
            <a:endParaRPr lang="de-DE" b="1" dirty="0">
              <a:hlinkClick r:id="rId2" tooltip="Ausgaben und Einnahmen der Sozialhilfe nach dem SGB XII"/>
            </a:endParaRPr>
          </a:p>
          <a:p>
            <a:pPr marL="0" indent="0">
              <a:buNone/>
            </a:pPr>
            <a:r>
              <a:rPr lang="de-DE" b="1" u="sng" dirty="0">
                <a:hlinkClick r:id="rId2" tooltip="Ausgaben und Einnahmen der Sozialhilfe nach dem SGB XII"/>
              </a:rPr>
              <a:t>           </a:t>
            </a:r>
            <a:endParaRPr lang="de-DE" u="sng" dirty="0"/>
          </a:p>
          <a:p>
            <a:r>
              <a:rPr lang="de-DE" b="1" u="sng" dirty="0">
                <a:hlinkClick r:id="rId3" tooltip="Empfängerinnen und Empfänger von Eingliederungshilfe nach dem SGB IX im Laufe des Berichtsjahres 2022">
                  <a:extLst>
                    <a:ext uri="{A12FA001-AC4F-418D-AE19-62706E023703}">
                      <ahyp:hlinkClr xmlns:ahyp="http://schemas.microsoft.com/office/drawing/2018/hyperlinkcolor" val="tx"/>
                    </a:ext>
                  </a:extLst>
                </a:hlinkClick>
              </a:rPr>
              <a:t>          </a:t>
            </a:r>
            <a:r>
              <a:rPr lang="de-DE" b="1" u="sng" dirty="0">
                <a:hlinkClick r:id="rId2" tooltip="Ausgaben und Einnahmen der Sozialhilfe nach dem SGB XII">
                  <a:extLst>
                    <a:ext uri="{A12FA001-AC4F-418D-AE19-62706E023703}">
                      <ahyp:hlinkClr xmlns:ahyp="http://schemas.microsoft.com/office/drawing/2018/hyperlinkcolor" val="tx"/>
                    </a:ext>
                  </a:extLst>
                </a:hlinkClick>
              </a:rPr>
              <a:t>Sozialhilfe: 14,9 Mrd. EUR Ausgaben</a:t>
            </a:r>
            <a:endParaRPr lang="de-DE" b="1" dirty="0">
              <a:hlinkClick r:id="rId2" tooltip="Ausgaben und Einnahmen der Sozialhilfe nach dem SGB XII">
                <a:extLst>
                  <a:ext uri="{A12FA001-AC4F-418D-AE19-62706E023703}">
                    <ahyp:hlinkClr xmlns:ahyp="http://schemas.microsoft.com/office/drawing/2018/hyperlinkcolor" val="tx"/>
                  </a:ext>
                </a:extLst>
              </a:hlinkClick>
            </a:endParaRPr>
          </a:p>
          <a:p>
            <a:pPr marL="0" indent="0">
              <a:buNone/>
            </a:pPr>
            <a:endParaRPr lang="de-DE" b="1" u="sng" dirty="0">
              <a:hlinkClick r:id="rId3" tooltip="Empfängerinnen und Empfänger von Eingliederungshilfe nach dem SGB IX im Laufe des Berichtsjahres 2022">
                <a:extLst>
                  <a:ext uri="{A12FA001-AC4F-418D-AE19-62706E023703}">
                    <ahyp:hlinkClr xmlns:ahyp="http://schemas.microsoft.com/office/drawing/2018/hyperlinkcolor" val="tx"/>
                  </a:ext>
                </a:extLst>
              </a:hlinkClick>
            </a:endParaRPr>
          </a:p>
          <a:p>
            <a:pPr marL="0" indent="0">
              <a:buNone/>
            </a:pPr>
            <a:r>
              <a:rPr lang="de-DE" b="1" dirty="0">
                <a:hlinkClick r:id="rId3" tooltip="Empfängerinnen und Empfänger von Eingliederungshilfe nach dem SGB IX im Laufe des Berichtsjahres 2022">
                  <a:extLst>
                    <a:ext uri="{A12FA001-AC4F-418D-AE19-62706E023703}">
                      <ahyp:hlinkClr xmlns:ahyp="http://schemas.microsoft.com/office/drawing/2018/hyperlinkcolor" val="tx"/>
                    </a:ext>
                  </a:extLst>
                </a:hlinkClick>
              </a:rPr>
              <a:t>          </a:t>
            </a:r>
          </a:p>
          <a:p>
            <a:pPr marL="0" indent="0">
              <a:buNone/>
            </a:pPr>
            <a:r>
              <a:rPr lang="de-DE" b="1" dirty="0">
                <a:hlinkClick r:id="rId4" tooltip="Grundsicherung im Alter und bei Erwerbsminderung">
                  <a:extLst>
                    <a:ext uri="{A12FA001-AC4F-418D-AE19-62706E023703}">
                      <ahyp:hlinkClr xmlns:ahyp="http://schemas.microsoft.com/office/drawing/2018/hyperlinkcolor" val="tx"/>
                    </a:ext>
                  </a:extLst>
                </a:hlinkClick>
              </a:rPr>
              <a:t>            1,2 Mill.  Grundsicherungs­empfänger</a:t>
            </a:r>
            <a:endParaRPr lang="de-DE" dirty="0"/>
          </a:p>
          <a:p>
            <a:endParaRPr lang="de-DE" b="1" dirty="0">
              <a:hlinkClick r:id="rId4" tooltip="Grundsicherung im Alter und bei Erwerbsminderung">
                <a:extLst>
                  <a:ext uri="{A12FA001-AC4F-418D-AE19-62706E023703}">
                    <ahyp:hlinkClr xmlns:ahyp="http://schemas.microsoft.com/office/drawing/2018/hyperlinkcolor" val="tx"/>
                  </a:ext>
                </a:extLst>
              </a:hlinkClick>
            </a:endParaRPr>
          </a:p>
          <a:p>
            <a:endParaRPr lang="de-DE" b="1" dirty="0">
              <a:hlinkClick r:id="rId4" tooltip="Grundsicherung im Alter und bei Erwerbsminderung">
                <a:extLst>
                  <a:ext uri="{A12FA001-AC4F-418D-AE19-62706E023703}">
                    <ahyp:hlinkClr xmlns:ahyp="http://schemas.microsoft.com/office/drawing/2018/hyperlinkcolor" val="tx"/>
                  </a:ext>
                </a:extLst>
              </a:hlinkClick>
            </a:endParaRPr>
          </a:p>
          <a:p>
            <a:pPr marL="0" indent="0">
              <a:buNone/>
            </a:pPr>
            <a:r>
              <a:rPr lang="de-DE" b="1" dirty="0">
                <a:hlinkClick r:id="rId4" tooltip="Grundsicherung im Alter und bei Erwerbsminderung">
                  <a:extLst>
                    <a:ext uri="{A12FA001-AC4F-418D-AE19-62706E023703}">
                      <ahyp:hlinkClr xmlns:ahyp="http://schemas.microsoft.com/office/drawing/2018/hyperlinkcolor" val="tx"/>
                    </a:ext>
                  </a:extLst>
                </a:hlinkClick>
              </a:rPr>
              <a:t>               </a:t>
            </a:r>
            <a:endParaRPr lang="de-DE" dirty="0"/>
          </a:p>
          <a:p>
            <a:pPr marL="0" indent="0">
              <a:buNone/>
            </a:pPr>
            <a:r>
              <a:rPr lang="de-DE" dirty="0"/>
              <a:t>           </a:t>
            </a:r>
            <a:r>
              <a:rPr lang="de-DE" b="1" dirty="0">
                <a:hlinkClick r:id="rId3" tooltip="Empfängerinnen und Empfänger von Eingliederungshilfe nach dem SGB IX im Laufe des Berichtsjahres 2022">
                  <a:extLst>
                    <a:ext uri="{A12FA001-AC4F-418D-AE19-62706E023703}">
                      <ahyp:hlinkClr xmlns:ahyp="http://schemas.microsoft.com/office/drawing/2018/hyperlinkcolor" val="tx"/>
                    </a:ext>
                  </a:extLst>
                </a:hlinkClick>
              </a:rPr>
              <a:t>1 Mill  Eingliederungshilfe­empfänger</a:t>
            </a:r>
            <a:br>
              <a:rPr lang="de-DE" dirty="0"/>
            </a:br>
            <a:r>
              <a:rPr lang="de-DE" dirty="0"/>
              <a:t> </a:t>
            </a:r>
          </a:p>
        </p:txBody>
      </p:sp>
      <p:sp>
        <p:nvSpPr>
          <p:cNvPr id="4" name="Fußzeilenplatzhalter 3">
            <a:extLst>
              <a:ext uri="{FF2B5EF4-FFF2-40B4-BE49-F238E27FC236}">
                <a16:creationId xmlns:a16="http://schemas.microsoft.com/office/drawing/2014/main" id="{A9E06262-4153-8E42-BBCF-583F39802502}"/>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E29C377C-C1D2-3944-9BB1-422D7022451A}"/>
              </a:ext>
            </a:extLst>
          </p:cNvPr>
          <p:cNvSpPr>
            <a:spLocks noGrp="1"/>
          </p:cNvSpPr>
          <p:nvPr>
            <p:ph type="sldNum" sz="quarter" idx="12"/>
          </p:nvPr>
        </p:nvSpPr>
        <p:spPr/>
        <p:txBody>
          <a:bodyPr/>
          <a:lstStyle/>
          <a:p>
            <a:fld id="{E783F5F8-EC36-0E46-A6E8-81E24D7036C5}" type="slidenum">
              <a:rPr lang="de-DE" smtClean="0"/>
              <a:t>2</a:t>
            </a:fld>
            <a:endParaRPr lang="de-DE" dirty="0"/>
          </a:p>
        </p:txBody>
      </p:sp>
      <p:sp>
        <p:nvSpPr>
          <p:cNvPr id="24" name="Oval 23">
            <a:extLst>
              <a:ext uri="{FF2B5EF4-FFF2-40B4-BE49-F238E27FC236}">
                <a16:creationId xmlns:a16="http://schemas.microsoft.com/office/drawing/2014/main" id="{D1F57FF3-CBA2-CE40-B71C-84F4BD18B49E}"/>
              </a:ext>
            </a:extLst>
          </p:cNvPr>
          <p:cNvSpPr/>
          <p:nvPr/>
        </p:nvSpPr>
        <p:spPr>
          <a:xfrm>
            <a:off x="467832" y="1616150"/>
            <a:ext cx="956929" cy="8293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Oval 24">
            <a:extLst>
              <a:ext uri="{FF2B5EF4-FFF2-40B4-BE49-F238E27FC236}">
                <a16:creationId xmlns:a16="http://schemas.microsoft.com/office/drawing/2014/main" id="{87D407E4-7FCB-3445-AA44-50A73E9996C1}"/>
              </a:ext>
            </a:extLst>
          </p:cNvPr>
          <p:cNvSpPr/>
          <p:nvPr/>
        </p:nvSpPr>
        <p:spPr>
          <a:xfrm>
            <a:off x="467832" y="3009014"/>
            <a:ext cx="956929"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    </a:t>
            </a:r>
          </a:p>
        </p:txBody>
      </p:sp>
      <p:sp>
        <p:nvSpPr>
          <p:cNvPr id="26" name="Oval 25">
            <a:extLst>
              <a:ext uri="{FF2B5EF4-FFF2-40B4-BE49-F238E27FC236}">
                <a16:creationId xmlns:a16="http://schemas.microsoft.com/office/drawing/2014/main" id="{080B225B-18A1-AE4D-9B1F-92C3A370F27C}"/>
              </a:ext>
            </a:extLst>
          </p:cNvPr>
          <p:cNvSpPr/>
          <p:nvPr/>
        </p:nvSpPr>
        <p:spPr>
          <a:xfrm>
            <a:off x="430616" y="4763387"/>
            <a:ext cx="1031359" cy="9888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565404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BDC670-70DA-7B42-820B-1424C1860A71}"/>
              </a:ext>
            </a:extLst>
          </p:cNvPr>
          <p:cNvSpPr>
            <a:spLocks noGrp="1"/>
          </p:cNvSpPr>
          <p:nvPr>
            <p:ph type="title"/>
          </p:nvPr>
        </p:nvSpPr>
        <p:spPr/>
        <p:txBody>
          <a:bodyPr>
            <a:normAutofit/>
          </a:bodyPr>
          <a:lstStyle/>
          <a:p>
            <a:r>
              <a:rPr lang="de-DE" sz="3600" dirty="0"/>
              <a:t>                        </a:t>
            </a:r>
            <a:r>
              <a:rPr lang="de-DE" sz="3600" b="1" dirty="0"/>
              <a:t>Ausgaben Eingliederungshilfe</a:t>
            </a:r>
          </a:p>
        </p:txBody>
      </p:sp>
      <p:sp>
        <p:nvSpPr>
          <p:cNvPr id="3" name="Inhaltsplatzhalter 2">
            <a:extLst>
              <a:ext uri="{FF2B5EF4-FFF2-40B4-BE49-F238E27FC236}">
                <a16:creationId xmlns:a16="http://schemas.microsoft.com/office/drawing/2014/main" id="{6D61029E-AEDD-BA4F-8689-061C937B802E}"/>
              </a:ext>
            </a:extLst>
          </p:cNvPr>
          <p:cNvSpPr>
            <a:spLocks noGrp="1"/>
          </p:cNvSpPr>
          <p:nvPr>
            <p:ph idx="1"/>
          </p:nvPr>
        </p:nvSpPr>
        <p:spPr>
          <a:xfrm>
            <a:off x="838200" y="1584251"/>
            <a:ext cx="10515600" cy="4592712"/>
          </a:xfrm>
        </p:spPr>
        <p:txBody>
          <a:bodyPr>
            <a:normAutofit/>
          </a:bodyPr>
          <a:lstStyle/>
          <a:p>
            <a:endParaRPr lang="de-DE" dirty="0"/>
          </a:p>
          <a:p>
            <a:r>
              <a:rPr lang="de-DE" b="1" dirty="0">
                <a:solidFill>
                  <a:srgbClr val="FF0000"/>
                </a:solidFill>
              </a:rPr>
              <a:t>Ausgaben für Leistungen der Eingliederungshilfe </a:t>
            </a:r>
            <a:r>
              <a:rPr lang="de-DE" dirty="0"/>
              <a:t>nach dem SGB  IX  im Jahr 2022: rund 23,2 Mrd EUR (netto). </a:t>
            </a:r>
          </a:p>
          <a:p>
            <a:r>
              <a:rPr lang="de-DE" b="1" dirty="0">
                <a:solidFill>
                  <a:srgbClr val="FF0000"/>
                </a:solidFill>
              </a:rPr>
              <a:t>Steigerung</a:t>
            </a:r>
            <a:r>
              <a:rPr lang="de-DE" dirty="0"/>
              <a:t> gegenüber 2021: 5,4 %. (2021= 22,0 Mrd EUR - netto)</a:t>
            </a:r>
          </a:p>
          <a:p>
            <a:pPr marL="0" indent="0">
              <a:buNone/>
            </a:pPr>
            <a:endParaRPr lang="de-DE" dirty="0"/>
          </a:p>
          <a:p>
            <a:pPr marL="0" indent="0">
              <a:buNone/>
            </a:pPr>
            <a:r>
              <a:rPr lang="de-DE" dirty="0"/>
              <a:t>   </a:t>
            </a:r>
            <a:r>
              <a:rPr lang="de-DE" b="1" dirty="0"/>
              <a:t>wichtige</a:t>
            </a:r>
            <a:r>
              <a:rPr lang="de-DE" dirty="0"/>
              <a:t> </a:t>
            </a:r>
            <a:r>
              <a:rPr lang="de-DE" b="1" dirty="0"/>
              <a:t>Ausgabenpositionen </a:t>
            </a:r>
            <a:r>
              <a:rPr lang="de-DE" dirty="0"/>
              <a:t>(Quelle: BAGüs Kennzahlen)</a:t>
            </a:r>
          </a:p>
          <a:p>
            <a:pPr marL="0" indent="0">
              <a:buNone/>
            </a:pPr>
            <a:r>
              <a:rPr lang="de-DE" dirty="0"/>
              <a:t>   - für die besonderen Wohnformen: 8,6 Mrd. EUR</a:t>
            </a:r>
          </a:p>
          <a:p>
            <a:pPr marL="0" indent="0">
              <a:buNone/>
            </a:pPr>
            <a:r>
              <a:rPr lang="de-DE" dirty="0"/>
              <a:t>   - für Assistenzleistungen außerhalb dieser Wohnformen: 3,3 Mrd.EUR</a:t>
            </a:r>
          </a:p>
          <a:p>
            <a:pPr marL="0" indent="0">
              <a:buNone/>
            </a:pPr>
            <a:r>
              <a:rPr lang="de-DE" dirty="0"/>
              <a:t>   - für Werkstattleistungen</a:t>
            </a:r>
            <a:r>
              <a:rPr lang="de-DE" dirty="0">
                <a:sym typeface="Wingdings" pitchFamily="2" charset="2"/>
              </a:rPr>
              <a:t> (gesamt): 5,2 Mrd. EUR</a:t>
            </a:r>
            <a:endParaRPr lang="de-DE" dirty="0"/>
          </a:p>
          <a:p>
            <a:endParaRPr lang="de-DE" dirty="0"/>
          </a:p>
        </p:txBody>
      </p:sp>
      <p:sp>
        <p:nvSpPr>
          <p:cNvPr id="4" name="Fußzeilenplatzhalter 3">
            <a:extLst>
              <a:ext uri="{FF2B5EF4-FFF2-40B4-BE49-F238E27FC236}">
                <a16:creationId xmlns:a16="http://schemas.microsoft.com/office/drawing/2014/main" id="{93FB4660-A390-1143-813B-29C2B9984508}"/>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B2BCCB6B-A377-F642-859A-EC3D8F7F2616}"/>
              </a:ext>
            </a:extLst>
          </p:cNvPr>
          <p:cNvSpPr>
            <a:spLocks noGrp="1"/>
          </p:cNvSpPr>
          <p:nvPr>
            <p:ph type="sldNum" sz="quarter" idx="12"/>
          </p:nvPr>
        </p:nvSpPr>
        <p:spPr/>
        <p:txBody>
          <a:bodyPr/>
          <a:lstStyle/>
          <a:p>
            <a:fld id="{E783F5F8-EC36-0E46-A6E8-81E24D7036C5}" type="slidenum">
              <a:rPr lang="de-DE" smtClean="0"/>
              <a:t>3</a:t>
            </a:fld>
            <a:endParaRPr lang="de-DE" dirty="0"/>
          </a:p>
        </p:txBody>
      </p:sp>
    </p:spTree>
    <p:extLst>
      <p:ext uri="{BB962C8B-B14F-4D97-AF65-F5344CB8AC3E}">
        <p14:creationId xmlns:p14="http://schemas.microsoft.com/office/powerpoint/2010/main" val="363626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0673E9-7C16-974F-A538-843D42B8A843}"/>
              </a:ext>
            </a:extLst>
          </p:cNvPr>
          <p:cNvSpPr>
            <a:spLocks noGrp="1"/>
          </p:cNvSpPr>
          <p:nvPr>
            <p:ph type="title"/>
          </p:nvPr>
        </p:nvSpPr>
        <p:spPr>
          <a:xfrm>
            <a:off x="838200" y="365126"/>
            <a:ext cx="10515600" cy="804456"/>
          </a:xfrm>
        </p:spPr>
        <p:txBody>
          <a:bodyPr>
            <a:normAutofit/>
          </a:bodyPr>
          <a:lstStyle/>
          <a:p>
            <a:r>
              <a:rPr lang="de-DE" sz="3200" dirty="0"/>
              <a:t>                                 </a:t>
            </a:r>
            <a:r>
              <a:rPr lang="de-DE" sz="3200" b="1" dirty="0"/>
              <a:t>Gliederung</a:t>
            </a:r>
          </a:p>
        </p:txBody>
      </p:sp>
      <p:sp>
        <p:nvSpPr>
          <p:cNvPr id="3" name="Inhaltsplatzhalter 2">
            <a:extLst>
              <a:ext uri="{FF2B5EF4-FFF2-40B4-BE49-F238E27FC236}">
                <a16:creationId xmlns:a16="http://schemas.microsoft.com/office/drawing/2014/main" id="{8FF878E3-0DA3-C645-8B41-FEE7328B16F6}"/>
              </a:ext>
            </a:extLst>
          </p:cNvPr>
          <p:cNvSpPr>
            <a:spLocks noGrp="1"/>
          </p:cNvSpPr>
          <p:nvPr>
            <p:ph idx="1"/>
          </p:nvPr>
        </p:nvSpPr>
        <p:spPr>
          <a:xfrm>
            <a:off x="838200" y="1307805"/>
            <a:ext cx="10515600" cy="4869158"/>
          </a:xfrm>
        </p:spPr>
        <p:txBody>
          <a:bodyPr/>
          <a:lstStyle/>
          <a:p>
            <a:pPr marL="514350" indent="-514350">
              <a:buFont typeface="+mj-lt"/>
              <a:buAutoNum type="arabicPeriod"/>
            </a:pPr>
            <a:r>
              <a:rPr lang="de-DE" dirty="0"/>
              <a:t>Verhältnis Träger – Leistungserbringer</a:t>
            </a:r>
          </a:p>
          <a:p>
            <a:pPr marL="514350" indent="-514350">
              <a:buFont typeface="+mj-lt"/>
              <a:buAutoNum type="arabicPeriod"/>
            </a:pPr>
            <a:r>
              <a:rPr lang="de-DE" dirty="0"/>
              <a:t>Grundsätze des Vertragsrechts im SGB IX/SGB XII</a:t>
            </a:r>
          </a:p>
          <a:p>
            <a:pPr marL="514350" indent="-514350">
              <a:buFont typeface="+mj-lt"/>
              <a:buAutoNum type="arabicPeriod"/>
            </a:pPr>
            <a:r>
              <a:rPr lang="de-DE" dirty="0"/>
              <a:t>„System“ SGB XII</a:t>
            </a:r>
          </a:p>
          <a:p>
            <a:pPr marL="514350" indent="-514350">
              <a:buFont typeface="+mj-lt"/>
              <a:buAutoNum type="arabicPeriod"/>
            </a:pPr>
            <a:r>
              <a:rPr lang="de-DE" dirty="0"/>
              <a:t>„System“ SGB IX – insbesondere Einrichtungen</a:t>
            </a:r>
          </a:p>
          <a:p>
            <a:pPr marL="514350" indent="-514350">
              <a:buFont typeface="+mj-lt"/>
              <a:buAutoNum type="arabicPeriod"/>
            </a:pPr>
            <a:r>
              <a:rPr lang="de-DE" dirty="0"/>
              <a:t>„Neue“ Regelungen durch das BTHG im Vertragsrecht und Folgeänderungen im SGB XII</a:t>
            </a:r>
          </a:p>
          <a:p>
            <a:pPr marL="514350" indent="-514350">
              <a:buFont typeface="+mj-lt"/>
              <a:buAutoNum type="arabicPeriod"/>
            </a:pPr>
            <a:r>
              <a:rPr lang="de-DE" dirty="0"/>
              <a:t>Problemlagen bei Vergütungsvereinbarungen</a:t>
            </a:r>
          </a:p>
          <a:p>
            <a:pPr marL="514350" indent="-514350">
              <a:buFont typeface="+mj-lt"/>
              <a:buAutoNum type="arabicPeriod"/>
            </a:pPr>
            <a:r>
              <a:rPr lang="de-DE" dirty="0"/>
              <a:t>Schiedsstelle</a:t>
            </a:r>
          </a:p>
        </p:txBody>
      </p:sp>
      <p:sp>
        <p:nvSpPr>
          <p:cNvPr id="4" name="Fußzeilenplatzhalter 3">
            <a:extLst>
              <a:ext uri="{FF2B5EF4-FFF2-40B4-BE49-F238E27FC236}">
                <a16:creationId xmlns:a16="http://schemas.microsoft.com/office/drawing/2014/main" id="{DA6DCD76-602B-4F47-B236-F7273D5E05CE}"/>
              </a:ext>
            </a:extLst>
          </p:cNvPr>
          <p:cNvSpPr>
            <a:spLocks noGrp="1"/>
          </p:cNvSpPr>
          <p:nvPr>
            <p:ph type="ftr" sz="quarter" idx="11"/>
          </p:nvPr>
        </p:nvSpPr>
        <p:spPr/>
        <p:txBody>
          <a:bodyPr/>
          <a:lstStyle/>
          <a:p>
            <a:r>
              <a:rPr lang="de-DE"/>
              <a:t>Streichsbier Hamburg 2024</a:t>
            </a:r>
            <a:endParaRPr lang="de-DE" dirty="0"/>
          </a:p>
        </p:txBody>
      </p:sp>
      <p:sp>
        <p:nvSpPr>
          <p:cNvPr id="5" name="Foliennummernplatzhalter 4">
            <a:extLst>
              <a:ext uri="{FF2B5EF4-FFF2-40B4-BE49-F238E27FC236}">
                <a16:creationId xmlns:a16="http://schemas.microsoft.com/office/drawing/2014/main" id="{FC9C588B-2C95-0941-8AD3-B385F79D90E4}"/>
              </a:ext>
            </a:extLst>
          </p:cNvPr>
          <p:cNvSpPr>
            <a:spLocks noGrp="1"/>
          </p:cNvSpPr>
          <p:nvPr>
            <p:ph type="sldNum" sz="quarter" idx="12"/>
          </p:nvPr>
        </p:nvSpPr>
        <p:spPr/>
        <p:txBody>
          <a:bodyPr/>
          <a:lstStyle/>
          <a:p>
            <a:fld id="{E783F5F8-EC36-0E46-A6E8-81E24D7036C5}" type="slidenum">
              <a:rPr lang="de-DE" smtClean="0"/>
              <a:t>4</a:t>
            </a:fld>
            <a:endParaRPr lang="de-DE" dirty="0"/>
          </a:p>
        </p:txBody>
      </p:sp>
    </p:spTree>
    <p:extLst>
      <p:ext uri="{BB962C8B-B14F-4D97-AF65-F5344CB8AC3E}">
        <p14:creationId xmlns:p14="http://schemas.microsoft.com/office/powerpoint/2010/main" val="169646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142D30-3430-D54E-9BB6-E124A4969813}"/>
              </a:ext>
            </a:extLst>
          </p:cNvPr>
          <p:cNvSpPr>
            <a:spLocks noGrp="1"/>
          </p:cNvSpPr>
          <p:nvPr>
            <p:ph type="title"/>
          </p:nvPr>
        </p:nvSpPr>
        <p:spPr>
          <a:xfrm>
            <a:off x="838200" y="365125"/>
            <a:ext cx="10515600" cy="698131"/>
          </a:xfrm>
        </p:spPr>
        <p:txBody>
          <a:bodyPr>
            <a:normAutofit/>
          </a:bodyPr>
          <a:lstStyle/>
          <a:p>
            <a:r>
              <a:rPr lang="de-DE" sz="3200" dirty="0"/>
              <a:t>                                          </a:t>
            </a:r>
            <a:r>
              <a:rPr lang="de-DE" sz="3200" b="1" dirty="0"/>
              <a:t>Ziele des BTHG</a:t>
            </a:r>
          </a:p>
        </p:txBody>
      </p:sp>
      <p:sp>
        <p:nvSpPr>
          <p:cNvPr id="3" name="Inhaltsplatzhalter 2">
            <a:extLst>
              <a:ext uri="{FF2B5EF4-FFF2-40B4-BE49-F238E27FC236}">
                <a16:creationId xmlns:a16="http://schemas.microsoft.com/office/drawing/2014/main" id="{094081E4-3C96-244C-8882-6F1298C17B60}"/>
              </a:ext>
            </a:extLst>
          </p:cNvPr>
          <p:cNvSpPr>
            <a:spLocks noGrp="1"/>
          </p:cNvSpPr>
          <p:nvPr>
            <p:ph idx="1"/>
          </p:nvPr>
        </p:nvSpPr>
        <p:spPr>
          <a:xfrm>
            <a:off x="838200" y="1254642"/>
            <a:ext cx="10515600" cy="5101708"/>
          </a:xfrm>
        </p:spPr>
        <p:txBody>
          <a:bodyPr>
            <a:normAutofit lnSpcReduction="10000"/>
          </a:bodyPr>
          <a:lstStyle/>
          <a:p>
            <a:endParaRPr lang="de-DE" dirty="0"/>
          </a:p>
          <a:p>
            <a:pPr lvl="1"/>
            <a:r>
              <a:rPr lang="de-DE" sz="2800" dirty="0">
                <a:solidFill>
                  <a:srgbClr val="FF0000"/>
                </a:solidFill>
              </a:rPr>
              <a:t>Die Eingliederungshilfe soll zu einem modernen Teilhaberecht weiterentwickelt und </a:t>
            </a:r>
            <a:r>
              <a:rPr lang="de-DE" sz="2800" b="1" dirty="0">
                <a:solidFill>
                  <a:srgbClr val="FF0000"/>
                </a:solidFill>
              </a:rPr>
              <a:t>aus dem Fürsorgesystem herausgeführt </a:t>
            </a:r>
            <a:r>
              <a:rPr lang="de-DE" sz="2800" dirty="0">
                <a:solidFill>
                  <a:srgbClr val="FF0000"/>
                </a:solidFill>
              </a:rPr>
              <a:t>werden.</a:t>
            </a:r>
          </a:p>
          <a:p>
            <a:pPr marL="457200" lvl="1" indent="0">
              <a:buNone/>
            </a:pPr>
            <a:endParaRPr lang="de-DE" sz="2800" dirty="0">
              <a:solidFill>
                <a:srgbClr val="FF0000"/>
              </a:solidFill>
            </a:endParaRPr>
          </a:p>
          <a:p>
            <a:pPr lvl="1"/>
            <a:r>
              <a:rPr lang="de-DE" sz="2800" b="1" dirty="0">
                <a:solidFill>
                  <a:srgbClr val="FF0000"/>
                </a:solidFill>
              </a:rPr>
              <a:t>Abkehr vom System des „Beschützens und der Schaffung sozialer Sonderwelten“</a:t>
            </a:r>
            <a:r>
              <a:rPr lang="de-DE" sz="2800" dirty="0">
                <a:solidFill>
                  <a:srgbClr val="FF0000"/>
                </a:solidFill>
              </a:rPr>
              <a:t> </a:t>
            </a:r>
            <a:r>
              <a:rPr lang="de-DE" sz="2800" dirty="0"/>
              <a:t>– z.B. beschützende Einrichtung, Werkstatt -, in denen körperliche und geistige Funktionstüchtigkeit, Leidensverringerung sowie eine „angepasste Unauffälligkeit“ erreicht werden sollten. </a:t>
            </a:r>
          </a:p>
          <a:p>
            <a:pPr lvl="1"/>
            <a:endParaRPr lang="de-DE" sz="2800" dirty="0"/>
          </a:p>
          <a:p>
            <a:pPr lvl="1"/>
            <a:r>
              <a:rPr lang="de-DE" sz="2800" b="1" dirty="0">
                <a:solidFill>
                  <a:srgbClr val="FF0000"/>
                </a:solidFill>
              </a:rPr>
              <a:t>Das Sondersystem „Lebensunterhalt in Einrichtungen“ wird aufgehoben.</a:t>
            </a:r>
          </a:p>
          <a:p>
            <a:pPr lvl="1"/>
            <a:endParaRPr lang="de-DE" dirty="0"/>
          </a:p>
        </p:txBody>
      </p:sp>
      <p:sp>
        <p:nvSpPr>
          <p:cNvPr id="4" name="Fußzeilenplatzhalter 3">
            <a:extLst>
              <a:ext uri="{FF2B5EF4-FFF2-40B4-BE49-F238E27FC236}">
                <a16:creationId xmlns:a16="http://schemas.microsoft.com/office/drawing/2014/main" id="{6C282D97-ADE4-F449-8601-35109EC8A680}"/>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E160CC5C-4418-384B-8F1C-EDA327C160EA}"/>
              </a:ext>
            </a:extLst>
          </p:cNvPr>
          <p:cNvSpPr>
            <a:spLocks noGrp="1"/>
          </p:cNvSpPr>
          <p:nvPr>
            <p:ph type="sldNum" sz="quarter" idx="12"/>
          </p:nvPr>
        </p:nvSpPr>
        <p:spPr/>
        <p:txBody>
          <a:bodyPr/>
          <a:lstStyle/>
          <a:p>
            <a:fld id="{E783F5F8-EC36-0E46-A6E8-81E24D7036C5}" type="slidenum">
              <a:rPr lang="de-DE" smtClean="0"/>
              <a:t>5</a:t>
            </a:fld>
            <a:endParaRPr lang="de-DE" dirty="0"/>
          </a:p>
        </p:txBody>
      </p:sp>
    </p:spTree>
    <p:extLst>
      <p:ext uri="{BB962C8B-B14F-4D97-AF65-F5344CB8AC3E}">
        <p14:creationId xmlns:p14="http://schemas.microsoft.com/office/powerpoint/2010/main" val="3030069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E2D36-F0B7-3046-A8C9-4DAAD22D240B}"/>
              </a:ext>
            </a:extLst>
          </p:cNvPr>
          <p:cNvSpPr>
            <a:spLocks noGrp="1"/>
          </p:cNvSpPr>
          <p:nvPr>
            <p:ph type="title"/>
          </p:nvPr>
        </p:nvSpPr>
        <p:spPr>
          <a:xfrm>
            <a:off x="838200" y="365126"/>
            <a:ext cx="10515600" cy="804456"/>
          </a:xfrm>
        </p:spPr>
        <p:txBody>
          <a:bodyPr>
            <a:normAutofit/>
          </a:bodyPr>
          <a:lstStyle/>
          <a:p>
            <a:r>
              <a:rPr lang="de-DE" sz="3200" dirty="0"/>
              <a:t>           </a:t>
            </a:r>
            <a:r>
              <a:rPr lang="de-DE" sz="3200" b="1" dirty="0"/>
              <a:t>Rechtslage nach Inkrafttreten des BTHG (2020)  </a:t>
            </a:r>
          </a:p>
        </p:txBody>
      </p:sp>
      <p:sp>
        <p:nvSpPr>
          <p:cNvPr id="3" name="Inhaltsplatzhalter 2">
            <a:extLst>
              <a:ext uri="{FF2B5EF4-FFF2-40B4-BE49-F238E27FC236}">
                <a16:creationId xmlns:a16="http://schemas.microsoft.com/office/drawing/2014/main" id="{ED334596-6B37-9B43-9C18-CB6DE4A60567}"/>
              </a:ext>
            </a:extLst>
          </p:cNvPr>
          <p:cNvSpPr>
            <a:spLocks noGrp="1"/>
          </p:cNvSpPr>
          <p:nvPr>
            <p:ph idx="1"/>
          </p:nvPr>
        </p:nvSpPr>
        <p:spPr>
          <a:xfrm>
            <a:off x="838200" y="1169582"/>
            <a:ext cx="10515600" cy="5007381"/>
          </a:xfrm>
        </p:spPr>
        <p:txBody>
          <a:bodyPr>
            <a:normAutofit/>
          </a:bodyPr>
          <a:lstStyle/>
          <a:p>
            <a:pPr marL="0" indent="0">
              <a:buNone/>
            </a:pPr>
            <a:endParaRPr lang="de-DE" sz="2400" dirty="0">
              <a:solidFill>
                <a:srgbClr val="FF0000"/>
              </a:solidFill>
            </a:endParaRPr>
          </a:p>
          <a:p>
            <a:r>
              <a:rPr lang="de-DE" dirty="0"/>
              <a:t>Die Eingliederungshilfe für behinderte Menschen ist im SGB IX</a:t>
            </a:r>
          </a:p>
          <a:p>
            <a:pPr marL="0" indent="0">
              <a:buNone/>
            </a:pPr>
            <a:r>
              <a:rPr lang="de-DE" dirty="0"/>
              <a:t>   kodifiziert.</a:t>
            </a:r>
          </a:p>
          <a:p>
            <a:pPr>
              <a:lnSpc>
                <a:spcPct val="110000"/>
              </a:lnSpc>
            </a:pPr>
            <a:r>
              <a:rPr lang="de-DE" dirty="0"/>
              <a:t>Im teilweise geänderten SGB XII verbleiben (neben Leistungen der Existenzsicherung) die Hilfe zur Pflege, die Hilfe zur Überwindung besonderer Schwierigkeiten und die Hilfe in anderen Lebenslagen.</a:t>
            </a:r>
          </a:p>
          <a:p>
            <a:pPr>
              <a:lnSpc>
                <a:spcPct val="110000"/>
              </a:lnSpc>
            </a:pPr>
            <a:r>
              <a:rPr lang="de-DE" dirty="0">
                <a:solidFill>
                  <a:srgbClr val="FF0000"/>
                </a:solidFill>
              </a:rPr>
              <a:t>In der Eingliederungshilfe und den oben genannten Leistungen der Sozialhilfe werden Leistungen meist durch Dritte erbracht.</a:t>
            </a:r>
          </a:p>
          <a:p>
            <a:pPr marL="0" indent="0">
              <a:lnSpc>
                <a:spcPct val="110000"/>
              </a:lnSpc>
              <a:buNone/>
            </a:pPr>
            <a:endParaRPr lang="de-DE" dirty="0">
              <a:solidFill>
                <a:srgbClr val="FF0000"/>
              </a:solidFill>
            </a:endParaRPr>
          </a:p>
          <a:p>
            <a:pPr marL="0" indent="0">
              <a:buNone/>
            </a:pPr>
            <a:endParaRPr lang="de-DE" dirty="0"/>
          </a:p>
          <a:p>
            <a:endParaRPr lang="de-DE" dirty="0"/>
          </a:p>
          <a:p>
            <a:endParaRPr lang="de-DE" dirty="0"/>
          </a:p>
          <a:p>
            <a:endParaRPr lang="de-DE" dirty="0"/>
          </a:p>
        </p:txBody>
      </p:sp>
      <p:sp>
        <p:nvSpPr>
          <p:cNvPr id="4" name="Fußzeilenplatzhalter 3">
            <a:extLst>
              <a:ext uri="{FF2B5EF4-FFF2-40B4-BE49-F238E27FC236}">
                <a16:creationId xmlns:a16="http://schemas.microsoft.com/office/drawing/2014/main" id="{36D0E6A7-BAEA-BA4B-9EFC-E769A6EC5166}"/>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3E824C6B-6CF2-8840-89D2-5ABB95250358}"/>
              </a:ext>
            </a:extLst>
          </p:cNvPr>
          <p:cNvSpPr>
            <a:spLocks noGrp="1"/>
          </p:cNvSpPr>
          <p:nvPr>
            <p:ph type="sldNum" sz="quarter" idx="12"/>
          </p:nvPr>
        </p:nvSpPr>
        <p:spPr/>
        <p:txBody>
          <a:bodyPr/>
          <a:lstStyle/>
          <a:p>
            <a:fld id="{E783F5F8-EC36-0E46-A6E8-81E24D7036C5}" type="slidenum">
              <a:rPr lang="de-DE" smtClean="0"/>
              <a:t>6</a:t>
            </a:fld>
            <a:endParaRPr lang="de-DE" dirty="0"/>
          </a:p>
        </p:txBody>
      </p:sp>
    </p:spTree>
    <p:extLst>
      <p:ext uri="{BB962C8B-B14F-4D97-AF65-F5344CB8AC3E}">
        <p14:creationId xmlns:p14="http://schemas.microsoft.com/office/powerpoint/2010/main" val="2648015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375CC-6152-7349-9663-16171D11FF19}"/>
              </a:ext>
            </a:extLst>
          </p:cNvPr>
          <p:cNvSpPr>
            <a:spLocks noGrp="1"/>
          </p:cNvSpPr>
          <p:nvPr>
            <p:ph type="title"/>
          </p:nvPr>
        </p:nvSpPr>
        <p:spPr/>
        <p:txBody>
          <a:bodyPr>
            <a:normAutofit/>
          </a:bodyPr>
          <a:lstStyle/>
          <a:p>
            <a:r>
              <a:rPr lang="de-DE" sz="3200" dirty="0"/>
              <a:t>                   </a:t>
            </a:r>
            <a:r>
              <a:rPr lang="de-DE" sz="3200" b="1" dirty="0"/>
              <a:t>Verhältnis Träger -- Leistungserbringer</a:t>
            </a:r>
          </a:p>
        </p:txBody>
      </p:sp>
      <p:sp>
        <p:nvSpPr>
          <p:cNvPr id="3" name="Inhaltsplatzhalter 2">
            <a:extLst>
              <a:ext uri="{FF2B5EF4-FFF2-40B4-BE49-F238E27FC236}">
                <a16:creationId xmlns:a16="http://schemas.microsoft.com/office/drawing/2014/main" id="{4D72EF0F-1A52-F042-97A4-4B11B63AD03A}"/>
              </a:ext>
            </a:extLst>
          </p:cNvPr>
          <p:cNvSpPr>
            <a:spLocks noGrp="1"/>
          </p:cNvSpPr>
          <p:nvPr>
            <p:ph idx="1"/>
          </p:nvPr>
        </p:nvSpPr>
        <p:spPr>
          <a:xfrm>
            <a:off x="838200" y="1690688"/>
            <a:ext cx="10515600" cy="4486275"/>
          </a:xfrm>
        </p:spPr>
        <p:txBody>
          <a:bodyPr>
            <a:normAutofit fontScale="25000" lnSpcReduction="20000"/>
          </a:bodyPr>
          <a:lstStyle/>
          <a:p>
            <a:endParaRPr lang="de-DE" sz="9600" dirty="0"/>
          </a:p>
          <a:p>
            <a:r>
              <a:rPr lang="de-DE" sz="11200" dirty="0"/>
              <a:t> In SGB IX und XII finden sich teilw. wortgleiche Regelungen für die,</a:t>
            </a:r>
          </a:p>
          <a:p>
            <a:pPr marL="0" indent="0">
              <a:buNone/>
            </a:pPr>
            <a:r>
              <a:rPr lang="de-DE" sz="11200" dirty="0"/>
              <a:t>    die an Stelle des Trägers Leistungen erbringen, die</a:t>
            </a:r>
            <a:r>
              <a:rPr lang="de-DE" sz="11200" dirty="0">
                <a:solidFill>
                  <a:srgbClr val="C00000"/>
                </a:solidFill>
              </a:rPr>
              <a:t> </a:t>
            </a:r>
          </a:p>
          <a:p>
            <a:pPr marL="0" indent="0">
              <a:buNone/>
            </a:pPr>
            <a:r>
              <a:rPr lang="de-DE" sz="11200" dirty="0">
                <a:solidFill>
                  <a:srgbClr val="C00000"/>
                </a:solidFill>
              </a:rPr>
              <a:t>    </a:t>
            </a:r>
            <a:r>
              <a:rPr lang="de-DE" sz="11200" dirty="0">
                <a:solidFill>
                  <a:srgbClr val="FF0000"/>
                </a:solidFill>
              </a:rPr>
              <a:t>„Leistungserbringer“. </a:t>
            </a:r>
          </a:p>
          <a:p>
            <a:endParaRPr lang="de-DE" sz="11200" dirty="0"/>
          </a:p>
          <a:p>
            <a:r>
              <a:rPr lang="de-DE" sz="11200" dirty="0"/>
              <a:t> </a:t>
            </a:r>
            <a:r>
              <a:rPr lang="de-DE" sz="11200" dirty="0">
                <a:solidFill>
                  <a:srgbClr val="FF0000"/>
                </a:solidFill>
              </a:rPr>
              <a:t>§ 75 SGB XII und  § 123 SGB IX enthalten die Grundsätze </a:t>
            </a:r>
            <a:r>
              <a:rPr lang="de-DE" sz="11200" dirty="0"/>
              <a:t>für die</a:t>
            </a:r>
          </a:p>
          <a:p>
            <a:pPr marL="0" indent="0">
              <a:buNone/>
            </a:pPr>
            <a:r>
              <a:rPr lang="de-DE" sz="11200" dirty="0"/>
              <a:t>    Erbringung von Leistungen durch Dritte. </a:t>
            </a:r>
          </a:p>
          <a:p>
            <a:pPr marL="0" indent="0">
              <a:buNone/>
            </a:pPr>
            <a:r>
              <a:rPr lang="de-DE" sz="11200" dirty="0"/>
              <a:t>    </a:t>
            </a:r>
            <a:endParaRPr lang="de-DE" sz="11200" dirty="0">
              <a:solidFill>
                <a:srgbClr val="C00000"/>
              </a:solidFill>
            </a:endParaRPr>
          </a:p>
          <a:p>
            <a:r>
              <a:rPr lang="de-DE" sz="11200" dirty="0"/>
              <a:t> Das 10. Kap. SGB XII  ist nicht mehr mit „Einrichtungen“, sondern</a:t>
            </a:r>
          </a:p>
          <a:p>
            <a:pPr marL="0" indent="0">
              <a:buNone/>
            </a:pPr>
            <a:r>
              <a:rPr lang="de-DE" sz="11200" dirty="0"/>
              <a:t>    wie das 8. Kap. SGB IX mit </a:t>
            </a:r>
            <a:r>
              <a:rPr lang="de-DE" sz="11200" dirty="0">
                <a:solidFill>
                  <a:srgbClr val="C00000"/>
                </a:solidFill>
              </a:rPr>
              <a:t>„Vertragsrecht“ </a:t>
            </a:r>
            <a:r>
              <a:rPr lang="de-DE" sz="11200" dirty="0"/>
              <a:t>überschrieben.</a:t>
            </a:r>
          </a:p>
          <a:p>
            <a:pPr marL="0" indent="0">
              <a:buNone/>
            </a:pPr>
            <a:r>
              <a:rPr lang="de-DE" sz="11200" dirty="0">
                <a:solidFill>
                  <a:srgbClr val="C00000"/>
                </a:solidFill>
              </a:rPr>
              <a:t>     </a:t>
            </a:r>
            <a:endParaRPr lang="de-DE" sz="11200" dirty="0"/>
          </a:p>
          <a:p>
            <a:endParaRPr lang="de-DE" dirty="0"/>
          </a:p>
        </p:txBody>
      </p:sp>
      <p:sp>
        <p:nvSpPr>
          <p:cNvPr id="4" name="Fußzeilenplatzhalter 3">
            <a:extLst>
              <a:ext uri="{FF2B5EF4-FFF2-40B4-BE49-F238E27FC236}">
                <a16:creationId xmlns:a16="http://schemas.microsoft.com/office/drawing/2014/main" id="{C23421F4-6990-D142-83F6-93983718C13C}"/>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1D4A3AD1-CC0E-0B41-A037-489E4C7EC383}"/>
              </a:ext>
            </a:extLst>
          </p:cNvPr>
          <p:cNvSpPr>
            <a:spLocks noGrp="1"/>
          </p:cNvSpPr>
          <p:nvPr>
            <p:ph type="sldNum" sz="quarter" idx="12"/>
          </p:nvPr>
        </p:nvSpPr>
        <p:spPr/>
        <p:txBody>
          <a:bodyPr/>
          <a:lstStyle/>
          <a:p>
            <a:fld id="{E783F5F8-EC36-0E46-A6E8-81E24D7036C5}" type="slidenum">
              <a:rPr lang="de-DE" smtClean="0"/>
              <a:t>7</a:t>
            </a:fld>
            <a:endParaRPr lang="de-DE" dirty="0"/>
          </a:p>
        </p:txBody>
      </p:sp>
    </p:spTree>
    <p:extLst>
      <p:ext uri="{BB962C8B-B14F-4D97-AF65-F5344CB8AC3E}">
        <p14:creationId xmlns:p14="http://schemas.microsoft.com/office/powerpoint/2010/main" val="4011874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ACA831-C6C7-1049-BA1C-E64C953A8756}"/>
              </a:ext>
            </a:extLst>
          </p:cNvPr>
          <p:cNvSpPr>
            <a:spLocks noGrp="1"/>
          </p:cNvSpPr>
          <p:nvPr>
            <p:ph type="title"/>
          </p:nvPr>
        </p:nvSpPr>
        <p:spPr>
          <a:xfrm>
            <a:off x="838200" y="365125"/>
            <a:ext cx="10515600" cy="974577"/>
          </a:xfrm>
        </p:spPr>
        <p:txBody>
          <a:bodyPr>
            <a:normAutofit/>
          </a:bodyPr>
          <a:lstStyle/>
          <a:p>
            <a:r>
              <a:rPr lang="de-DE" sz="3200" dirty="0"/>
              <a:t>                        </a:t>
            </a:r>
            <a:r>
              <a:rPr lang="de-DE" sz="3200" b="1" dirty="0"/>
              <a:t>Verhältnis Träger -- Leistungserbringer</a:t>
            </a:r>
          </a:p>
        </p:txBody>
      </p:sp>
      <p:sp>
        <p:nvSpPr>
          <p:cNvPr id="3" name="Inhaltsplatzhalter 2">
            <a:extLst>
              <a:ext uri="{FF2B5EF4-FFF2-40B4-BE49-F238E27FC236}">
                <a16:creationId xmlns:a16="http://schemas.microsoft.com/office/drawing/2014/main" id="{4DB910A4-1356-604E-A529-083CFCF17086}"/>
              </a:ext>
            </a:extLst>
          </p:cNvPr>
          <p:cNvSpPr>
            <a:spLocks noGrp="1"/>
          </p:cNvSpPr>
          <p:nvPr>
            <p:ph idx="1"/>
          </p:nvPr>
        </p:nvSpPr>
        <p:spPr>
          <a:xfrm>
            <a:off x="838200" y="1594884"/>
            <a:ext cx="10515600" cy="4761465"/>
          </a:xfrm>
        </p:spPr>
        <p:txBody>
          <a:bodyPr>
            <a:normAutofit fontScale="92500"/>
          </a:bodyPr>
          <a:lstStyle/>
          <a:p>
            <a:pPr>
              <a:lnSpc>
                <a:spcPct val="150000"/>
              </a:lnSpc>
            </a:pPr>
            <a:r>
              <a:rPr lang="de-DE" dirty="0"/>
              <a:t>Abzuschließen sind:</a:t>
            </a:r>
          </a:p>
          <a:p>
            <a:pPr marL="0" indent="0">
              <a:lnSpc>
                <a:spcPct val="150000"/>
              </a:lnSpc>
              <a:buNone/>
            </a:pPr>
            <a:r>
              <a:rPr lang="de-DE" dirty="0"/>
              <a:t>           </a:t>
            </a:r>
            <a:r>
              <a:rPr lang="de-DE" dirty="0">
                <a:solidFill>
                  <a:srgbClr val="FF0000"/>
                </a:solidFill>
              </a:rPr>
              <a:t>eine Leistungs– und eine Vergütungsvereinbarung.</a:t>
            </a:r>
          </a:p>
          <a:p>
            <a:pPr marL="0" indent="0">
              <a:lnSpc>
                <a:spcPct val="150000"/>
              </a:lnSpc>
              <a:buNone/>
            </a:pPr>
            <a:r>
              <a:rPr lang="de-DE" u="sng" dirty="0"/>
              <a:t>Neu:</a:t>
            </a:r>
            <a:r>
              <a:rPr lang="de-DE" dirty="0"/>
              <a:t> </a:t>
            </a:r>
            <a:r>
              <a:rPr lang="de-DE" u="sng" dirty="0"/>
              <a:t>die </a:t>
            </a:r>
            <a:r>
              <a:rPr lang="de-DE" u="sng" dirty="0">
                <a:solidFill>
                  <a:srgbClr val="FF0000"/>
                </a:solidFill>
              </a:rPr>
              <a:t>Prüfungsvereinbarung </a:t>
            </a:r>
            <a:r>
              <a:rPr lang="de-DE" u="sng" dirty="0"/>
              <a:t>entfällt</a:t>
            </a:r>
            <a:r>
              <a:rPr lang="de-DE" dirty="0"/>
              <a:t>, der Träger erhält die </a:t>
            </a:r>
            <a:r>
              <a:rPr lang="de-DE" dirty="0">
                <a:solidFill>
                  <a:srgbClr val="FF0000"/>
                </a:solidFill>
              </a:rPr>
              <a:t>Befugnis zur</a:t>
            </a:r>
          </a:p>
          <a:p>
            <a:pPr marL="0" indent="0">
              <a:lnSpc>
                <a:spcPct val="150000"/>
              </a:lnSpc>
              <a:buNone/>
            </a:pPr>
            <a:r>
              <a:rPr lang="de-DE" dirty="0">
                <a:solidFill>
                  <a:srgbClr val="FF0000"/>
                </a:solidFill>
              </a:rPr>
              <a:t>         Durchführung einer Wirtschaftlichkeit – und Qualitätsprüfung.</a:t>
            </a:r>
          </a:p>
          <a:p>
            <a:pPr>
              <a:lnSpc>
                <a:spcPct val="150000"/>
              </a:lnSpc>
            </a:pPr>
            <a:r>
              <a:rPr lang="de-DE" dirty="0"/>
              <a:t>Kommen Vereinbarungen nicht </a:t>
            </a:r>
            <a:r>
              <a:rPr lang="de-DE" dirty="0">
                <a:solidFill>
                  <a:srgbClr val="FF0000"/>
                </a:solidFill>
              </a:rPr>
              <a:t>innerhalb von drei Monaten, </a:t>
            </a:r>
            <a:r>
              <a:rPr lang="de-DE" dirty="0"/>
              <a:t>nachdem eine Partei zu Verhandlungen aufgefordert hat, zustande,</a:t>
            </a:r>
            <a:r>
              <a:rPr lang="de-DE" dirty="0">
                <a:solidFill>
                  <a:srgbClr val="FF0000"/>
                </a:solidFill>
              </a:rPr>
              <a:t> kann </a:t>
            </a:r>
            <a:r>
              <a:rPr lang="de-DE" dirty="0"/>
              <a:t>die paritätisch besetzte </a:t>
            </a:r>
            <a:r>
              <a:rPr lang="de-DE" dirty="0">
                <a:solidFill>
                  <a:srgbClr val="FF0000"/>
                </a:solidFill>
              </a:rPr>
              <a:t>Schiedsstelle hinsichtlich der strittigen Punkte </a:t>
            </a:r>
            <a:r>
              <a:rPr lang="de-DE" dirty="0"/>
              <a:t>angerufen werden.</a:t>
            </a:r>
            <a:endParaRPr lang="de-DE" dirty="0">
              <a:solidFill>
                <a:srgbClr val="FF0000"/>
              </a:solidFill>
            </a:endParaRPr>
          </a:p>
        </p:txBody>
      </p:sp>
      <p:sp>
        <p:nvSpPr>
          <p:cNvPr id="4" name="Fußzeilenplatzhalter 3">
            <a:extLst>
              <a:ext uri="{FF2B5EF4-FFF2-40B4-BE49-F238E27FC236}">
                <a16:creationId xmlns:a16="http://schemas.microsoft.com/office/drawing/2014/main" id="{368DF14F-DE1F-9445-A7FC-088AD987C617}"/>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CFECE8BA-06FC-884C-9B3D-D2DF339C794F}"/>
              </a:ext>
            </a:extLst>
          </p:cNvPr>
          <p:cNvSpPr>
            <a:spLocks noGrp="1"/>
          </p:cNvSpPr>
          <p:nvPr>
            <p:ph type="sldNum" sz="quarter" idx="12"/>
          </p:nvPr>
        </p:nvSpPr>
        <p:spPr/>
        <p:txBody>
          <a:bodyPr/>
          <a:lstStyle/>
          <a:p>
            <a:fld id="{E783F5F8-EC36-0E46-A6E8-81E24D7036C5}" type="slidenum">
              <a:rPr lang="de-DE" smtClean="0"/>
              <a:t>8</a:t>
            </a:fld>
            <a:endParaRPr lang="de-DE" dirty="0"/>
          </a:p>
        </p:txBody>
      </p:sp>
    </p:spTree>
    <p:extLst>
      <p:ext uri="{BB962C8B-B14F-4D97-AF65-F5344CB8AC3E}">
        <p14:creationId xmlns:p14="http://schemas.microsoft.com/office/powerpoint/2010/main" val="370145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C5C602-4203-5D4B-A5E6-7A981CE3B8C3}"/>
              </a:ext>
            </a:extLst>
          </p:cNvPr>
          <p:cNvSpPr>
            <a:spLocks noGrp="1"/>
          </p:cNvSpPr>
          <p:nvPr>
            <p:ph type="title"/>
          </p:nvPr>
        </p:nvSpPr>
        <p:spPr>
          <a:xfrm>
            <a:off x="838200" y="365126"/>
            <a:ext cx="10515600" cy="583906"/>
          </a:xfrm>
        </p:spPr>
        <p:txBody>
          <a:bodyPr>
            <a:normAutofit/>
          </a:bodyPr>
          <a:lstStyle/>
          <a:p>
            <a:r>
              <a:rPr lang="de-DE" sz="3200" b="1" dirty="0"/>
              <a:t>Vertragspartner der Leistungs- und Vergütungsvereinbarung</a:t>
            </a:r>
          </a:p>
        </p:txBody>
      </p:sp>
      <p:sp>
        <p:nvSpPr>
          <p:cNvPr id="3" name="Inhaltsplatzhalter 2">
            <a:extLst>
              <a:ext uri="{FF2B5EF4-FFF2-40B4-BE49-F238E27FC236}">
                <a16:creationId xmlns:a16="http://schemas.microsoft.com/office/drawing/2014/main" id="{C1CAE295-049A-3541-8EE6-4F7882E391F2}"/>
              </a:ext>
            </a:extLst>
          </p:cNvPr>
          <p:cNvSpPr>
            <a:spLocks noGrp="1"/>
          </p:cNvSpPr>
          <p:nvPr>
            <p:ph idx="1"/>
          </p:nvPr>
        </p:nvSpPr>
        <p:spPr>
          <a:xfrm>
            <a:off x="838200" y="1105786"/>
            <a:ext cx="10515600" cy="5071177"/>
          </a:xfrm>
        </p:spPr>
        <p:txBody>
          <a:bodyPr>
            <a:normAutofit lnSpcReduction="10000"/>
          </a:bodyPr>
          <a:lstStyle/>
          <a:p>
            <a:pPr marL="0" indent="0">
              <a:buNone/>
            </a:pPr>
            <a:r>
              <a:rPr lang="de-DE" dirty="0"/>
              <a:t>   </a:t>
            </a:r>
          </a:p>
          <a:p>
            <a:pPr marL="0" indent="0">
              <a:buNone/>
            </a:pPr>
            <a:r>
              <a:rPr lang="de-DE" dirty="0"/>
              <a:t> Die Leistungs- und Vergütungsvereinbarung sind zu schließen zwischen</a:t>
            </a:r>
          </a:p>
          <a:p>
            <a:r>
              <a:rPr lang="de-DE" dirty="0"/>
              <a:t>   dem </a:t>
            </a:r>
            <a:r>
              <a:rPr lang="de-DE" dirty="0">
                <a:solidFill>
                  <a:srgbClr val="FF0000"/>
                </a:solidFill>
              </a:rPr>
              <a:t>Träger der Eingliederungs– oder Sozialhilfe, der</a:t>
            </a:r>
            <a:r>
              <a:rPr lang="de-DE" dirty="0"/>
              <a:t> </a:t>
            </a:r>
            <a:r>
              <a:rPr lang="de-DE" dirty="0">
                <a:solidFill>
                  <a:srgbClr val="FF0000"/>
                </a:solidFill>
              </a:rPr>
              <a:t>für den Ort</a:t>
            </a:r>
            <a:r>
              <a:rPr lang="de-DE" dirty="0"/>
              <a:t> </a:t>
            </a:r>
            <a:r>
              <a:rPr lang="de-DE" dirty="0">
                <a:solidFill>
                  <a:srgbClr val="FF0000"/>
                </a:solidFill>
              </a:rPr>
              <a:t>der</a:t>
            </a:r>
          </a:p>
          <a:p>
            <a:pPr marL="0" indent="0">
              <a:buNone/>
            </a:pPr>
            <a:r>
              <a:rPr lang="de-DE" dirty="0">
                <a:solidFill>
                  <a:srgbClr val="FF0000"/>
                </a:solidFill>
              </a:rPr>
              <a:t>       Leistungserbringung</a:t>
            </a:r>
            <a:r>
              <a:rPr lang="de-DE" dirty="0"/>
              <a:t> zuständig ist und  </a:t>
            </a:r>
          </a:p>
          <a:p>
            <a:pPr marL="0" indent="0">
              <a:buNone/>
            </a:pPr>
            <a:r>
              <a:rPr lang="de-DE" dirty="0"/>
              <a:t>           ---- entweder </a:t>
            </a:r>
          </a:p>
          <a:p>
            <a:r>
              <a:rPr lang="de-DE" dirty="0"/>
              <a:t>    </a:t>
            </a:r>
            <a:r>
              <a:rPr lang="de-DE" dirty="0">
                <a:solidFill>
                  <a:srgbClr val="FF0000"/>
                </a:solidFill>
              </a:rPr>
              <a:t>dem „Träger“ der Einrichtung oder des Dienstes</a:t>
            </a:r>
            <a:r>
              <a:rPr lang="de-DE" dirty="0"/>
              <a:t>, </a:t>
            </a:r>
            <a:r>
              <a:rPr lang="de-DE" dirty="0">
                <a:solidFill>
                  <a:srgbClr val="FF0000"/>
                </a:solidFill>
              </a:rPr>
              <a:t> </a:t>
            </a:r>
          </a:p>
          <a:p>
            <a:pPr marL="0" indent="0">
              <a:buNone/>
            </a:pPr>
            <a:r>
              <a:rPr lang="de-DE" dirty="0"/>
              <a:t>       also der natürlichen oder juristischen Person oder der Personen-</a:t>
            </a:r>
          </a:p>
          <a:p>
            <a:pPr marL="0" indent="0">
              <a:buNone/>
            </a:pPr>
            <a:r>
              <a:rPr lang="de-DE" dirty="0"/>
              <a:t>       gesellschaft, die die Leistung erbringt</a:t>
            </a:r>
          </a:p>
          <a:p>
            <a:pPr marL="0" indent="0">
              <a:buNone/>
            </a:pPr>
            <a:r>
              <a:rPr lang="de-DE" dirty="0"/>
              <a:t>        ----- oder</a:t>
            </a:r>
          </a:p>
          <a:p>
            <a:r>
              <a:rPr lang="de-DE" dirty="0"/>
              <a:t>    </a:t>
            </a:r>
            <a:r>
              <a:rPr lang="de-DE" dirty="0">
                <a:solidFill>
                  <a:srgbClr val="FF0000"/>
                </a:solidFill>
              </a:rPr>
              <a:t>dem Verband, dem der Leistungserbringer angehört.</a:t>
            </a:r>
          </a:p>
        </p:txBody>
      </p:sp>
      <p:sp>
        <p:nvSpPr>
          <p:cNvPr id="4" name="Fußzeilenplatzhalter 3">
            <a:extLst>
              <a:ext uri="{FF2B5EF4-FFF2-40B4-BE49-F238E27FC236}">
                <a16:creationId xmlns:a16="http://schemas.microsoft.com/office/drawing/2014/main" id="{D3B3BF10-F8BE-E743-B584-3EC8469AACE7}"/>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D4248A01-FBCA-D146-93CB-48529653D42D}"/>
              </a:ext>
            </a:extLst>
          </p:cNvPr>
          <p:cNvSpPr>
            <a:spLocks noGrp="1"/>
          </p:cNvSpPr>
          <p:nvPr>
            <p:ph type="sldNum" sz="quarter" idx="12"/>
          </p:nvPr>
        </p:nvSpPr>
        <p:spPr/>
        <p:txBody>
          <a:bodyPr/>
          <a:lstStyle/>
          <a:p>
            <a:fld id="{E783F5F8-EC36-0E46-A6E8-81E24D7036C5}" type="slidenum">
              <a:rPr lang="de-DE" smtClean="0"/>
              <a:t>9</a:t>
            </a:fld>
            <a:endParaRPr lang="de-DE" dirty="0"/>
          </a:p>
        </p:txBody>
      </p:sp>
    </p:spTree>
    <p:extLst>
      <p:ext uri="{BB962C8B-B14F-4D97-AF65-F5344CB8AC3E}">
        <p14:creationId xmlns:p14="http://schemas.microsoft.com/office/powerpoint/2010/main" val="873091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2A271-D6DB-8D41-9550-3004B2F91615}"/>
              </a:ext>
            </a:extLst>
          </p:cNvPr>
          <p:cNvSpPr>
            <a:spLocks noGrp="1"/>
          </p:cNvSpPr>
          <p:nvPr>
            <p:ph type="title"/>
          </p:nvPr>
        </p:nvSpPr>
        <p:spPr>
          <a:xfrm>
            <a:off x="838200" y="365126"/>
            <a:ext cx="10515600" cy="869618"/>
          </a:xfrm>
        </p:spPr>
        <p:txBody>
          <a:bodyPr>
            <a:normAutofit/>
          </a:bodyPr>
          <a:lstStyle/>
          <a:p>
            <a:r>
              <a:rPr lang="de-DE" sz="3200" dirty="0"/>
              <a:t>                             </a:t>
            </a:r>
            <a:r>
              <a:rPr lang="de-DE" sz="3200" b="1" dirty="0"/>
              <a:t>Vertragsrecht  - Grundsätze</a:t>
            </a:r>
          </a:p>
        </p:txBody>
      </p:sp>
      <p:sp>
        <p:nvSpPr>
          <p:cNvPr id="3" name="Inhaltsplatzhalter 2">
            <a:extLst>
              <a:ext uri="{FF2B5EF4-FFF2-40B4-BE49-F238E27FC236}">
                <a16:creationId xmlns:a16="http://schemas.microsoft.com/office/drawing/2014/main" id="{0DF852DC-CB1A-7547-A08D-96855744DAA0}"/>
              </a:ext>
            </a:extLst>
          </p:cNvPr>
          <p:cNvSpPr>
            <a:spLocks noGrp="1"/>
          </p:cNvSpPr>
          <p:nvPr>
            <p:ph idx="1"/>
          </p:nvPr>
        </p:nvSpPr>
        <p:spPr>
          <a:xfrm>
            <a:off x="838200" y="1552353"/>
            <a:ext cx="10515600" cy="4624610"/>
          </a:xfrm>
        </p:spPr>
        <p:txBody>
          <a:bodyPr>
            <a:normAutofit/>
          </a:bodyPr>
          <a:lstStyle/>
          <a:p>
            <a:r>
              <a:rPr lang="de-DE" dirty="0"/>
              <a:t>Der </a:t>
            </a:r>
            <a:r>
              <a:rPr lang="de-DE" dirty="0">
                <a:solidFill>
                  <a:srgbClr val="FF0000"/>
                </a:solidFill>
              </a:rPr>
              <a:t>Leistungserbringer muss leistungsfähig</a:t>
            </a:r>
            <a:r>
              <a:rPr lang="de-DE" dirty="0"/>
              <a:t>, also in der Lage sein, die gestellte Aufgabe optimal zu erfüllen.</a:t>
            </a:r>
          </a:p>
          <a:p>
            <a:r>
              <a:rPr lang="de-DE" dirty="0">
                <a:solidFill>
                  <a:srgbClr val="FF0000"/>
                </a:solidFill>
              </a:rPr>
              <a:t>Ist er leistungsfähig, steht ihm in der Regel ein Rechtsanspruch auf Abschluss einer Vereinbarung zu.</a:t>
            </a:r>
          </a:p>
          <a:p>
            <a:r>
              <a:rPr lang="de-DE" dirty="0">
                <a:solidFill>
                  <a:srgbClr val="FF0000"/>
                </a:solidFill>
              </a:rPr>
              <a:t>Die Vereinbarungen haben Bindungswirkung für alle übrigen Sozialhilfe– oder Eingliederungshilfeträger (Normvertrag).</a:t>
            </a:r>
          </a:p>
          <a:p>
            <a:r>
              <a:rPr lang="de-DE" dirty="0"/>
              <a:t>Die Vertragspartner haben die Verpflichtung, beim Abschluss konkreter Einzelvereinbarungen</a:t>
            </a:r>
            <a:r>
              <a:rPr lang="de-DE" dirty="0">
                <a:solidFill>
                  <a:srgbClr val="FF0000"/>
                </a:solidFill>
              </a:rPr>
              <a:t> die Vorgaben des Rahmenvertrages  § 80 SGB XII, § 131 SGB IX zu beachten. </a:t>
            </a:r>
          </a:p>
          <a:p>
            <a:endParaRPr lang="de-DE" dirty="0">
              <a:solidFill>
                <a:srgbClr val="FF0000"/>
              </a:solidFill>
            </a:endParaRPr>
          </a:p>
          <a:p>
            <a:endParaRPr lang="de-DE" dirty="0"/>
          </a:p>
        </p:txBody>
      </p:sp>
      <p:sp>
        <p:nvSpPr>
          <p:cNvPr id="4" name="Fußzeilenplatzhalter 3">
            <a:extLst>
              <a:ext uri="{FF2B5EF4-FFF2-40B4-BE49-F238E27FC236}">
                <a16:creationId xmlns:a16="http://schemas.microsoft.com/office/drawing/2014/main" id="{1F81E458-D4D4-7941-BF97-176651CEE737}"/>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849F0E13-B459-AB4B-A916-7834EAFFA0DE}"/>
              </a:ext>
            </a:extLst>
          </p:cNvPr>
          <p:cNvSpPr>
            <a:spLocks noGrp="1"/>
          </p:cNvSpPr>
          <p:nvPr>
            <p:ph type="sldNum" sz="quarter" idx="12"/>
          </p:nvPr>
        </p:nvSpPr>
        <p:spPr/>
        <p:txBody>
          <a:bodyPr/>
          <a:lstStyle/>
          <a:p>
            <a:fld id="{E783F5F8-EC36-0E46-A6E8-81E24D7036C5}" type="slidenum">
              <a:rPr lang="de-DE" smtClean="0"/>
              <a:t>10</a:t>
            </a:fld>
            <a:endParaRPr lang="de-DE" dirty="0"/>
          </a:p>
        </p:txBody>
      </p:sp>
    </p:spTree>
    <p:extLst>
      <p:ext uri="{BB962C8B-B14F-4D97-AF65-F5344CB8AC3E}">
        <p14:creationId xmlns:p14="http://schemas.microsoft.com/office/powerpoint/2010/main" val="2732689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0E67B8-AF8E-BA4C-87AE-7C259EBB2724}"/>
              </a:ext>
            </a:extLst>
          </p:cNvPr>
          <p:cNvSpPr>
            <a:spLocks noGrp="1"/>
          </p:cNvSpPr>
          <p:nvPr>
            <p:ph type="title"/>
          </p:nvPr>
        </p:nvSpPr>
        <p:spPr>
          <a:xfrm>
            <a:off x="838200" y="404036"/>
            <a:ext cx="10515600" cy="510365"/>
          </a:xfrm>
        </p:spPr>
        <p:txBody>
          <a:bodyPr>
            <a:normAutofit fontScale="90000"/>
          </a:bodyPr>
          <a:lstStyle/>
          <a:p>
            <a:r>
              <a:rPr lang="de-DE" sz="3200" dirty="0"/>
              <a:t>                                           </a:t>
            </a:r>
            <a:r>
              <a:rPr lang="de-DE" sz="3200" b="1" dirty="0"/>
              <a:t>Vertragsrecht – </a:t>
            </a:r>
            <a:r>
              <a:rPr lang="de-DE" sz="3600" b="1" dirty="0"/>
              <a:t>Grundsätze</a:t>
            </a:r>
          </a:p>
        </p:txBody>
      </p:sp>
      <p:sp>
        <p:nvSpPr>
          <p:cNvPr id="3" name="Inhaltsplatzhalter 2">
            <a:extLst>
              <a:ext uri="{FF2B5EF4-FFF2-40B4-BE49-F238E27FC236}">
                <a16:creationId xmlns:a16="http://schemas.microsoft.com/office/drawing/2014/main" id="{4314F8B7-FDEE-3445-B8BD-D33BA3EEEE50}"/>
              </a:ext>
            </a:extLst>
          </p:cNvPr>
          <p:cNvSpPr>
            <a:spLocks noGrp="1"/>
          </p:cNvSpPr>
          <p:nvPr>
            <p:ph idx="1"/>
          </p:nvPr>
        </p:nvSpPr>
        <p:spPr>
          <a:xfrm>
            <a:off x="838200" y="914401"/>
            <a:ext cx="10515600" cy="5709684"/>
          </a:xfrm>
        </p:spPr>
        <p:txBody>
          <a:bodyPr>
            <a:normAutofit/>
          </a:bodyPr>
          <a:lstStyle/>
          <a:p>
            <a:pPr marL="0" indent="0">
              <a:buNone/>
            </a:pPr>
            <a:endParaRPr lang="de-DE" dirty="0"/>
          </a:p>
          <a:p>
            <a:r>
              <a:rPr lang="de-DE" dirty="0">
                <a:solidFill>
                  <a:srgbClr val="FF0000"/>
                </a:solidFill>
              </a:rPr>
              <a:t>Eine Angebotssteuerung unter Bedarfsgesichtspunkten ist nicht zulässig.</a:t>
            </a:r>
            <a:endParaRPr lang="de-DE" dirty="0"/>
          </a:p>
          <a:p>
            <a:r>
              <a:rPr lang="de-DE" dirty="0"/>
              <a:t>Die Vereinbarungen müssen den </a:t>
            </a:r>
            <a:r>
              <a:rPr lang="de-DE" dirty="0">
                <a:solidFill>
                  <a:srgbClr val="FF0000"/>
                </a:solidFill>
              </a:rPr>
              <a:t>Grundsätzen der Wirtschaftlichkeit, Sparsamkeit und Leistungsfähigkeit </a:t>
            </a:r>
            <a:r>
              <a:rPr lang="de-DE" dirty="0"/>
              <a:t>entsprechen und dürfen das Maß des Notwendigen nicht überschreiten.</a:t>
            </a:r>
          </a:p>
          <a:p>
            <a:r>
              <a:rPr lang="de-DE" dirty="0"/>
              <a:t>Besteht eine schriftliche Vereinbarung, ist der Leistungserbringer verpflichtet, Leistungsberechtigte aufzunehmen und zu betreuen.</a:t>
            </a:r>
          </a:p>
          <a:p>
            <a:r>
              <a:rPr lang="de-DE" u="sng" dirty="0">
                <a:solidFill>
                  <a:srgbClr val="FF0000"/>
                </a:solidFill>
              </a:rPr>
              <a:t>Neu:</a:t>
            </a:r>
            <a:r>
              <a:rPr lang="de-DE" dirty="0">
                <a:solidFill>
                  <a:srgbClr val="FF0000"/>
                </a:solidFill>
              </a:rPr>
              <a:t> </a:t>
            </a:r>
            <a:r>
              <a:rPr lang="de-DE" dirty="0"/>
              <a:t>§§ 79 SGB XII, 129 SGB IX: Bei </a:t>
            </a:r>
            <a:r>
              <a:rPr lang="de-DE" dirty="0">
                <a:solidFill>
                  <a:srgbClr val="FF0000"/>
                </a:solidFill>
              </a:rPr>
              <a:t>Pflichtverletzung des Leistungserbringers </a:t>
            </a:r>
            <a:r>
              <a:rPr lang="de-DE" u="sng" dirty="0">
                <a:solidFill>
                  <a:srgbClr val="FF0000"/>
                </a:solidFill>
              </a:rPr>
              <a:t>ist</a:t>
            </a:r>
            <a:r>
              <a:rPr lang="de-DE" dirty="0">
                <a:solidFill>
                  <a:srgbClr val="FF0000"/>
                </a:solidFill>
              </a:rPr>
              <a:t> die vereinbarte Vergütung entsprechend zu kürzen. </a:t>
            </a:r>
            <a:r>
              <a:rPr lang="de-DE" dirty="0"/>
              <a:t>Besteht Streit über die Höhe der Kürzung, entscheidet auf Antrag die Schiedsstelle.</a:t>
            </a:r>
          </a:p>
          <a:p>
            <a:endParaRPr lang="de-DE" dirty="0"/>
          </a:p>
          <a:p>
            <a:endParaRPr lang="de-DE" dirty="0"/>
          </a:p>
        </p:txBody>
      </p:sp>
      <p:sp>
        <p:nvSpPr>
          <p:cNvPr id="4" name="Fußzeilenplatzhalter 3">
            <a:extLst>
              <a:ext uri="{FF2B5EF4-FFF2-40B4-BE49-F238E27FC236}">
                <a16:creationId xmlns:a16="http://schemas.microsoft.com/office/drawing/2014/main" id="{2449CA5D-5B3A-5040-8212-9ECFC5C2E842}"/>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FAE77016-7FE5-2341-86C3-DB5A069C4F9D}"/>
              </a:ext>
            </a:extLst>
          </p:cNvPr>
          <p:cNvSpPr>
            <a:spLocks noGrp="1"/>
          </p:cNvSpPr>
          <p:nvPr>
            <p:ph type="sldNum" sz="quarter" idx="12"/>
          </p:nvPr>
        </p:nvSpPr>
        <p:spPr/>
        <p:txBody>
          <a:bodyPr/>
          <a:lstStyle/>
          <a:p>
            <a:fld id="{E783F5F8-EC36-0E46-A6E8-81E24D7036C5}" type="slidenum">
              <a:rPr lang="de-DE" smtClean="0"/>
              <a:t>11</a:t>
            </a:fld>
            <a:endParaRPr lang="de-DE" dirty="0"/>
          </a:p>
        </p:txBody>
      </p:sp>
    </p:spTree>
    <p:extLst>
      <p:ext uri="{BB962C8B-B14F-4D97-AF65-F5344CB8AC3E}">
        <p14:creationId xmlns:p14="http://schemas.microsoft.com/office/powerpoint/2010/main" val="4202888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9D8D4-BB73-CA4A-BB73-95F400095D9E}"/>
              </a:ext>
            </a:extLst>
          </p:cNvPr>
          <p:cNvSpPr>
            <a:spLocks noGrp="1"/>
          </p:cNvSpPr>
          <p:nvPr>
            <p:ph type="title"/>
          </p:nvPr>
        </p:nvSpPr>
        <p:spPr>
          <a:xfrm>
            <a:off x="710610" y="184372"/>
            <a:ext cx="10515600" cy="751293"/>
          </a:xfrm>
        </p:spPr>
        <p:txBody>
          <a:bodyPr>
            <a:normAutofit/>
          </a:bodyPr>
          <a:lstStyle/>
          <a:p>
            <a:r>
              <a:rPr lang="de-DE" sz="3200" dirty="0"/>
              <a:t>                 </a:t>
            </a:r>
            <a:r>
              <a:rPr lang="de-DE" sz="3200" b="1" dirty="0"/>
              <a:t>Vertragsrecht Grundsätze  - externer Vergleich -</a:t>
            </a:r>
          </a:p>
        </p:txBody>
      </p:sp>
      <p:sp>
        <p:nvSpPr>
          <p:cNvPr id="3" name="Inhaltsplatzhalter 2">
            <a:extLst>
              <a:ext uri="{FF2B5EF4-FFF2-40B4-BE49-F238E27FC236}">
                <a16:creationId xmlns:a16="http://schemas.microsoft.com/office/drawing/2014/main" id="{AFC9889A-ABA7-904F-AAA1-9F58D902F3D5}"/>
              </a:ext>
            </a:extLst>
          </p:cNvPr>
          <p:cNvSpPr>
            <a:spLocks noGrp="1"/>
          </p:cNvSpPr>
          <p:nvPr>
            <p:ph idx="1"/>
          </p:nvPr>
        </p:nvSpPr>
        <p:spPr>
          <a:xfrm>
            <a:off x="838200" y="1201478"/>
            <a:ext cx="10515600" cy="5433237"/>
          </a:xfrm>
        </p:spPr>
        <p:txBody>
          <a:bodyPr/>
          <a:lstStyle/>
          <a:p>
            <a:pPr marL="0" indent="0">
              <a:buNone/>
            </a:pPr>
            <a:r>
              <a:rPr lang="de-DE" dirty="0"/>
              <a:t>§ 75 Abs. 2 S. 10 ff. SGB XII, § 124 Abs. 1 S. 3 ff. SGB XII lauten:</a:t>
            </a:r>
          </a:p>
          <a:p>
            <a:r>
              <a:rPr lang="de-DE" dirty="0"/>
              <a:t>Die durch den Leistungserbringer geforderte </a:t>
            </a:r>
            <a:r>
              <a:rPr lang="de-DE" dirty="0">
                <a:solidFill>
                  <a:srgbClr val="FF0000"/>
                </a:solidFill>
              </a:rPr>
              <a:t>Vergütung ist wirtschaft-  lich angemessen, </a:t>
            </a:r>
            <a:r>
              <a:rPr lang="de-DE" dirty="0"/>
              <a:t>wenn sie </a:t>
            </a:r>
            <a:r>
              <a:rPr lang="de-DE" dirty="0">
                <a:solidFill>
                  <a:srgbClr val="FF0000"/>
                </a:solidFill>
              </a:rPr>
              <a:t>im Vergleich mit der Vergütung vergleich-barer Leistungserbringer im unteren Drittel liegt. </a:t>
            </a:r>
            <a:r>
              <a:rPr lang="de-DE" dirty="0"/>
              <a:t>Liegt die geforderte Vergütung oberhalb ....,</a:t>
            </a:r>
            <a:r>
              <a:rPr lang="de-DE" dirty="0">
                <a:solidFill>
                  <a:srgbClr val="FF0000"/>
                </a:solidFill>
              </a:rPr>
              <a:t> kann sie wirtschaftlich angemessen sein, sofern sie nachvollziehbar auf einem höheren Aufwand beruht und wirtschaftlicher Betriebsführung entspricht. </a:t>
            </a:r>
          </a:p>
          <a:p>
            <a:r>
              <a:rPr lang="de-DE" dirty="0"/>
              <a:t>In den externen Vergleich sind </a:t>
            </a:r>
            <a:r>
              <a:rPr lang="de-DE" dirty="0">
                <a:solidFill>
                  <a:srgbClr val="FF0000"/>
                </a:solidFill>
              </a:rPr>
              <a:t>die im Einzugsbereich tätigen Leistungserbringer einzubeziehen. </a:t>
            </a:r>
          </a:p>
          <a:p>
            <a:r>
              <a:rPr lang="de-DE" dirty="0">
                <a:solidFill>
                  <a:srgbClr val="FF0000"/>
                </a:solidFill>
              </a:rPr>
              <a:t>Die Bezahlung tariflich (u. kirchlich) vereinbarter Vergütungen kann nicht als unwirtschaftlich abgelehnt werden, soweit die Vergütung aus diesem Grunde oberhalb des unteren Drittels liegt.</a:t>
            </a:r>
          </a:p>
          <a:p>
            <a:pPr marL="0" indent="0">
              <a:buNone/>
            </a:pPr>
            <a:endParaRPr lang="de-DE" dirty="0">
              <a:solidFill>
                <a:srgbClr val="FF0000"/>
              </a:solidFill>
            </a:endParaRPr>
          </a:p>
          <a:p>
            <a:endParaRPr lang="de-DE" dirty="0"/>
          </a:p>
        </p:txBody>
      </p:sp>
      <p:sp>
        <p:nvSpPr>
          <p:cNvPr id="4" name="Fußzeilenplatzhalter 3">
            <a:extLst>
              <a:ext uri="{FF2B5EF4-FFF2-40B4-BE49-F238E27FC236}">
                <a16:creationId xmlns:a16="http://schemas.microsoft.com/office/drawing/2014/main" id="{A46C6529-46BF-3149-9E0C-CE0AF725376D}"/>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C64D55FB-DA68-584A-B4D7-A6FA29258743}"/>
              </a:ext>
            </a:extLst>
          </p:cNvPr>
          <p:cNvSpPr>
            <a:spLocks noGrp="1"/>
          </p:cNvSpPr>
          <p:nvPr>
            <p:ph type="sldNum" sz="quarter" idx="12"/>
          </p:nvPr>
        </p:nvSpPr>
        <p:spPr/>
        <p:txBody>
          <a:bodyPr/>
          <a:lstStyle/>
          <a:p>
            <a:fld id="{E783F5F8-EC36-0E46-A6E8-81E24D7036C5}" type="slidenum">
              <a:rPr lang="de-DE" smtClean="0"/>
              <a:t>12</a:t>
            </a:fld>
            <a:endParaRPr lang="de-DE" dirty="0"/>
          </a:p>
        </p:txBody>
      </p:sp>
    </p:spTree>
    <p:extLst>
      <p:ext uri="{BB962C8B-B14F-4D97-AF65-F5344CB8AC3E}">
        <p14:creationId xmlns:p14="http://schemas.microsoft.com/office/powerpoint/2010/main" val="3381776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59699E-3CEF-D24C-BE6B-5987980548F5}"/>
              </a:ext>
            </a:extLst>
          </p:cNvPr>
          <p:cNvSpPr>
            <a:spLocks noGrp="1"/>
          </p:cNvSpPr>
          <p:nvPr>
            <p:ph type="title"/>
          </p:nvPr>
        </p:nvSpPr>
        <p:spPr>
          <a:xfrm>
            <a:off x="838200" y="365126"/>
            <a:ext cx="10515600" cy="699497"/>
          </a:xfrm>
        </p:spPr>
        <p:txBody>
          <a:bodyPr>
            <a:normAutofit/>
          </a:bodyPr>
          <a:lstStyle/>
          <a:p>
            <a:r>
              <a:rPr lang="de-DE" sz="3200" dirty="0"/>
              <a:t>                           Vertragsrecht – Grundsätze „Prospektivität“</a:t>
            </a:r>
          </a:p>
        </p:txBody>
      </p:sp>
      <p:sp>
        <p:nvSpPr>
          <p:cNvPr id="3" name="Inhaltsplatzhalter 2">
            <a:extLst>
              <a:ext uri="{FF2B5EF4-FFF2-40B4-BE49-F238E27FC236}">
                <a16:creationId xmlns:a16="http://schemas.microsoft.com/office/drawing/2014/main" id="{1EB6066E-6330-3C45-904F-99EB0FA6E279}"/>
              </a:ext>
            </a:extLst>
          </p:cNvPr>
          <p:cNvSpPr>
            <a:spLocks noGrp="1"/>
          </p:cNvSpPr>
          <p:nvPr>
            <p:ph idx="1"/>
          </p:nvPr>
        </p:nvSpPr>
        <p:spPr>
          <a:xfrm>
            <a:off x="838200" y="1244010"/>
            <a:ext cx="10515600" cy="4932953"/>
          </a:xfrm>
        </p:spPr>
        <p:txBody>
          <a:bodyPr/>
          <a:lstStyle/>
          <a:p>
            <a:pPr marL="0" indent="0">
              <a:buNone/>
            </a:pPr>
            <a:r>
              <a:rPr lang="de-DE" dirty="0"/>
              <a:t>   § 75 Abs. 1 S. 5 SGB XII, § 123 Abs. 2 S. 3 SGB IX:</a:t>
            </a:r>
          </a:p>
          <a:p>
            <a:r>
              <a:rPr lang="de-DE" dirty="0"/>
              <a:t>Die Vereinbarungen sind </a:t>
            </a:r>
            <a:r>
              <a:rPr lang="de-DE" dirty="0">
                <a:solidFill>
                  <a:srgbClr val="FF0000"/>
                </a:solidFill>
              </a:rPr>
              <a:t>vor Beginn der jeweiligen Wirtschafts- periode für einen zukünftigen Zeitraum abzuschließen; nachträgliche Ausgleiche sind nicht zulässig. </a:t>
            </a:r>
          </a:p>
          <a:p>
            <a:r>
              <a:rPr lang="de-DE" dirty="0">
                <a:solidFill>
                  <a:srgbClr val="FF0000"/>
                </a:solidFill>
              </a:rPr>
              <a:t>Problem: </a:t>
            </a:r>
            <a:r>
              <a:rPr lang="de-DE" dirty="0"/>
              <a:t>durch eine Veränderung in § 77 Abs. 3 SGB XII, § 126 Abs. 3 S. 5 SGB IX – beide Regelungen betreffen das Inkrafttreten und die Wirksamkeit von Vereinbarungen und Schiedsstellenentscheidungen -soll die bisherige Rspr. des BSG korrigiert werden (</a:t>
            </a:r>
            <a:r>
              <a:rPr lang="de-DE" dirty="0">
                <a:solidFill>
                  <a:srgbClr val="FF0000"/>
                </a:solidFill>
              </a:rPr>
              <a:t>dazu später</a:t>
            </a:r>
            <a:r>
              <a:rPr lang="de-DE" dirty="0"/>
              <a:t>).</a:t>
            </a:r>
          </a:p>
          <a:p>
            <a:r>
              <a:rPr lang="de-DE" dirty="0"/>
              <a:t>§§ 77a SGB XII, 127 Abs. 3 SGB IX enthalten den </a:t>
            </a:r>
            <a:r>
              <a:rPr lang="de-DE" dirty="0">
                <a:solidFill>
                  <a:srgbClr val="FF0000"/>
                </a:solidFill>
              </a:rPr>
              <a:t>Anspruch auf Neuverhandlung während der Laufzeit bei unvorhersehbaren wesentlichen Veränderungen der Geschäftsgrundlage.</a:t>
            </a:r>
          </a:p>
          <a:p>
            <a:endParaRPr lang="de-DE" dirty="0"/>
          </a:p>
        </p:txBody>
      </p:sp>
      <p:sp>
        <p:nvSpPr>
          <p:cNvPr id="4" name="Fußzeilenplatzhalter 3">
            <a:extLst>
              <a:ext uri="{FF2B5EF4-FFF2-40B4-BE49-F238E27FC236}">
                <a16:creationId xmlns:a16="http://schemas.microsoft.com/office/drawing/2014/main" id="{42FC1A4A-210A-C541-BE36-DF741AA87E52}"/>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D5564777-3D98-DD49-9BCF-AF4720789307}"/>
              </a:ext>
            </a:extLst>
          </p:cNvPr>
          <p:cNvSpPr>
            <a:spLocks noGrp="1"/>
          </p:cNvSpPr>
          <p:nvPr>
            <p:ph type="sldNum" sz="quarter" idx="12"/>
          </p:nvPr>
        </p:nvSpPr>
        <p:spPr/>
        <p:txBody>
          <a:bodyPr/>
          <a:lstStyle/>
          <a:p>
            <a:fld id="{E783F5F8-EC36-0E46-A6E8-81E24D7036C5}" type="slidenum">
              <a:rPr lang="de-DE" smtClean="0"/>
              <a:t>13</a:t>
            </a:fld>
            <a:endParaRPr lang="de-DE" dirty="0"/>
          </a:p>
        </p:txBody>
      </p:sp>
    </p:spTree>
    <p:extLst>
      <p:ext uri="{BB962C8B-B14F-4D97-AF65-F5344CB8AC3E}">
        <p14:creationId xmlns:p14="http://schemas.microsoft.com/office/powerpoint/2010/main" val="3783141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C45C2-E77C-D64E-9225-052BF0038666}"/>
              </a:ext>
            </a:extLst>
          </p:cNvPr>
          <p:cNvSpPr>
            <a:spLocks noGrp="1"/>
          </p:cNvSpPr>
          <p:nvPr>
            <p:ph type="title"/>
          </p:nvPr>
        </p:nvSpPr>
        <p:spPr>
          <a:xfrm>
            <a:off x="838200" y="365126"/>
            <a:ext cx="10515600" cy="666232"/>
          </a:xfrm>
        </p:spPr>
        <p:txBody>
          <a:bodyPr>
            <a:normAutofit fontScale="90000"/>
          </a:bodyPr>
          <a:lstStyle/>
          <a:p>
            <a:br>
              <a:rPr lang="de-DE" sz="3200" dirty="0"/>
            </a:br>
            <a:r>
              <a:rPr lang="de-DE" sz="3600" b="1" dirty="0"/>
              <a:t>Vertragsrecht: kein </a:t>
            </a:r>
            <a:r>
              <a:rPr lang="de-DE" sz="3600" b="1" u="sng" dirty="0"/>
              <a:t>Vergabeverfahren/keine Bedarfssteuerung</a:t>
            </a:r>
          </a:p>
        </p:txBody>
      </p:sp>
      <p:sp>
        <p:nvSpPr>
          <p:cNvPr id="3" name="Inhaltsplatzhalter 2">
            <a:extLst>
              <a:ext uri="{FF2B5EF4-FFF2-40B4-BE49-F238E27FC236}">
                <a16:creationId xmlns:a16="http://schemas.microsoft.com/office/drawing/2014/main" id="{36369510-F840-364D-8636-391D83EA2E27}"/>
              </a:ext>
            </a:extLst>
          </p:cNvPr>
          <p:cNvSpPr>
            <a:spLocks noGrp="1"/>
          </p:cNvSpPr>
          <p:nvPr>
            <p:ph idx="1"/>
          </p:nvPr>
        </p:nvSpPr>
        <p:spPr>
          <a:xfrm>
            <a:off x="519223" y="1265274"/>
            <a:ext cx="10515600" cy="5271829"/>
          </a:xfrm>
        </p:spPr>
        <p:txBody>
          <a:bodyPr>
            <a:normAutofit fontScale="92500"/>
          </a:bodyPr>
          <a:lstStyle/>
          <a:p>
            <a:pPr marL="0" indent="0">
              <a:buNone/>
            </a:pPr>
            <a:endParaRPr lang="de-DE" dirty="0"/>
          </a:p>
          <a:p>
            <a:pPr marL="0" indent="0">
              <a:buNone/>
            </a:pPr>
            <a:r>
              <a:rPr lang="de-DE" dirty="0"/>
              <a:t>   BSG zu SGB XII U.v.17.5.23 – B 8 SO 12/22 R:</a:t>
            </a:r>
            <a:endParaRPr lang="de-DE" dirty="0">
              <a:solidFill>
                <a:srgbClr val="FF0000"/>
              </a:solidFill>
            </a:endParaRPr>
          </a:p>
          <a:p>
            <a:r>
              <a:rPr lang="de-DE" dirty="0">
                <a:solidFill>
                  <a:srgbClr val="FF0000"/>
                </a:solidFill>
              </a:rPr>
              <a:t>Bei dem Vertragsrecht des SGB XII bzw. des SGB IX nF handelt es sich </a:t>
            </a:r>
            <a:r>
              <a:rPr lang="de-DE" u="sng" dirty="0">
                <a:solidFill>
                  <a:srgbClr val="FF0000"/>
                </a:solidFill>
              </a:rPr>
              <a:t>nicht </a:t>
            </a:r>
            <a:r>
              <a:rPr lang="de-DE" dirty="0">
                <a:solidFill>
                  <a:srgbClr val="FF0000"/>
                </a:solidFill>
              </a:rPr>
              <a:t>um ein System, das der Vergabepflicht unterfällt. </a:t>
            </a:r>
          </a:p>
          <a:p>
            <a:r>
              <a:rPr lang="de-DE" dirty="0"/>
              <a:t>Der Leistungsträger darf das Angebot eines Leistungserbringers </a:t>
            </a:r>
            <a:r>
              <a:rPr lang="de-DE" dirty="0">
                <a:solidFill>
                  <a:srgbClr val="FF0000"/>
                </a:solidFill>
              </a:rPr>
              <a:t>nicht unter Hinweis auf fehlenden Bedarf</a:t>
            </a:r>
            <a:r>
              <a:rPr lang="de-DE" dirty="0"/>
              <a:t> oder unter Verweis auf seiner Auffassung nach bessere oder geeignetere Formen der Leistungserbringung ablehnen, wenn die Grundsätze der Wirtschaftlichkeit, Sparsamkeit und Eignung sowie die Leistungsfähigkeit des Trägers nicht entgegenstehen.</a:t>
            </a:r>
          </a:p>
          <a:p>
            <a:r>
              <a:rPr lang="de-DE" dirty="0"/>
              <a:t>Der Vertragsschluss darf insbesondere nicht mit der Begründung abgelehnt werden, dass ein anderer Bewerber die Leistung günstiger erbringen kann, sofern die geforderte Vergütung dem externen Vergleich standhält. </a:t>
            </a:r>
          </a:p>
        </p:txBody>
      </p:sp>
      <p:sp>
        <p:nvSpPr>
          <p:cNvPr id="4" name="Fußzeilenplatzhalter 3">
            <a:extLst>
              <a:ext uri="{FF2B5EF4-FFF2-40B4-BE49-F238E27FC236}">
                <a16:creationId xmlns:a16="http://schemas.microsoft.com/office/drawing/2014/main" id="{D38E85FF-2549-C146-A42B-41032CB23C0B}"/>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1E644A3F-2DC0-B642-9B56-4BBDCF0462ED}"/>
              </a:ext>
            </a:extLst>
          </p:cNvPr>
          <p:cNvSpPr>
            <a:spLocks noGrp="1"/>
          </p:cNvSpPr>
          <p:nvPr>
            <p:ph type="sldNum" sz="quarter" idx="12"/>
          </p:nvPr>
        </p:nvSpPr>
        <p:spPr/>
        <p:txBody>
          <a:bodyPr/>
          <a:lstStyle/>
          <a:p>
            <a:fld id="{E783F5F8-EC36-0E46-A6E8-81E24D7036C5}" type="slidenum">
              <a:rPr lang="de-DE" smtClean="0"/>
              <a:t>14</a:t>
            </a:fld>
            <a:endParaRPr lang="de-DE" dirty="0"/>
          </a:p>
        </p:txBody>
      </p:sp>
    </p:spTree>
    <p:extLst>
      <p:ext uri="{BB962C8B-B14F-4D97-AF65-F5344CB8AC3E}">
        <p14:creationId xmlns:p14="http://schemas.microsoft.com/office/powerpoint/2010/main" val="834367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66038A-0ADD-3F42-BE35-6DFCAE6DA26B}"/>
              </a:ext>
            </a:extLst>
          </p:cNvPr>
          <p:cNvSpPr>
            <a:spLocks noGrp="1"/>
          </p:cNvSpPr>
          <p:nvPr>
            <p:ph type="title"/>
          </p:nvPr>
        </p:nvSpPr>
        <p:spPr>
          <a:xfrm>
            <a:off x="838200" y="365127"/>
            <a:ext cx="10515600" cy="707064"/>
          </a:xfrm>
        </p:spPr>
        <p:txBody>
          <a:bodyPr>
            <a:normAutofit/>
          </a:bodyPr>
          <a:lstStyle/>
          <a:p>
            <a:r>
              <a:rPr lang="de-DE" sz="3200" b="1" dirty="0"/>
              <a:t>          Vereinbarungen im Bereich des SGB XII</a:t>
            </a:r>
          </a:p>
        </p:txBody>
      </p:sp>
      <p:sp>
        <p:nvSpPr>
          <p:cNvPr id="3" name="Inhaltsplatzhalter 2">
            <a:extLst>
              <a:ext uri="{FF2B5EF4-FFF2-40B4-BE49-F238E27FC236}">
                <a16:creationId xmlns:a16="http://schemas.microsoft.com/office/drawing/2014/main" id="{C26C6F29-EB42-7B45-9716-937141A19B2A}"/>
              </a:ext>
            </a:extLst>
          </p:cNvPr>
          <p:cNvSpPr>
            <a:spLocks noGrp="1"/>
          </p:cNvSpPr>
          <p:nvPr>
            <p:ph idx="1"/>
          </p:nvPr>
        </p:nvSpPr>
        <p:spPr>
          <a:xfrm>
            <a:off x="838200" y="1201479"/>
            <a:ext cx="10515600" cy="5390707"/>
          </a:xfrm>
        </p:spPr>
        <p:txBody>
          <a:bodyPr>
            <a:normAutofit fontScale="92500" lnSpcReduction="20000"/>
          </a:bodyPr>
          <a:lstStyle/>
          <a:p>
            <a:pPr marL="0" indent="0">
              <a:lnSpc>
                <a:spcPct val="150000"/>
              </a:lnSpc>
              <a:buNone/>
            </a:pPr>
            <a:r>
              <a:rPr lang="de-DE" dirty="0"/>
              <a:t>Vereinbarungen mit Leistungserbringern nach dem 7. bis 9. Kapitel, nämlich</a:t>
            </a:r>
          </a:p>
          <a:p>
            <a:pPr marL="0" indent="0">
              <a:lnSpc>
                <a:spcPct val="150000"/>
              </a:lnSpc>
              <a:buNone/>
            </a:pPr>
            <a:r>
              <a:rPr lang="de-DE" dirty="0"/>
              <a:t>--- </a:t>
            </a:r>
            <a:r>
              <a:rPr lang="de-DE" dirty="0">
                <a:solidFill>
                  <a:srgbClr val="C00000"/>
                </a:solidFill>
              </a:rPr>
              <a:t>Hilfe zur Pflege §§ 61ff</a:t>
            </a:r>
            <a:r>
              <a:rPr lang="de-DE" dirty="0"/>
              <a:t>. – (Ausnahme: Leistung in der häuslichen Pflege, soweit diese nach § 64 durch nahestehende Personen oder als Nachbarschaftshilfe übernommen werden). Wie bisher gilt in zugelassenen Pflegeeinrichtungen (§ 72 SGB XI) für dort genannte Leistungen das SGB XI, soweit Vereinbarungen nach SGB XI im Einvernehmen mit dem SH - Träger getroffen worden sind.)    </a:t>
            </a:r>
          </a:p>
          <a:p>
            <a:pPr marL="0" indent="0">
              <a:lnSpc>
                <a:spcPct val="150000"/>
              </a:lnSpc>
              <a:buNone/>
            </a:pPr>
            <a:r>
              <a:rPr lang="de-DE" dirty="0"/>
              <a:t>--- </a:t>
            </a:r>
            <a:r>
              <a:rPr lang="de-DE" dirty="0">
                <a:solidFill>
                  <a:srgbClr val="C00000"/>
                </a:solidFill>
              </a:rPr>
              <a:t>Hilfe zur Überwindung besonderer sozialer Schwierigkeiten §§ 67ff</a:t>
            </a:r>
          </a:p>
          <a:p>
            <a:pPr marL="0" indent="0">
              <a:lnSpc>
                <a:spcPct val="150000"/>
              </a:lnSpc>
              <a:buNone/>
            </a:pPr>
            <a:r>
              <a:rPr lang="de-DE" dirty="0"/>
              <a:t>--- </a:t>
            </a:r>
            <a:r>
              <a:rPr lang="de-DE" dirty="0">
                <a:solidFill>
                  <a:srgbClr val="C00000"/>
                </a:solidFill>
              </a:rPr>
              <a:t>Hilfe in anderen Lebenslagen §§ 70ff </a:t>
            </a:r>
          </a:p>
        </p:txBody>
      </p:sp>
      <p:sp>
        <p:nvSpPr>
          <p:cNvPr id="4" name="Fußzeilenplatzhalter 3">
            <a:extLst>
              <a:ext uri="{FF2B5EF4-FFF2-40B4-BE49-F238E27FC236}">
                <a16:creationId xmlns:a16="http://schemas.microsoft.com/office/drawing/2014/main" id="{347868AC-BC19-9940-B0A9-B3CE25AD2345}"/>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8065697D-97D7-C54B-A5AC-CFA02DDCED6E}"/>
              </a:ext>
            </a:extLst>
          </p:cNvPr>
          <p:cNvSpPr>
            <a:spLocks noGrp="1"/>
          </p:cNvSpPr>
          <p:nvPr>
            <p:ph type="sldNum" sz="quarter" idx="12"/>
          </p:nvPr>
        </p:nvSpPr>
        <p:spPr/>
        <p:txBody>
          <a:bodyPr/>
          <a:lstStyle/>
          <a:p>
            <a:fld id="{E783F5F8-EC36-0E46-A6E8-81E24D7036C5}" type="slidenum">
              <a:rPr lang="de-DE" smtClean="0"/>
              <a:t>15</a:t>
            </a:fld>
            <a:endParaRPr lang="de-DE" dirty="0"/>
          </a:p>
        </p:txBody>
      </p:sp>
    </p:spTree>
    <p:extLst>
      <p:ext uri="{BB962C8B-B14F-4D97-AF65-F5344CB8AC3E}">
        <p14:creationId xmlns:p14="http://schemas.microsoft.com/office/powerpoint/2010/main" val="3517244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CEB45-68CF-E74A-88FB-8992795CCF5D}"/>
              </a:ext>
            </a:extLst>
          </p:cNvPr>
          <p:cNvSpPr>
            <a:spLocks noGrp="1"/>
          </p:cNvSpPr>
          <p:nvPr>
            <p:ph type="title"/>
          </p:nvPr>
        </p:nvSpPr>
        <p:spPr>
          <a:xfrm>
            <a:off x="838200" y="365126"/>
            <a:ext cx="10515600" cy="689418"/>
          </a:xfrm>
        </p:spPr>
        <p:txBody>
          <a:bodyPr>
            <a:normAutofit/>
          </a:bodyPr>
          <a:lstStyle/>
          <a:p>
            <a:r>
              <a:rPr lang="de-DE" sz="3200" dirty="0"/>
              <a:t>             </a:t>
            </a:r>
            <a:r>
              <a:rPr lang="de-DE" sz="3200" b="1" dirty="0"/>
              <a:t>Vergütungsvereinbarung SGB XII Einrichtungen </a:t>
            </a:r>
          </a:p>
        </p:txBody>
      </p:sp>
      <p:sp>
        <p:nvSpPr>
          <p:cNvPr id="3" name="Inhaltsplatzhalter 2">
            <a:extLst>
              <a:ext uri="{FF2B5EF4-FFF2-40B4-BE49-F238E27FC236}">
                <a16:creationId xmlns:a16="http://schemas.microsoft.com/office/drawing/2014/main" id="{B07CDB0A-55BC-D94D-83E5-70F537548F8A}"/>
              </a:ext>
            </a:extLst>
          </p:cNvPr>
          <p:cNvSpPr>
            <a:spLocks noGrp="1"/>
          </p:cNvSpPr>
          <p:nvPr>
            <p:ph idx="1"/>
          </p:nvPr>
        </p:nvSpPr>
        <p:spPr>
          <a:xfrm>
            <a:off x="563527" y="1137684"/>
            <a:ext cx="10790274" cy="5135525"/>
          </a:xfrm>
        </p:spPr>
        <p:txBody>
          <a:bodyPr>
            <a:normAutofit fontScale="77500" lnSpcReduction="20000"/>
          </a:bodyPr>
          <a:lstStyle/>
          <a:p>
            <a:pPr marL="0" indent="0">
              <a:buNone/>
            </a:pPr>
            <a:endParaRPr lang="de-DE" dirty="0"/>
          </a:p>
          <a:p>
            <a:pPr marL="0" indent="0">
              <a:buNone/>
            </a:pPr>
            <a:r>
              <a:rPr lang="de-DE" sz="3400" dirty="0"/>
              <a:t>Für den Bereich der Sozialhilfe bleibt es dabei, dass – wenn Menschen in </a:t>
            </a:r>
          </a:p>
          <a:p>
            <a:pPr marL="0" indent="0">
              <a:buNone/>
            </a:pPr>
            <a:r>
              <a:rPr lang="de-DE" sz="3400" dirty="0"/>
              <a:t>Einrichtungen leben - die </a:t>
            </a:r>
            <a:r>
              <a:rPr lang="de-DE" sz="3400" dirty="0">
                <a:solidFill>
                  <a:srgbClr val="C00000"/>
                </a:solidFill>
              </a:rPr>
              <a:t>Vergütungsvereinbarung</a:t>
            </a:r>
            <a:r>
              <a:rPr lang="de-DE" sz="3400" dirty="0"/>
              <a:t> zwischen</a:t>
            </a:r>
          </a:p>
          <a:p>
            <a:pPr marL="0" indent="0">
              <a:buNone/>
            </a:pPr>
            <a:r>
              <a:rPr lang="de-DE" sz="3400" dirty="0"/>
              <a:t>Träger und Leistungserbringer mindestens beinhaltet</a:t>
            </a:r>
          </a:p>
          <a:p>
            <a:pPr marL="0" indent="0">
              <a:buNone/>
            </a:pPr>
            <a:endParaRPr lang="de-DE" sz="3100" dirty="0"/>
          </a:p>
          <a:p>
            <a:pPr marL="514350" indent="-514350">
              <a:buFont typeface="+mj-lt"/>
              <a:buAutoNum type="arabicPeriod"/>
            </a:pPr>
            <a:r>
              <a:rPr lang="de-DE" sz="3400" dirty="0"/>
              <a:t>die </a:t>
            </a:r>
            <a:r>
              <a:rPr lang="de-DE" sz="3400" dirty="0">
                <a:solidFill>
                  <a:srgbClr val="C00000"/>
                </a:solidFill>
              </a:rPr>
              <a:t>Grundpauschale für Unterkunft und Verpflegung,</a:t>
            </a:r>
          </a:p>
          <a:p>
            <a:pPr marL="0" indent="0">
              <a:buNone/>
            </a:pPr>
            <a:endParaRPr lang="de-DE" sz="3100" dirty="0"/>
          </a:p>
          <a:p>
            <a:pPr marL="0" indent="0">
              <a:buNone/>
            </a:pPr>
            <a:r>
              <a:rPr lang="de-DE" sz="3400" dirty="0"/>
              <a:t>2.   die </a:t>
            </a:r>
            <a:r>
              <a:rPr lang="de-DE" sz="3400" dirty="0">
                <a:solidFill>
                  <a:srgbClr val="C00000"/>
                </a:solidFill>
              </a:rPr>
              <a:t>Maßnahmepauschale</a:t>
            </a:r>
            <a:r>
              <a:rPr lang="de-DE" sz="3400" dirty="0"/>
              <a:t> und</a:t>
            </a:r>
          </a:p>
          <a:p>
            <a:pPr marL="0" indent="0">
              <a:buNone/>
            </a:pPr>
            <a:endParaRPr lang="de-DE" sz="3100" dirty="0"/>
          </a:p>
          <a:p>
            <a:pPr marL="514350" indent="-514350">
              <a:buAutoNum type="arabicPeriod" startAt="3"/>
            </a:pPr>
            <a:r>
              <a:rPr lang="de-DE" sz="3300" dirty="0"/>
              <a:t>den </a:t>
            </a:r>
            <a:r>
              <a:rPr lang="de-DE" sz="3300" dirty="0">
                <a:solidFill>
                  <a:srgbClr val="C00000"/>
                </a:solidFill>
              </a:rPr>
              <a:t>Investitionsbetrag</a:t>
            </a:r>
            <a:r>
              <a:rPr lang="de-DE" sz="3300" dirty="0"/>
              <a:t>, den Kostenbetrag für betriebsnotwendige</a:t>
            </a:r>
          </a:p>
          <a:p>
            <a:pPr marL="0" indent="0">
              <a:buNone/>
            </a:pPr>
            <a:r>
              <a:rPr lang="de-DE" sz="3100" dirty="0"/>
              <a:t>      </a:t>
            </a:r>
            <a:r>
              <a:rPr lang="de-DE" sz="3300" dirty="0"/>
              <a:t>Anlagen einschließlich der Ausstattung.</a:t>
            </a:r>
          </a:p>
          <a:p>
            <a:pPr marL="0" indent="0">
              <a:buNone/>
            </a:pPr>
            <a:r>
              <a:rPr lang="de-DE" sz="3300" dirty="0"/>
              <a:t>   </a:t>
            </a:r>
          </a:p>
        </p:txBody>
      </p:sp>
      <p:sp>
        <p:nvSpPr>
          <p:cNvPr id="4" name="Fußzeilenplatzhalter 3">
            <a:extLst>
              <a:ext uri="{FF2B5EF4-FFF2-40B4-BE49-F238E27FC236}">
                <a16:creationId xmlns:a16="http://schemas.microsoft.com/office/drawing/2014/main" id="{24FA8BD1-CD96-B347-BDC4-83AF34BD11D6}"/>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180BBFAF-0B98-5C47-BBB3-A06CCB643F7C}"/>
              </a:ext>
            </a:extLst>
          </p:cNvPr>
          <p:cNvSpPr>
            <a:spLocks noGrp="1"/>
          </p:cNvSpPr>
          <p:nvPr>
            <p:ph type="sldNum" sz="quarter" idx="12"/>
          </p:nvPr>
        </p:nvSpPr>
        <p:spPr/>
        <p:txBody>
          <a:bodyPr/>
          <a:lstStyle/>
          <a:p>
            <a:fld id="{E783F5F8-EC36-0E46-A6E8-81E24D7036C5}" type="slidenum">
              <a:rPr lang="de-DE" smtClean="0"/>
              <a:t>16</a:t>
            </a:fld>
            <a:endParaRPr lang="de-DE" dirty="0"/>
          </a:p>
        </p:txBody>
      </p:sp>
    </p:spTree>
    <p:extLst>
      <p:ext uri="{BB962C8B-B14F-4D97-AF65-F5344CB8AC3E}">
        <p14:creationId xmlns:p14="http://schemas.microsoft.com/office/powerpoint/2010/main" val="1100320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1F759-84D0-C847-9FCE-824FA3099B37}"/>
              </a:ext>
            </a:extLst>
          </p:cNvPr>
          <p:cNvSpPr>
            <a:spLocks noGrp="1"/>
          </p:cNvSpPr>
          <p:nvPr>
            <p:ph type="title"/>
          </p:nvPr>
        </p:nvSpPr>
        <p:spPr>
          <a:xfrm>
            <a:off x="923260" y="365125"/>
            <a:ext cx="10515600" cy="836354"/>
          </a:xfrm>
        </p:spPr>
        <p:txBody>
          <a:bodyPr>
            <a:noAutofit/>
          </a:bodyPr>
          <a:lstStyle/>
          <a:p>
            <a:r>
              <a:rPr lang="de-DE" sz="3200" dirty="0"/>
              <a:t>           Im „SGB XII System“ bleibt es für Menschen, die in  </a:t>
            </a:r>
            <a:br>
              <a:rPr lang="de-DE" sz="3200" dirty="0"/>
            </a:br>
            <a:r>
              <a:rPr lang="de-DE" sz="3200" dirty="0"/>
              <a:t>            Einrichtungen leben, bei der bisherigen Lage:</a:t>
            </a:r>
          </a:p>
        </p:txBody>
      </p:sp>
      <p:sp>
        <p:nvSpPr>
          <p:cNvPr id="3" name="Inhaltsplatzhalter 2">
            <a:extLst>
              <a:ext uri="{FF2B5EF4-FFF2-40B4-BE49-F238E27FC236}">
                <a16:creationId xmlns:a16="http://schemas.microsoft.com/office/drawing/2014/main" id="{12326376-AED6-1841-8C7A-4A992FB7D51E}"/>
              </a:ext>
            </a:extLst>
          </p:cNvPr>
          <p:cNvSpPr>
            <a:spLocks noGrp="1"/>
          </p:cNvSpPr>
          <p:nvPr>
            <p:ph idx="1"/>
          </p:nvPr>
        </p:nvSpPr>
        <p:spPr>
          <a:xfrm>
            <a:off x="838200" y="1446028"/>
            <a:ext cx="10515600" cy="4910322"/>
          </a:xfrm>
        </p:spPr>
        <p:txBody>
          <a:bodyPr>
            <a:normAutofit lnSpcReduction="10000"/>
          </a:bodyPr>
          <a:lstStyle/>
          <a:p>
            <a:pPr marL="0" indent="0">
              <a:buNone/>
            </a:pPr>
            <a:endParaRPr lang="de-DE" dirty="0">
              <a:solidFill>
                <a:srgbClr val="FF0000"/>
              </a:solidFill>
            </a:endParaRPr>
          </a:p>
          <a:p>
            <a:r>
              <a:rPr lang="de-DE" dirty="0"/>
              <a:t>Die Träger und die Einrichtung schließen Leistungs-  und Vergütungs- vereinbarungen ab, mit denen </a:t>
            </a:r>
            <a:r>
              <a:rPr lang="de-DE" dirty="0">
                <a:solidFill>
                  <a:srgbClr val="FF0000"/>
                </a:solidFill>
              </a:rPr>
              <a:t>ein Kostenbetrag je Tag und Bewohner </a:t>
            </a:r>
            <a:r>
              <a:rPr lang="de-DE" dirty="0"/>
              <a:t>bestimmt wird. Dieser setzt sich aus einer </a:t>
            </a:r>
            <a:r>
              <a:rPr lang="de-DE" dirty="0">
                <a:solidFill>
                  <a:srgbClr val="FF0000"/>
                </a:solidFill>
              </a:rPr>
              <a:t>Grundpauschale für Kosten der Unterkunft und Verpflegung, </a:t>
            </a:r>
            <a:r>
              <a:rPr lang="de-DE" dirty="0"/>
              <a:t>einer </a:t>
            </a:r>
            <a:r>
              <a:rPr lang="de-DE" dirty="0">
                <a:solidFill>
                  <a:srgbClr val="FF0000"/>
                </a:solidFill>
              </a:rPr>
              <a:t>Maßnahmepauschale </a:t>
            </a:r>
            <a:r>
              <a:rPr lang="de-DE" dirty="0"/>
              <a:t>sowie dem </a:t>
            </a:r>
            <a:r>
              <a:rPr lang="de-DE" dirty="0">
                <a:solidFill>
                  <a:srgbClr val="FF0000"/>
                </a:solidFill>
              </a:rPr>
              <a:t>Investitionsbeitrag </a:t>
            </a:r>
            <a:r>
              <a:rPr lang="de-DE" dirty="0"/>
              <a:t>zusammen.</a:t>
            </a:r>
          </a:p>
          <a:p>
            <a:r>
              <a:rPr lang="de-DE" dirty="0"/>
              <a:t>Zusätzlich erhalten die Bewohnerinnen und Bewohner stationärer Einrichtungen den sog. </a:t>
            </a:r>
            <a:r>
              <a:rPr lang="de-DE" dirty="0">
                <a:solidFill>
                  <a:srgbClr val="FF0000"/>
                </a:solidFill>
              </a:rPr>
              <a:t>Barbetrag nach § 27 b Abs. 2 SGB XII sowie die Bekleidungspauschale.</a:t>
            </a:r>
          </a:p>
          <a:p>
            <a:pPr marL="0" indent="0">
              <a:buNone/>
            </a:pPr>
            <a:endParaRPr lang="de-DE" dirty="0">
              <a:solidFill>
                <a:srgbClr val="FF0000"/>
              </a:solidFill>
            </a:endParaRPr>
          </a:p>
          <a:p>
            <a:r>
              <a:rPr lang="de-DE" u="sng" dirty="0">
                <a:solidFill>
                  <a:srgbClr val="FF0000"/>
                </a:solidFill>
              </a:rPr>
              <a:t>Anders bei der Eingliederungshilfe</a:t>
            </a:r>
            <a:r>
              <a:rPr lang="de-DE" u="sng" dirty="0"/>
              <a:t>: Hier sind eine Leistungs-und Vergütungsvereinbarung nur für die Fachleistungen abzuschließen.</a:t>
            </a:r>
          </a:p>
          <a:p>
            <a:endParaRPr lang="de-DE" sz="3200" dirty="0"/>
          </a:p>
          <a:p>
            <a:endParaRPr lang="de-DE" dirty="0"/>
          </a:p>
          <a:p>
            <a:endParaRPr lang="de-DE" dirty="0"/>
          </a:p>
        </p:txBody>
      </p:sp>
      <p:sp>
        <p:nvSpPr>
          <p:cNvPr id="4" name="Fußzeilenplatzhalter 3">
            <a:extLst>
              <a:ext uri="{FF2B5EF4-FFF2-40B4-BE49-F238E27FC236}">
                <a16:creationId xmlns:a16="http://schemas.microsoft.com/office/drawing/2014/main" id="{324D988C-D58A-274A-9F70-3E9FD61C7EB7}"/>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8ADE2C05-94E8-4A41-8D38-D57FCC190ABD}"/>
              </a:ext>
            </a:extLst>
          </p:cNvPr>
          <p:cNvSpPr>
            <a:spLocks noGrp="1"/>
          </p:cNvSpPr>
          <p:nvPr>
            <p:ph type="sldNum" sz="quarter" idx="12"/>
          </p:nvPr>
        </p:nvSpPr>
        <p:spPr/>
        <p:txBody>
          <a:bodyPr/>
          <a:lstStyle/>
          <a:p>
            <a:fld id="{E783F5F8-EC36-0E46-A6E8-81E24D7036C5}" type="slidenum">
              <a:rPr lang="de-DE" smtClean="0"/>
              <a:t>17</a:t>
            </a:fld>
            <a:endParaRPr lang="de-DE" dirty="0"/>
          </a:p>
        </p:txBody>
      </p:sp>
    </p:spTree>
    <p:extLst>
      <p:ext uri="{BB962C8B-B14F-4D97-AF65-F5344CB8AC3E}">
        <p14:creationId xmlns:p14="http://schemas.microsoft.com/office/powerpoint/2010/main" val="434746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997B4C-6509-E34C-8844-F89BD3C92CDB}"/>
              </a:ext>
            </a:extLst>
          </p:cNvPr>
          <p:cNvSpPr>
            <a:spLocks noGrp="1"/>
          </p:cNvSpPr>
          <p:nvPr>
            <p:ph type="title"/>
          </p:nvPr>
        </p:nvSpPr>
        <p:spPr>
          <a:xfrm>
            <a:off x="838200" y="365126"/>
            <a:ext cx="10515600" cy="995842"/>
          </a:xfrm>
        </p:spPr>
        <p:txBody>
          <a:bodyPr>
            <a:normAutofit/>
          </a:bodyPr>
          <a:lstStyle/>
          <a:p>
            <a:r>
              <a:rPr lang="de-DE" sz="3200" dirty="0"/>
              <a:t>                 </a:t>
            </a:r>
            <a:r>
              <a:rPr lang="de-DE" sz="3200" b="1" dirty="0"/>
              <a:t>Struktur Eingliederungshilfe ab 2020</a:t>
            </a:r>
          </a:p>
        </p:txBody>
      </p:sp>
      <p:sp>
        <p:nvSpPr>
          <p:cNvPr id="3" name="Inhaltsplatzhalter 2">
            <a:extLst>
              <a:ext uri="{FF2B5EF4-FFF2-40B4-BE49-F238E27FC236}">
                <a16:creationId xmlns:a16="http://schemas.microsoft.com/office/drawing/2014/main" id="{542F6FDB-0CDB-1548-A47C-A28F2D12D001}"/>
              </a:ext>
            </a:extLst>
          </p:cNvPr>
          <p:cNvSpPr>
            <a:spLocks noGrp="1"/>
          </p:cNvSpPr>
          <p:nvPr>
            <p:ph idx="1"/>
          </p:nvPr>
        </p:nvSpPr>
        <p:spPr>
          <a:xfrm>
            <a:off x="1137684" y="1825625"/>
            <a:ext cx="10216116" cy="4351338"/>
          </a:xfrm>
        </p:spPr>
        <p:txBody>
          <a:bodyPr>
            <a:normAutofit lnSpcReduction="10000"/>
          </a:bodyPr>
          <a:lstStyle/>
          <a:p>
            <a:pPr marL="0" indent="0">
              <a:buNone/>
            </a:pPr>
            <a:r>
              <a:rPr lang="de-DE" dirty="0">
                <a:solidFill>
                  <a:srgbClr val="FF0000"/>
                </a:solidFill>
              </a:rPr>
              <a:t> Fachleistungen und existenzsichernde Leistungen werden getrennt.</a:t>
            </a:r>
          </a:p>
          <a:p>
            <a:pPr marL="0" indent="0">
              <a:buNone/>
            </a:pPr>
            <a:r>
              <a:rPr lang="de-DE" dirty="0"/>
              <a:t>Die Eingliederungshilfe konzentriert sich ausschließlich auf die Fachleistungen, deren Kosten nach Gruppen von Leistungsberechtigten mit vergleichbarem Bedarf oder Stundensätzen sowie für die gemeinsame Inanspruchnahme durch mehrere Leistungsberechtigte zu kalkulieren sind (§ 125 Abs. 3 S. 3 SGB IX).</a:t>
            </a:r>
          </a:p>
          <a:p>
            <a:pPr marL="0" indent="0">
              <a:buNone/>
            </a:pPr>
            <a:r>
              <a:rPr lang="de-DE" dirty="0">
                <a:solidFill>
                  <a:srgbClr val="FF0000"/>
                </a:solidFill>
              </a:rPr>
              <a:t>Die existenzsichernden Leistungen zum Lebensunterhalt nach dem  SGB XII werden den leistungsberechtigten erwachsenen Menschen mit Behinderungen, die in stationären Einrichtungen leben, vom Träger der Sozialhilfe bzw. der Grundsicherung gewährt.</a:t>
            </a:r>
          </a:p>
        </p:txBody>
      </p:sp>
      <p:sp>
        <p:nvSpPr>
          <p:cNvPr id="4" name="Fußzeilenplatzhalter 3">
            <a:extLst>
              <a:ext uri="{FF2B5EF4-FFF2-40B4-BE49-F238E27FC236}">
                <a16:creationId xmlns:a16="http://schemas.microsoft.com/office/drawing/2014/main" id="{0BFF5758-EF46-B549-B5A1-F39B08D24D29}"/>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89DB46AB-A20F-F64F-A9FB-9709A15CB16C}"/>
              </a:ext>
            </a:extLst>
          </p:cNvPr>
          <p:cNvSpPr>
            <a:spLocks noGrp="1"/>
          </p:cNvSpPr>
          <p:nvPr>
            <p:ph type="sldNum" sz="quarter" idx="12"/>
          </p:nvPr>
        </p:nvSpPr>
        <p:spPr/>
        <p:txBody>
          <a:bodyPr/>
          <a:lstStyle/>
          <a:p>
            <a:fld id="{E783F5F8-EC36-0E46-A6E8-81E24D7036C5}" type="slidenum">
              <a:rPr lang="de-DE" smtClean="0"/>
              <a:t>18</a:t>
            </a:fld>
            <a:endParaRPr lang="de-DE" dirty="0"/>
          </a:p>
        </p:txBody>
      </p:sp>
      <p:sp>
        <p:nvSpPr>
          <p:cNvPr id="6" name="Richtungspfeil 5">
            <a:extLst>
              <a:ext uri="{FF2B5EF4-FFF2-40B4-BE49-F238E27FC236}">
                <a16:creationId xmlns:a16="http://schemas.microsoft.com/office/drawing/2014/main" id="{02ED679B-F5CE-6042-8425-4E9F9A8D2E11}"/>
              </a:ext>
            </a:extLst>
          </p:cNvPr>
          <p:cNvSpPr/>
          <p:nvPr/>
        </p:nvSpPr>
        <p:spPr>
          <a:xfrm>
            <a:off x="595423" y="1825625"/>
            <a:ext cx="627321"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ichtungspfeil 6">
            <a:extLst>
              <a:ext uri="{FF2B5EF4-FFF2-40B4-BE49-F238E27FC236}">
                <a16:creationId xmlns:a16="http://schemas.microsoft.com/office/drawing/2014/main" id="{498B00D7-2488-0149-A734-2BA9A5FF2075}"/>
              </a:ext>
            </a:extLst>
          </p:cNvPr>
          <p:cNvSpPr/>
          <p:nvPr/>
        </p:nvSpPr>
        <p:spPr>
          <a:xfrm flipV="1">
            <a:off x="552893" y="4348714"/>
            <a:ext cx="627321" cy="552893"/>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74136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BC6424-2F1A-2D41-ACA8-AD8AE05B24DB}"/>
              </a:ext>
            </a:extLst>
          </p:cNvPr>
          <p:cNvSpPr>
            <a:spLocks noGrp="1"/>
          </p:cNvSpPr>
          <p:nvPr>
            <p:ph type="title"/>
          </p:nvPr>
        </p:nvSpPr>
        <p:spPr>
          <a:xfrm>
            <a:off x="838200" y="365125"/>
            <a:ext cx="10515600" cy="963945"/>
          </a:xfrm>
        </p:spPr>
        <p:txBody>
          <a:bodyPr>
            <a:normAutofit/>
          </a:bodyPr>
          <a:lstStyle/>
          <a:p>
            <a:r>
              <a:rPr lang="de-DE" sz="3200" dirty="0"/>
              <a:t>           </a:t>
            </a:r>
            <a:r>
              <a:rPr lang="de-DE" sz="3200" b="1" dirty="0"/>
              <a:t>SGB IX - Einrichtungen für behinderte Menschen</a:t>
            </a:r>
          </a:p>
        </p:txBody>
      </p:sp>
      <p:sp>
        <p:nvSpPr>
          <p:cNvPr id="3" name="Inhaltsplatzhalter 2">
            <a:extLst>
              <a:ext uri="{FF2B5EF4-FFF2-40B4-BE49-F238E27FC236}">
                <a16:creationId xmlns:a16="http://schemas.microsoft.com/office/drawing/2014/main" id="{F76DA948-206F-394F-BB9C-270A8485D0F5}"/>
              </a:ext>
            </a:extLst>
          </p:cNvPr>
          <p:cNvSpPr>
            <a:spLocks noGrp="1"/>
          </p:cNvSpPr>
          <p:nvPr>
            <p:ph idx="1"/>
          </p:nvPr>
        </p:nvSpPr>
        <p:spPr>
          <a:xfrm>
            <a:off x="838200" y="1329070"/>
            <a:ext cx="10515600" cy="4847893"/>
          </a:xfrm>
        </p:spPr>
        <p:txBody>
          <a:bodyPr>
            <a:noAutofit/>
          </a:bodyPr>
          <a:lstStyle/>
          <a:p>
            <a:endParaRPr lang="de-DE" sz="2400" dirty="0">
              <a:solidFill>
                <a:srgbClr val="FF0000"/>
              </a:solidFill>
            </a:endParaRPr>
          </a:p>
          <a:p>
            <a:r>
              <a:rPr lang="de-DE" dirty="0"/>
              <a:t>Erwachsene behinderte Menschen erhalten den </a:t>
            </a:r>
            <a:r>
              <a:rPr lang="de-DE" u="sng" dirty="0"/>
              <a:t>Regelsatz</a:t>
            </a:r>
            <a:r>
              <a:rPr lang="de-DE" dirty="0"/>
              <a:t> – Regelbedarfsstufe 2 und </a:t>
            </a:r>
            <a:r>
              <a:rPr lang="de-DE" u="sng" dirty="0"/>
              <a:t>die zusätzlichen Bedarfe </a:t>
            </a:r>
            <a:r>
              <a:rPr lang="de-DE" dirty="0"/>
              <a:t>nach §§ 30 ff. SGB XII sowie die </a:t>
            </a:r>
            <a:r>
              <a:rPr lang="de-DE" u="sng" dirty="0"/>
              <a:t>Kosten der Unterkunft</a:t>
            </a:r>
            <a:r>
              <a:rPr lang="de-DE" u="sng" dirty="0">
                <a:solidFill>
                  <a:srgbClr val="FF0000"/>
                </a:solidFill>
              </a:rPr>
              <a:t> </a:t>
            </a:r>
            <a:r>
              <a:rPr lang="de-DE" dirty="0">
                <a:solidFill>
                  <a:srgbClr val="FF0000"/>
                </a:solidFill>
              </a:rPr>
              <a:t>vom Träger der Sozialhilfe. </a:t>
            </a:r>
          </a:p>
          <a:p>
            <a:pPr marL="0" indent="0">
              <a:buNone/>
            </a:pPr>
            <a:endParaRPr lang="de-DE" dirty="0">
              <a:solidFill>
                <a:srgbClr val="FF0000"/>
              </a:solidFill>
            </a:endParaRPr>
          </a:p>
          <a:p>
            <a:r>
              <a:rPr lang="de-DE" dirty="0"/>
              <a:t>Davon sind der Lebensunterhalt und die „Wohnkosten“ in der Wohneinrichtung zu bezahlen.</a:t>
            </a:r>
          </a:p>
          <a:p>
            <a:pPr marL="0" indent="0">
              <a:buNone/>
            </a:pPr>
            <a:r>
              <a:rPr lang="de-DE" dirty="0">
                <a:solidFill>
                  <a:srgbClr val="FF0000"/>
                </a:solidFill>
              </a:rPr>
              <a:t> </a:t>
            </a:r>
          </a:p>
          <a:p>
            <a:r>
              <a:rPr lang="de-DE" dirty="0"/>
              <a:t>Der Barbetrag und die Kleiderpauschale entfallen.</a:t>
            </a:r>
          </a:p>
          <a:p>
            <a:endParaRPr lang="de-DE" sz="2400" dirty="0"/>
          </a:p>
        </p:txBody>
      </p:sp>
      <p:sp>
        <p:nvSpPr>
          <p:cNvPr id="4" name="Fußzeilenplatzhalter 3">
            <a:extLst>
              <a:ext uri="{FF2B5EF4-FFF2-40B4-BE49-F238E27FC236}">
                <a16:creationId xmlns:a16="http://schemas.microsoft.com/office/drawing/2014/main" id="{F0A07700-833A-0546-88AF-053E73B8A133}"/>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7D4E7939-3B80-4F49-9963-1FBAE2CBB7E4}"/>
              </a:ext>
            </a:extLst>
          </p:cNvPr>
          <p:cNvSpPr>
            <a:spLocks noGrp="1"/>
          </p:cNvSpPr>
          <p:nvPr>
            <p:ph type="sldNum" sz="quarter" idx="12"/>
          </p:nvPr>
        </p:nvSpPr>
        <p:spPr/>
        <p:txBody>
          <a:bodyPr/>
          <a:lstStyle/>
          <a:p>
            <a:fld id="{E783F5F8-EC36-0E46-A6E8-81E24D7036C5}" type="slidenum">
              <a:rPr lang="de-DE" smtClean="0"/>
              <a:t>19</a:t>
            </a:fld>
            <a:endParaRPr lang="de-DE" dirty="0"/>
          </a:p>
        </p:txBody>
      </p:sp>
    </p:spTree>
    <p:extLst>
      <p:ext uri="{BB962C8B-B14F-4D97-AF65-F5344CB8AC3E}">
        <p14:creationId xmlns:p14="http://schemas.microsoft.com/office/powerpoint/2010/main" val="350880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02DAF-3BA4-5447-94B5-80F47BE0CA84}"/>
              </a:ext>
            </a:extLst>
          </p:cNvPr>
          <p:cNvSpPr>
            <a:spLocks noGrp="1"/>
          </p:cNvSpPr>
          <p:nvPr>
            <p:ph type="title"/>
          </p:nvPr>
        </p:nvSpPr>
        <p:spPr>
          <a:xfrm>
            <a:off x="838200" y="365126"/>
            <a:ext cx="10515600" cy="1155330"/>
          </a:xfrm>
        </p:spPr>
        <p:txBody>
          <a:bodyPr>
            <a:normAutofit/>
          </a:bodyPr>
          <a:lstStyle/>
          <a:p>
            <a:r>
              <a:rPr lang="de-DE" dirty="0"/>
              <a:t> </a:t>
            </a:r>
            <a:r>
              <a:rPr lang="de-DE" sz="2800" b="1" dirty="0"/>
              <a:t>Zivilrechtlicher Vertrag zwischen Leistungserbringer und    </a:t>
            </a:r>
            <a:br>
              <a:rPr lang="de-DE" sz="2800" b="1" dirty="0"/>
            </a:br>
            <a:r>
              <a:rPr lang="de-DE" sz="2800" b="1" dirty="0"/>
              <a:t>  Leistungsberechtigten</a:t>
            </a:r>
          </a:p>
        </p:txBody>
      </p:sp>
      <p:sp>
        <p:nvSpPr>
          <p:cNvPr id="3" name="Inhaltsplatzhalter 2">
            <a:extLst>
              <a:ext uri="{FF2B5EF4-FFF2-40B4-BE49-F238E27FC236}">
                <a16:creationId xmlns:a16="http://schemas.microsoft.com/office/drawing/2014/main" id="{4B83C765-3EC9-244F-95C1-75FA485CE784}"/>
              </a:ext>
            </a:extLst>
          </p:cNvPr>
          <p:cNvSpPr>
            <a:spLocks noGrp="1"/>
          </p:cNvSpPr>
          <p:nvPr>
            <p:ph idx="1"/>
          </p:nvPr>
        </p:nvSpPr>
        <p:spPr>
          <a:xfrm>
            <a:off x="838200" y="1520456"/>
            <a:ext cx="10515600" cy="4656507"/>
          </a:xfrm>
        </p:spPr>
        <p:txBody>
          <a:bodyPr>
            <a:normAutofit/>
          </a:bodyPr>
          <a:lstStyle/>
          <a:p>
            <a:pPr marL="0" indent="0">
              <a:buNone/>
            </a:pPr>
            <a:endParaRPr lang="de-DE" dirty="0">
              <a:solidFill>
                <a:schemeClr val="accent1"/>
              </a:solidFill>
            </a:endParaRPr>
          </a:p>
          <a:p>
            <a:r>
              <a:rPr lang="de-DE" dirty="0"/>
              <a:t>Es greift das </a:t>
            </a:r>
            <a:r>
              <a:rPr lang="de-DE" dirty="0">
                <a:solidFill>
                  <a:srgbClr val="FF0000"/>
                </a:solidFill>
              </a:rPr>
              <a:t>Wohn- und Betreuungsvertragsgesetz </a:t>
            </a:r>
            <a:r>
              <a:rPr lang="de-DE" dirty="0"/>
              <a:t>(WBVG).</a:t>
            </a:r>
          </a:p>
          <a:p>
            <a:r>
              <a:rPr lang="de-DE" dirty="0"/>
              <a:t>Das Entgelt wird, wenn Leistungen nach SGB IX oder SGB XII gewährt werden, durch § 7 Abs. 2 WBVG </a:t>
            </a:r>
            <a:r>
              <a:rPr lang="de-DE" dirty="0">
                <a:solidFill>
                  <a:srgbClr val="FF0000"/>
                </a:solidFill>
              </a:rPr>
              <a:t>gesetzlich als vereinbart und angemessen auf den Betrag festgelegt, der in den vertraglichen Vereinbarungen nach § 75 ff. SGB XII oder § 123 ff. SGB IX bestimmt worden ist</a:t>
            </a:r>
            <a:r>
              <a:rPr lang="de-DE" dirty="0"/>
              <a:t>.</a:t>
            </a:r>
          </a:p>
          <a:p>
            <a:r>
              <a:rPr lang="de-DE" dirty="0"/>
              <a:t>Im SGB IX werden in den vertraglichen Vereinbarungen nur die Kosten der Fachleistung, nicht die der Unterkunft und Verpflegung bestimmt, sofern nicht § 113 Abs. 5 SGB IX greift.</a:t>
            </a:r>
          </a:p>
          <a:p>
            <a:pPr marL="0" indent="0">
              <a:buNone/>
            </a:pPr>
            <a:endParaRPr lang="de-DE" dirty="0"/>
          </a:p>
          <a:p>
            <a:endParaRPr lang="de-DE" dirty="0"/>
          </a:p>
        </p:txBody>
      </p:sp>
      <p:sp>
        <p:nvSpPr>
          <p:cNvPr id="4" name="Fußzeilenplatzhalter 3">
            <a:extLst>
              <a:ext uri="{FF2B5EF4-FFF2-40B4-BE49-F238E27FC236}">
                <a16:creationId xmlns:a16="http://schemas.microsoft.com/office/drawing/2014/main" id="{29271CE9-9CDC-7245-810C-CC90333F79EC}"/>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4A866E04-1A59-5249-A430-91EFA2E836F9}"/>
              </a:ext>
            </a:extLst>
          </p:cNvPr>
          <p:cNvSpPr>
            <a:spLocks noGrp="1"/>
          </p:cNvSpPr>
          <p:nvPr>
            <p:ph type="sldNum" sz="quarter" idx="12"/>
          </p:nvPr>
        </p:nvSpPr>
        <p:spPr/>
        <p:txBody>
          <a:bodyPr/>
          <a:lstStyle/>
          <a:p>
            <a:fld id="{E783F5F8-EC36-0E46-A6E8-81E24D7036C5}" type="slidenum">
              <a:rPr lang="de-DE" smtClean="0"/>
              <a:t>20</a:t>
            </a:fld>
            <a:endParaRPr lang="de-DE" dirty="0"/>
          </a:p>
        </p:txBody>
      </p:sp>
    </p:spTree>
    <p:extLst>
      <p:ext uri="{BB962C8B-B14F-4D97-AF65-F5344CB8AC3E}">
        <p14:creationId xmlns:p14="http://schemas.microsoft.com/office/powerpoint/2010/main" val="24786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EC1AED-BBD4-E440-B6D1-A512297873EA}"/>
              </a:ext>
            </a:extLst>
          </p:cNvPr>
          <p:cNvSpPr>
            <a:spLocks noGrp="1"/>
          </p:cNvSpPr>
          <p:nvPr>
            <p:ph type="title"/>
          </p:nvPr>
        </p:nvSpPr>
        <p:spPr>
          <a:xfrm>
            <a:off x="838200" y="365126"/>
            <a:ext cx="10515600" cy="581172"/>
          </a:xfrm>
        </p:spPr>
        <p:txBody>
          <a:bodyPr>
            <a:normAutofit/>
          </a:bodyPr>
          <a:lstStyle/>
          <a:p>
            <a:r>
              <a:rPr lang="de-DE" sz="3200" dirty="0"/>
              <a:t>                         </a:t>
            </a:r>
            <a:r>
              <a:rPr lang="de-DE" sz="3200" b="1" dirty="0"/>
              <a:t>Vertragsrecht  - neu</a:t>
            </a:r>
          </a:p>
        </p:txBody>
      </p:sp>
      <p:sp>
        <p:nvSpPr>
          <p:cNvPr id="3" name="Inhaltsplatzhalter 2">
            <a:extLst>
              <a:ext uri="{FF2B5EF4-FFF2-40B4-BE49-F238E27FC236}">
                <a16:creationId xmlns:a16="http://schemas.microsoft.com/office/drawing/2014/main" id="{6725BCAC-ABC6-A44D-9BCB-BA6AF892034A}"/>
              </a:ext>
            </a:extLst>
          </p:cNvPr>
          <p:cNvSpPr>
            <a:spLocks noGrp="1"/>
          </p:cNvSpPr>
          <p:nvPr>
            <p:ph idx="1"/>
          </p:nvPr>
        </p:nvSpPr>
        <p:spPr>
          <a:xfrm>
            <a:off x="838200" y="1233378"/>
            <a:ext cx="10515600" cy="5507664"/>
          </a:xfrm>
        </p:spPr>
        <p:txBody>
          <a:bodyPr>
            <a:normAutofit/>
          </a:bodyPr>
          <a:lstStyle/>
          <a:p>
            <a:r>
              <a:rPr lang="de-DE" dirty="0">
                <a:solidFill>
                  <a:srgbClr val="FF0000"/>
                </a:solidFill>
              </a:rPr>
              <a:t>Nach § 75 Abs. 6 SGB XII, § 123 Abs. 6 SGB IX hat der Leistungser-bringer gegen den Träger der Sozialhilfe bzw. der Eingliederungshilfe einen öffentlich-rechtlichen Anspruch auf Vergütung. </a:t>
            </a:r>
            <a:r>
              <a:rPr lang="de-DE" dirty="0"/>
              <a:t>Bislang wurde ein solcher Anspruch nur aus einem Schuldbeitritt gefolgert. </a:t>
            </a:r>
          </a:p>
          <a:p>
            <a:r>
              <a:rPr lang="de-DE" dirty="0"/>
              <a:t>Dieser erfolgte nach der Rspr. des BSG zur Rechtslage vor 2020 mit der Leistungsbewilligung gegenüber dem Leistungsberechtigten; damit habe der Träger die Schuld des Leistungsberechtigten aus dem zivilrechtlichen Vertrag mit dem Leistungserbringer – also des Trägers einer Einrichtung oder eines ambulanten Dienstes – kumulativ übernommen.</a:t>
            </a:r>
          </a:p>
          <a:p>
            <a:r>
              <a:rPr lang="de-DE" dirty="0"/>
              <a:t>Auch nach den Änderungen steht der Anspruch auf Sozial– bzw. Eingliederungshilfe nur dem Leistungsberechtigten, nicht dem Leistungserbringer zu.</a:t>
            </a:r>
          </a:p>
          <a:p>
            <a:endParaRPr lang="de-DE" dirty="0">
              <a:solidFill>
                <a:srgbClr val="FF0000"/>
              </a:solidFill>
            </a:endParaRPr>
          </a:p>
          <a:p>
            <a:endParaRPr lang="de-DE" dirty="0">
              <a:solidFill>
                <a:srgbClr val="FF0000"/>
              </a:solidFill>
            </a:endParaRPr>
          </a:p>
          <a:p>
            <a:endParaRPr lang="de-DE" dirty="0"/>
          </a:p>
        </p:txBody>
      </p:sp>
    </p:spTree>
    <p:extLst>
      <p:ext uri="{BB962C8B-B14F-4D97-AF65-F5344CB8AC3E}">
        <p14:creationId xmlns:p14="http://schemas.microsoft.com/office/powerpoint/2010/main" val="1910313694"/>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6C392F-2F30-5445-9E1D-B9DB94D855A4}"/>
              </a:ext>
            </a:extLst>
          </p:cNvPr>
          <p:cNvSpPr>
            <a:spLocks noGrp="1"/>
          </p:cNvSpPr>
          <p:nvPr>
            <p:ph type="title"/>
          </p:nvPr>
        </p:nvSpPr>
        <p:spPr>
          <a:xfrm>
            <a:off x="838200" y="365126"/>
            <a:ext cx="10515600" cy="825722"/>
          </a:xfrm>
        </p:spPr>
        <p:txBody>
          <a:bodyPr>
            <a:normAutofit/>
          </a:bodyPr>
          <a:lstStyle/>
          <a:p>
            <a:r>
              <a:rPr lang="de-DE" sz="3200" dirty="0"/>
              <a:t>Sozialhilferechtliches Dreiecksverhältnis</a:t>
            </a:r>
          </a:p>
        </p:txBody>
      </p:sp>
      <p:graphicFrame>
        <p:nvGraphicFramePr>
          <p:cNvPr id="6" name="Inhaltsplatzhalter 5">
            <a:extLst>
              <a:ext uri="{FF2B5EF4-FFF2-40B4-BE49-F238E27FC236}">
                <a16:creationId xmlns:a16="http://schemas.microsoft.com/office/drawing/2014/main" id="{BA8F35FA-16A7-F14F-9A6B-CD799ED29BEC}"/>
              </a:ext>
            </a:extLst>
          </p:cNvPr>
          <p:cNvGraphicFramePr>
            <a:graphicFrameLocks noGrp="1"/>
          </p:cNvGraphicFramePr>
          <p:nvPr>
            <p:ph idx="1"/>
            <p:extLst>
              <p:ext uri="{D42A27DB-BD31-4B8C-83A1-F6EECF244321}">
                <p14:modId xmlns:p14="http://schemas.microsoft.com/office/powerpoint/2010/main" val="3906035490"/>
              </p:ext>
            </p:extLst>
          </p:nvPr>
        </p:nvGraphicFramePr>
        <p:xfrm>
          <a:off x="838200" y="978970"/>
          <a:ext cx="10515600" cy="5377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ußzeilenplatzhalter 3">
            <a:extLst>
              <a:ext uri="{FF2B5EF4-FFF2-40B4-BE49-F238E27FC236}">
                <a16:creationId xmlns:a16="http://schemas.microsoft.com/office/drawing/2014/main" id="{F923EFC2-6359-EA4B-9A1A-F531955A2E03}"/>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E459505A-6A90-C94F-9355-803EB0AEC242}"/>
              </a:ext>
            </a:extLst>
          </p:cNvPr>
          <p:cNvSpPr>
            <a:spLocks noGrp="1"/>
          </p:cNvSpPr>
          <p:nvPr>
            <p:ph type="sldNum" sz="quarter" idx="12"/>
          </p:nvPr>
        </p:nvSpPr>
        <p:spPr/>
        <p:txBody>
          <a:bodyPr/>
          <a:lstStyle/>
          <a:p>
            <a:fld id="{E783F5F8-EC36-0E46-A6E8-81E24D7036C5}" type="slidenum">
              <a:rPr lang="de-DE" smtClean="0"/>
              <a:t>22</a:t>
            </a:fld>
            <a:endParaRPr lang="de-DE" dirty="0"/>
          </a:p>
        </p:txBody>
      </p:sp>
      <p:sp>
        <p:nvSpPr>
          <p:cNvPr id="7" name="Textfeld 6">
            <a:extLst>
              <a:ext uri="{FF2B5EF4-FFF2-40B4-BE49-F238E27FC236}">
                <a16:creationId xmlns:a16="http://schemas.microsoft.com/office/drawing/2014/main" id="{D4C6C5F1-3FF8-F348-BA31-2C077918B88F}"/>
              </a:ext>
            </a:extLst>
          </p:cNvPr>
          <p:cNvSpPr txBox="1"/>
          <p:nvPr/>
        </p:nvSpPr>
        <p:spPr>
          <a:xfrm>
            <a:off x="8741664" y="3860488"/>
            <a:ext cx="2612136" cy="830997"/>
          </a:xfrm>
          <a:prstGeom prst="rect">
            <a:avLst/>
          </a:prstGeom>
          <a:noFill/>
        </p:spPr>
        <p:txBody>
          <a:bodyPr wrap="square" rtlCol="0">
            <a:spAutoFit/>
          </a:bodyPr>
          <a:lstStyle/>
          <a:p>
            <a:r>
              <a:rPr lang="de-DE" sz="2400" dirty="0"/>
              <a:t>Anspruch auf Leistung</a:t>
            </a:r>
          </a:p>
        </p:txBody>
      </p:sp>
      <p:sp>
        <p:nvSpPr>
          <p:cNvPr id="9" name="Textfeld 8">
            <a:extLst>
              <a:ext uri="{FF2B5EF4-FFF2-40B4-BE49-F238E27FC236}">
                <a16:creationId xmlns:a16="http://schemas.microsoft.com/office/drawing/2014/main" id="{38C0434F-12AA-9E47-85C1-60FBCA7C8D00}"/>
              </a:ext>
            </a:extLst>
          </p:cNvPr>
          <p:cNvSpPr txBox="1"/>
          <p:nvPr/>
        </p:nvSpPr>
        <p:spPr>
          <a:xfrm>
            <a:off x="1116419" y="3377184"/>
            <a:ext cx="3381153" cy="461665"/>
          </a:xfrm>
          <a:prstGeom prst="rect">
            <a:avLst/>
          </a:prstGeom>
          <a:noFill/>
        </p:spPr>
        <p:txBody>
          <a:bodyPr wrap="square" rtlCol="0">
            <a:spAutoFit/>
          </a:bodyPr>
          <a:lstStyle/>
          <a:p>
            <a:r>
              <a:rPr lang="de-DE" sz="2400" dirty="0"/>
              <a:t> neu: § 75 Abs. 6 SGB XII</a:t>
            </a:r>
          </a:p>
        </p:txBody>
      </p:sp>
      <p:sp>
        <p:nvSpPr>
          <p:cNvPr id="11" name="Textfeld 10">
            <a:extLst>
              <a:ext uri="{FF2B5EF4-FFF2-40B4-BE49-F238E27FC236}">
                <a16:creationId xmlns:a16="http://schemas.microsoft.com/office/drawing/2014/main" id="{C6238EA7-4F84-8445-9490-CF8B4A859979}"/>
              </a:ext>
            </a:extLst>
          </p:cNvPr>
          <p:cNvSpPr txBox="1"/>
          <p:nvPr/>
        </p:nvSpPr>
        <p:spPr>
          <a:xfrm>
            <a:off x="4242391" y="4852416"/>
            <a:ext cx="4051004" cy="461665"/>
          </a:xfrm>
          <a:prstGeom prst="rect">
            <a:avLst/>
          </a:prstGeom>
          <a:noFill/>
        </p:spPr>
        <p:txBody>
          <a:bodyPr wrap="square" rtlCol="0">
            <a:spAutoFit/>
          </a:bodyPr>
          <a:lstStyle/>
          <a:p>
            <a:r>
              <a:rPr lang="de-DE" sz="2400" dirty="0"/>
              <a:t>Zivilrechtlicher Vertrag WBVG</a:t>
            </a:r>
          </a:p>
        </p:txBody>
      </p:sp>
      <p:sp>
        <p:nvSpPr>
          <p:cNvPr id="13" name="Textfeld 12">
            <a:extLst>
              <a:ext uri="{FF2B5EF4-FFF2-40B4-BE49-F238E27FC236}">
                <a16:creationId xmlns:a16="http://schemas.microsoft.com/office/drawing/2014/main" id="{66BC7171-26FF-D942-806E-E86E982C18E5}"/>
              </a:ext>
            </a:extLst>
          </p:cNvPr>
          <p:cNvSpPr txBox="1"/>
          <p:nvPr/>
        </p:nvSpPr>
        <p:spPr>
          <a:xfrm>
            <a:off x="1621536" y="2652300"/>
            <a:ext cx="5242560" cy="461665"/>
          </a:xfrm>
          <a:prstGeom prst="rect">
            <a:avLst/>
          </a:prstGeom>
          <a:noFill/>
        </p:spPr>
        <p:txBody>
          <a:bodyPr wrap="square" rtlCol="0">
            <a:spAutoFit/>
          </a:bodyPr>
          <a:lstStyle/>
          <a:p>
            <a:r>
              <a:rPr lang="de-DE" sz="2400" dirty="0"/>
              <a:t>Leistungs- und Vergütungsvereinbarung</a:t>
            </a:r>
          </a:p>
        </p:txBody>
      </p:sp>
      <p:sp>
        <p:nvSpPr>
          <p:cNvPr id="15" name="Textfeld 14">
            <a:extLst>
              <a:ext uri="{FF2B5EF4-FFF2-40B4-BE49-F238E27FC236}">
                <a16:creationId xmlns:a16="http://schemas.microsoft.com/office/drawing/2014/main" id="{E87BD52C-7B47-4C4D-83E2-44BB8605B528}"/>
              </a:ext>
            </a:extLst>
          </p:cNvPr>
          <p:cNvSpPr txBox="1"/>
          <p:nvPr/>
        </p:nvSpPr>
        <p:spPr>
          <a:xfrm>
            <a:off x="8153399" y="2652300"/>
            <a:ext cx="3553047" cy="1200329"/>
          </a:xfrm>
          <a:prstGeom prst="rect">
            <a:avLst/>
          </a:prstGeom>
          <a:noFill/>
        </p:spPr>
        <p:txBody>
          <a:bodyPr wrap="square" rtlCol="0">
            <a:spAutoFit/>
          </a:bodyPr>
          <a:lstStyle/>
          <a:p>
            <a:r>
              <a:rPr lang="de-DE" sz="2400" dirty="0"/>
              <a:t>Leistungsverschaffung durch Bewilligung, bisher zugleich Schuldbeitritt</a:t>
            </a:r>
          </a:p>
        </p:txBody>
      </p:sp>
      <p:sp>
        <p:nvSpPr>
          <p:cNvPr id="3" name="Textfeld 2">
            <a:extLst>
              <a:ext uri="{FF2B5EF4-FFF2-40B4-BE49-F238E27FC236}">
                <a16:creationId xmlns:a16="http://schemas.microsoft.com/office/drawing/2014/main" id="{069393CF-9287-774E-9748-C67579EEA60E}"/>
              </a:ext>
            </a:extLst>
          </p:cNvPr>
          <p:cNvSpPr txBox="1"/>
          <p:nvPr/>
        </p:nvSpPr>
        <p:spPr>
          <a:xfrm>
            <a:off x="8610600" y="3402419"/>
            <a:ext cx="2117651" cy="369332"/>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537987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2C98D2-31DC-F04B-BE0B-B89AB8DDF86F}"/>
              </a:ext>
            </a:extLst>
          </p:cNvPr>
          <p:cNvSpPr>
            <a:spLocks noGrp="1"/>
          </p:cNvSpPr>
          <p:nvPr>
            <p:ph type="title"/>
          </p:nvPr>
        </p:nvSpPr>
        <p:spPr>
          <a:xfrm>
            <a:off x="487680" y="365125"/>
            <a:ext cx="10866120" cy="644848"/>
          </a:xfrm>
        </p:spPr>
        <p:txBody>
          <a:bodyPr>
            <a:noAutofit/>
          </a:bodyPr>
          <a:lstStyle/>
          <a:p>
            <a:r>
              <a:rPr lang="de-DE" sz="2800" dirty="0">
                <a:solidFill>
                  <a:srgbClr val="FF0000"/>
                </a:solidFill>
              </a:rPr>
              <a:t>Dreiecksverhältnis im SGB IX - Leistungsberechtigter lebt in einer Einrichtung</a:t>
            </a:r>
          </a:p>
        </p:txBody>
      </p:sp>
      <p:sp>
        <p:nvSpPr>
          <p:cNvPr id="3" name="Inhaltsplatzhalter 2">
            <a:extLst>
              <a:ext uri="{FF2B5EF4-FFF2-40B4-BE49-F238E27FC236}">
                <a16:creationId xmlns:a16="http://schemas.microsoft.com/office/drawing/2014/main" id="{71B9339B-8C09-C84D-BB83-6E227A62DB99}"/>
              </a:ext>
            </a:extLst>
          </p:cNvPr>
          <p:cNvSpPr>
            <a:spLocks noGrp="1"/>
          </p:cNvSpPr>
          <p:nvPr>
            <p:ph idx="1"/>
          </p:nvPr>
        </p:nvSpPr>
        <p:spPr>
          <a:xfrm>
            <a:off x="838200" y="1116419"/>
            <a:ext cx="10515600" cy="5239931"/>
          </a:xfrm>
        </p:spPr>
        <p:txBody>
          <a:bodyPr>
            <a:normAutofit fontScale="25000" lnSpcReduction="20000"/>
          </a:bodyPr>
          <a:lstStyle/>
          <a:p>
            <a:pPr marL="0" indent="0">
              <a:buNone/>
            </a:pPr>
            <a:endParaRPr lang="de-DE" dirty="0"/>
          </a:p>
          <a:p>
            <a:pPr marL="0" indent="0">
              <a:buNone/>
            </a:pPr>
            <a:r>
              <a:rPr lang="de-DE" sz="4500" dirty="0"/>
              <a:t>                                                         </a:t>
            </a:r>
            <a:r>
              <a:rPr lang="de-DE" sz="8000" dirty="0"/>
              <a:t>Träger der Eingliederungshilfe                       SGB XII Träger</a:t>
            </a:r>
          </a:p>
          <a:p>
            <a:pPr marL="0" indent="0">
              <a:buNone/>
            </a:pPr>
            <a:r>
              <a:rPr lang="de-DE" sz="7400" dirty="0"/>
              <a:t>                                Fachleistung                                                         Leistung  SGB XII          </a:t>
            </a:r>
            <a:r>
              <a:rPr lang="de-DE" sz="3500" dirty="0"/>
              <a:t>                                                                                                                         </a:t>
            </a:r>
          </a:p>
          <a:p>
            <a:pPr marL="0" indent="0">
              <a:buNone/>
            </a:pPr>
            <a:r>
              <a:rPr lang="de-DE" sz="2600" dirty="0"/>
              <a:t>                                                                                                                                                                              </a:t>
            </a:r>
          </a:p>
          <a:p>
            <a:pPr marL="0" indent="0">
              <a:buNone/>
            </a:pPr>
            <a:r>
              <a:rPr lang="de-DE" dirty="0"/>
              <a:t>                                                                                                                                                                                                                                                                                                                 </a:t>
            </a:r>
            <a:endParaRPr lang="de-DE" sz="2600" dirty="0"/>
          </a:p>
          <a:p>
            <a:pPr marL="0" indent="0">
              <a:buNone/>
            </a:pPr>
            <a:r>
              <a:rPr lang="de-DE" dirty="0"/>
              <a:t>           </a:t>
            </a:r>
          </a:p>
          <a:p>
            <a:pPr marL="0" indent="0">
              <a:buNone/>
            </a:pPr>
            <a:r>
              <a:rPr lang="de-DE" sz="1400" dirty="0"/>
              <a:t>Lei</a:t>
            </a:r>
            <a:endParaRPr lang="de-DE" sz="3500" dirty="0"/>
          </a:p>
          <a:p>
            <a:pPr marL="0" indent="0">
              <a:buNone/>
            </a:pPr>
            <a:r>
              <a:rPr lang="de-DE" sz="7200" dirty="0"/>
              <a:t> Anspruch                                         </a:t>
            </a:r>
            <a:r>
              <a:rPr lang="de-DE" sz="8000" dirty="0"/>
              <a:t>Anspruch SGB IX                                                           Anspruch SGB XII</a:t>
            </a:r>
          </a:p>
          <a:p>
            <a:pPr marL="0" indent="0">
              <a:buNone/>
            </a:pPr>
            <a:r>
              <a:rPr lang="de-DE" sz="8000" dirty="0"/>
              <a:t> § 123 VI</a:t>
            </a:r>
          </a:p>
          <a:p>
            <a:pPr marL="0" indent="0">
              <a:buNone/>
            </a:pPr>
            <a:r>
              <a:rPr lang="de-DE" sz="8000" dirty="0"/>
              <a:t> SGB IX                                                                       </a:t>
            </a:r>
          </a:p>
          <a:p>
            <a:pPr marL="0" indent="0">
              <a:buNone/>
            </a:pPr>
            <a:r>
              <a:rPr lang="de-DE" dirty="0"/>
              <a:t>                                                                          </a:t>
            </a:r>
          </a:p>
          <a:p>
            <a:pPr marL="0" indent="0">
              <a:buNone/>
            </a:pPr>
            <a:r>
              <a:rPr lang="de-DE" sz="3400" dirty="0"/>
              <a:t>                                                                                                                                               </a:t>
            </a:r>
          </a:p>
          <a:p>
            <a:pPr marL="0" indent="0">
              <a:buNone/>
            </a:pPr>
            <a:endParaRPr lang="de-DE" sz="3400" dirty="0"/>
          </a:p>
          <a:p>
            <a:pPr marL="0" indent="0">
              <a:buNone/>
            </a:pPr>
            <a:r>
              <a:rPr lang="de-DE" sz="3400" dirty="0"/>
              <a:t>                        </a:t>
            </a:r>
            <a:r>
              <a:rPr lang="de-DE" dirty="0"/>
              <a:t>                                                          </a:t>
            </a:r>
          </a:p>
          <a:p>
            <a:pPr marL="0" indent="0">
              <a:buNone/>
            </a:pPr>
            <a:r>
              <a:rPr lang="de-DE" dirty="0"/>
              <a:t>                                                                                              </a:t>
            </a:r>
          </a:p>
          <a:p>
            <a:pPr marL="0" indent="0">
              <a:buNone/>
            </a:pPr>
            <a:r>
              <a:rPr lang="de-DE" sz="7200" dirty="0"/>
              <a:t>                                                                  WBVG Vertrag</a:t>
            </a:r>
          </a:p>
          <a:p>
            <a:pPr marL="0" indent="0">
              <a:buNone/>
            </a:pPr>
            <a:r>
              <a:rPr lang="de-DE" sz="7200" dirty="0"/>
              <a:t>                                                          </a:t>
            </a:r>
            <a:endParaRPr lang="de-DE" sz="4000" dirty="0"/>
          </a:p>
          <a:p>
            <a:pPr marL="0" indent="0">
              <a:buNone/>
            </a:pPr>
            <a:r>
              <a:rPr lang="de-DE" sz="8000" dirty="0"/>
              <a:t>   Leistungserbringer                                                                  Bürger = Leistungsberechtigter</a:t>
            </a:r>
          </a:p>
          <a:p>
            <a:pPr marL="0" indent="0">
              <a:buNone/>
            </a:pPr>
            <a:r>
              <a:rPr lang="de-DE" sz="8000" dirty="0"/>
              <a:t>                                                             </a:t>
            </a:r>
            <a:endParaRPr lang="de-DE" sz="8000" dirty="0">
              <a:solidFill>
                <a:srgbClr val="FF0000"/>
              </a:solidFill>
            </a:endParaRPr>
          </a:p>
          <a:p>
            <a:pPr marL="0" indent="0">
              <a:buNone/>
            </a:pPr>
            <a:r>
              <a:rPr lang="de-DE" sz="8000" dirty="0">
                <a:solidFill>
                  <a:srgbClr val="FF0000"/>
                </a:solidFill>
              </a:rPr>
              <a:t>                                                                              </a:t>
            </a:r>
            <a:endParaRPr lang="de-DE" sz="8000" dirty="0"/>
          </a:p>
        </p:txBody>
      </p:sp>
      <p:sp>
        <p:nvSpPr>
          <p:cNvPr id="4" name="Fußzeilenplatzhalter 3">
            <a:extLst>
              <a:ext uri="{FF2B5EF4-FFF2-40B4-BE49-F238E27FC236}">
                <a16:creationId xmlns:a16="http://schemas.microsoft.com/office/drawing/2014/main" id="{8342C753-9B78-944D-85A8-74F9F4C39901}"/>
              </a:ext>
            </a:extLst>
          </p:cNvPr>
          <p:cNvSpPr>
            <a:spLocks noGrp="1"/>
          </p:cNvSpPr>
          <p:nvPr>
            <p:ph type="ftr" sz="quarter" idx="11"/>
          </p:nvPr>
        </p:nvSpPr>
        <p:spPr/>
        <p:txBody>
          <a:bodyPr/>
          <a:lstStyle/>
          <a:p>
            <a:r>
              <a:rPr lang="de-DE" dirty="0"/>
              <a:t>Streichsbier BTHG 2019</a:t>
            </a:r>
          </a:p>
        </p:txBody>
      </p:sp>
      <p:sp>
        <p:nvSpPr>
          <p:cNvPr id="5" name="Foliennummernplatzhalter 4">
            <a:extLst>
              <a:ext uri="{FF2B5EF4-FFF2-40B4-BE49-F238E27FC236}">
                <a16:creationId xmlns:a16="http://schemas.microsoft.com/office/drawing/2014/main" id="{8CFE7E47-4941-EE43-8DBA-6D9E6B4643BB}"/>
              </a:ext>
            </a:extLst>
          </p:cNvPr>
          <p:cNvSpPr>
            <a:spLocks noGrp="1"/>
          </p:cNvSpPr>
          <p:nvPr>
            <p:ph type="sldNum" sz="quarter" idx="12"/>
          </p:nvPr>
        </p:nvSpPr>
        <p:spPr/>
        <p:txBody>
          <a:bodyPr/>
          <a:lstStyle/>
          <a:p>
            <a:fld id="{E783F5F8-EC36-0E46-A6E8-81E24D7036C5}" type="slidenum">
              <a:rPr lang="de-DE" smtClean="0"/>
              <a:t>23</a:t>
            </a:fld>
            <a:endParaRPr lang="de-DE" dirty="0"/>
          </a:p>
        </p:txBody>
      </p:sp>
      <p:sp>
        <p:nvSpPr>
          <p:cNvPr id="14" name="Pfeil nach unten 13">
            <a:extLst>
              <a:ext uri="{FF2B5EF4-FFF2-40B4-BE49-F238E27FC236}">
                <a16:creationId xmlns:a16="http://schemas.microsoft.com/office/drawing/2014/main" id="{6533F9BC-3E5F-E54C-B77F-696A1CCF3F30}"/>
              </a:ext>
            </a:extLst>
          </p:cNvPr>
          <p:cNvSpPr/>
          <p:nvPr/>
        </p:nvSpPr>
        <p:spPr>
          <a:xfrm rot="1196306" flipH="1">
            <a:off x="2648608" y="2207353"/>
            <a:ext cx="561191" cy="1769833"/>
          </a:xfrm>
          <a:prstGeom prst="downArrow">
            <a:avLst>
              <a:gd name="adj1" fmla="val 4594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Pfeil nach unten 14">
            <a:extLst>
              <a:ext uri="{FF2B5EF4-FFF2-40B4-BE49-F238E27FC236}">
                <a16:creationId xmlns:a16="http://schemas.microsoft.com/office/drawing/2014/main" id="{C8EF686E-F05D-9B4F-B509-BC93FFD46CF7}"/>
              </a:ext>
            </a:extLst>
          </p:cNvPr>
          <p:cNvSpPr/>
          <p:nvPr/>
        </p:nvSpPr>
        <p:spPr>
          <a:xfrm rot="1144956">
            <a:off x="7725502" y="2157598"/>
            <a:ext cx="573418" cy="1588224"/>
          </a:xfrm>
          <a:prstGeom prst="downArrow">
            <a:avLst>
              <a:gd name="adj1" fmla="val 49248"/>
              <a:gd name="adj2" fmla="val 50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16" name="Pfeil nach unten 15">
            <a:extLst>
              <a:ext uri="{FF2B5EF4-FFF2-40B4-BE49-F238E27FC236}">
                <a16:creationId xmlns:a16="http://schemas.microsoft.com/office/drawing/2014/main" id="{5839583A-BD09-F640-9F0A-EEB1B9B9CA18}"/>
              </a:ext>
            </a:extLst>
          </p:cNvPr>
          <p:cNvSpPr/>
          <p:nvPr/>
        </p:nvSpPr>
        <p:spPr>
          <a:xfrm rot="5400000">
            <a:off x="3925244" y="3993253"/>
            <a:ext cx="454552" cy="115030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17" name="Rechteck 16">
            <a:extLst>
              <a:ext uri="{FF2B5EF4-FFF2-40B4-BE49-F238E27FC236}">
                <a16:creationId xmlns:a16="http://schemas.microsoft.com/office/drawing/2014/main" id="{3394A70D-9CC0-5C49-8814-93514C5A6C15}"/>
              </a:ext>
            </a:extLst>
          </p:cNvPr>
          <p:cNvSpPr/>
          <p:nvPr/>
        </p:nvSpPr>
        <p:spPr>
          <a:xfrm>
            <a:off x="1509823" y="4267088"/>
            <a:ext cx="1351662" cy="10712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Pfeil nach unten 18">
            <a:extLst>
              <a:ext uri="{FF2B5EF4-FFF2-40B4-BE49-F238E27FC236}">
                <a16:creationId xmlns:a16="http://schemas.microsoft.com/office/drawing/2014/main" id="{6B8534FD-11AC-6043-9204-4A3E54450054}"/>
              </a:ext>
            </a:extLst>
          </p:cNvPr>
          <p:cNvSpPr/>
          <p:nvPr/>
        </p:nvSpPr>
        <p:spPr>
          <a:xfrm rot="8654155" flipH="1">
            <a:off x="5887903" y="2001552"/>
            <a:ext cx="582450" cy="1868475"/>
          </a:xfrm>
          <a:prstGeom prst="downArrow">
            <a:avLst>
              <a:gd name="adj1" fmla="val 4850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7A5AD52F-426A-094A-82D1-69D8B0D6ED3C}"/>
              </a:ext>
            </a:extLst>
          </p:cNvPr>
          <p:cNvSpPr/>
          <p:nvPr/>
        </p:nvSpPr>
        <p:spPr>
          <a:xfrm>
            <a:off x="7355360" y="4228546"/>
            <a:ext cx="1639784" cy="11342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Eingebuchteter Pfeil nach rechts 6">
            <a:extLst>
              <a:ext uri="{FF2B5EF4-FFF2-40B4-BE49-F238E27FC236}">
                <a16:creationId xmlns:a16="http://schemas.microsoft.com/office/drawing/2014/main" id="{77D74D27-6710-3F4B-9214-A5CECF72D859}"/>
              </a:ext>
            </a:extLst>
          </p:cNvPr>
          <p:cNvSpPr/>
          <p:nvPr/>
        </p:nvSpPr>
        <p:spPr>
          <a:xfrm flipH="1">
            <a:off x="4625163" y="4580176"/>
            <a:ext cx="53163" cy="4571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Eingebuchteter Pfeil nach rechts 7">
            <a:extLst>
              <a:ext uri="{FF2B5EF4-FFF2-40B4-BE49-F238E27FC236}">
                <a16:creationId xmlns:a16="http://schemas.microsoft.com/office/drawing/2014/main" id="{B6F59CD7-BF04-0546-BB4D-A4A27D1DE9BA}"/>
              </a:ext>
            </a:extLst>
          </p:cNvPr>
          <p:cNvSpPr/>
          <p:nvPr/>
        </p:nvSpPr>
        <p:spPr>
          <a:xfrm>
            <a:off x="5316279" y="4371716"/>
            <a:ext cx="1066977" cy="43099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9" name="Pfeil nach oben 8">
            <a:extLst>
              <a:ext uri="{FF2B5EF4-FFF2-40B4-BE49-F238E27FC236}">
                <a16:creationId xmlns:a16="http://schemas.microsoft.com/office/drawing/2014/main" id="{3E4BC629-AA27-D244-AE6A-1969346AE77A}"/>
              </a:ext>
            </a:extLst>
          </p:cNvPr>
          <p:cNvSpPr/>
          <p:nvPr/>
        </p:nvSpPr>
        <p:spPr>
          <a:xfrm rot="21239435">
            <a:off x="8525422" y="2201067"/>
            <a:ext cx="554664" cy="15104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2"/>
              </a:solidFill>
            </a:endParaRPr>
          </a:p>
        </p:txBody>
      </p:sp>
      <p:sp>
        <p:nvSpPr>
          <p:cNvPr id="10" name="Pfeil nach oben 9">
            <a:extLst>
              <a:ext uri="{FF2B5EF4-FFF2-40B4-BE49-F238E27FC236}">
                <a16:creationId xmlns:a16="http://schemas.microsoft.com/office/drawing/2014/main" id="{EEDE005F-AAA9-3D4E-82FE-73F7FD90D3F1}"/>
              </a:ext>
            </a:extLst>
          </p:cNvPr>
          <p:cNvSpPr/>
          <p:nvPr/>
        </p:nvSpPr>
        <p:spPr>
          <a:xfrm rot="1126360">
            <a:off x="1925120" y="2140618"/>
            <a:ext cx="484632" cy="1681979"/>
          </a:xfrm>
          <a:prstGeom prst="upArrow">
            <a:avLst>
              <a:gd name="adj1" fmla="val 54070"/>
              <a:gd name="adj2" fmla="val 504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886136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717697"/>
          </a:xfrm>
        </p:spPr>
        <p:txBody>
          <a:bodyPr>
            <a:normAutofit/>
          </a:bodyPr>
          <a:lstStyle/>
          <a:p>
            <a:r>
              <a:rPr lang="de-DE" sz="3200" dirty="0"/>
              <a:t>      </a:t>
            </a:r>
            <a:r>
              <a:rPr lang="de-DE" sz="3200" b="1" dirty="0"/>
              <a:t>Strukturänderung SGB IX - Folgeänderungen im SGB XII </a:t>
            </a:r>
          </a:p>
        </p:txBody>
      </p:sp>
      <p:sp>
        <p:nvSpPr>
          <p:cNvPr id="3" name="Inhaltsplatzhalter 2"/>
          <p:cNvSpPr>
            <a:spLocks noGrp="1"/>
          </p:cNvSpPr>
          <p:nvPr>
            <p:ph idx="1"/>
          </p:nvPr>
        </p:nvSpPr>
        <p:spPr>
          <a:xfrm>
            <a:off x="838200" y="1082823"/>
            <a:ext cx="10515600" cy="5403037"/>
          </a:xfrm>
        </p:spPr>
        <p:txBody>
          <a:bodyPr>
            <a:normAutofit fontScale="92500"/>
          </a:bodyPr>
          <a:lstStyle/>
          <a:p>
            <a:endParaRPr lang="de-DE" dirty="0">
              <a:solidFill>
                <a:srgbClr val="FF0000"/>
              </a:solidFill>
            </a:endParaRPr>
          </a:p>
          <a:p>
            <a:r>
              <a:rPr lang="de-DE" dirty="0">
                <a:solidFill>
                  <a:srgbClr val="FF0000"/>
                </a:solidFill>
              </a:rPr>
              <a:t>Die „besondere Wohnform“ </a:t>
            </a:r>
            <a:r>
              <a:rPr lang="de-DE" dirty="0"/>
              <a:t>nach  § 42a Abs. 2 S. 1 Nr.2 SGB XII </a:t>
            </a:r>
            <a:r>
              <a:rPr lang="de-DE" dirty="0">
                <a:solidFill>
                  <a:srgbClr val="FF0000"/>
                </a:solidFill>
              </a:rPr>
              <a:t>tritt an die</a:t>
            </a:r>
          </a:p>
          <a:p>
            <a:pPr marL="0" indent="0">
              <a:buNone/>
            </a:pPr>
            <a:r>
              <a:rPr lang="de-DE" dirty="0">
                <a:solidFill>
                  <a:srgbClr val="FF0000"/>
                </a:solidFill>
              </a:rPr>
              <a:t>   Stelle der stationären Einrichtung.</a:t>
            </a:r>
          </a:p>
          <a:p>
            <a:pPr marL="0" indent="0">
              <a:buNone/>
            </a:pPr>
            <a:endParaRPr lang="de-DE" dirty="0">
              <a:solidFill>
                <a:srgbClr val="FF0000"/>
              </a:solidFill>
            </a:endParaRPr>
          </a:p>
          <a:p>
            <a:r>
              <a:rPr lang="de-DE" dirty="0"/>
              <a:t>In § 42 a Abs. 5 SGB XII werden bei Menschen, die in einer </a:t>
            </a:r>
            <a:r>
              <a:rPr lang="de-DE" dirty="0">
                <a:solidFill>
                  <a:srgbClr val="FF0000"/>
                </a:solidFill>
              </a:rPr>
              <a:t>„besonderen</a:t>
            </a:r>
          </a:p>
          <a:p>
            <a:pPr marL="0" indent="0">
              <a:buNone/>
            </a:pPr>
            <a:r>
              <a:rPr lang="de-DE" dirty="0">
                <a:solidFill>
                  <a:srgbClr val="FF0000"/>
                </a:solidFill>
              </a:rPr>
              <a:t>    Wohnform“ </a:t>
            </a:r>
            <a:r>
              <a:rPr lang="de-DE" dirty="0"/>
              <a:t>leben</a:t>
            </a:r>
            <a:r>
              <a:rPr lang="de-DE" dirty="0">
                <a:solidFill>
                  <a:srgbClr val="FF0000"/>
                </a:solidFill>
              </a:rPr>
              <a:t>, als Bedarf tatsächliche Aufwendungen für die</a:t>
            </a:r>
          </a:p>
          <a:p>
            <a:pPr marL="0" indent="0">
              <a:buNone/>
            </a:pPr>
            <a:r>
              <a:rPr lang="de-DE" dirty="0">
                <a:solidFill>
                  <a:srgbClr val="FF0000"/>
                </a:solidFill>
              </a:rPr>
              <a:t>    angemessene Unterkunft berücksichtigt,</a:t>
            </a:r>
            <a:r>
              <a:rPr lang="de-DE" dirty="0"/>
              <a:t> nämlich für die </a:t>
            </a:r>
          </a:p>
          <a:p>
            <a:pPr marL="0" indent="0">
              <a:buNone/>
            </a:pPr>
            <a:r>
              <a:rPr lang="de-DE" dirty="0"/>
              <a:t>    persönlichen Räumlichkeiten, die persönlich genutzten Räumlichkeiten, die</a:t>
            </a:r>
          </a:p>
          <a:p>
            <a:pPr marL="0" indent="0">
              <a:buNone/>
            </a:pPr>
            <a:r>
              <a:rPr lang="de-DE" dirty="0"/>
              <a:t>    möbliert zur Nutzung überlassen werden, und die Gemeinschaftsräume,</a:t>
            </a:r>
          </a:p>
          <a:p>
            <a:pPr marL="0" indent="0">
              <a:buNone/>
            </a:pPr>
            <a:r>
              <a:rPr lang="de-DE" dirty="0"/>
              <a:t>    mit einem Anteil , der sich aus der Anzahl der vorgesehenen Nutzer bei</a:t>
            </a:r>
          </a:p>
          <a:p>
            <a:pPr marL="0" indent="0">
              <a:buNone/>
            </a:pPr>
            <a:r>
              <a:rPr lang="de-DE" dirty="0"/>
              <a:t>    gleicher Aufteilung ergibt. </a:t>
            </a:r>
          </a:p>
          <a:p>
            <a:endParaRPr lang="de-DE" dirty="0"/>
          </a:p>
          <a:p>
            <a:endParaRPr lang="de-DE" dirty="0">
              <a:solidFill>
                <a:srgbClr val="FF0000"/>
              </a:solidFill>
            </a:endParaRPr>
          </a:p>
          <a:p>
            <a:endParaRPr lang="de-DE" dirty="0">
              <a:solidFill>
                <a:srgbClr val="FF0000"/>
              </a:solidFill>
            </a:endParaRPr>
          </a:p>
        </p:txBody>
      </p:sp>
      <p:sp>
        <p:nvSpPr>
          <p:cNvPr id="4" name="Fußzeilenplatzhalter 3"/>
          <p:cNvSpPr>
            <a:spLocks noGrp="1"/>
          </p:cNvSpPr>
          <p:nvPr>
            <p:ph type="ftr" sz="quarter" idx="11"/>
          </p:nvPr>
        </p:nvSpPr>
        <p:spPr/>
        <p:txBody>
          <a:bodyPr/>
          <a:lstStyle/>
          <a:p>
            <a:r>
              <a:rPr lang="en-US" dirty="0"/>
              <a:t>Streichsbier Hamburg 2024</a:t>
            </a:r>
          </a:p>
        </p:txBody>
      </p:sp>
      <p:sp>
        <p:nvSpPr>
          <p:cNvPr id="5" name="Foliennummernplatzhalter 4">
            <a:extLst>
              <a:ext uri="{FF2B5EF4-FFF2-40B4-BE49-F238E27FC236}">
                <a16:creationId xmlns:a16="http://schemas.microsoft.com/office/drawing/2014/main" id="{A3564157-695E-2B4F-82E9-74F1B841C075}"/>
              </a:ext>
            </a:extLst>
          </p:cNvPr>
          <p:cNvSpPr>
            <a:spLocks noGrp="1"/>
          </p:cNvSpPr>
          <p:nvPr>
            <p:ph type="sldNum" sz="quarter" idx="12"/>
          </p:nvPr>
        </p:nvSpPr>
        <p:spPr/>
        <p:txBody>
          <a:bodyPr/>
          <a:lstStyle/>
          <a:p>
            <a:fld id="{6113E31D-E2AB-40D1-8B51-AFA5AFEF393A}" type="slidenum">
              <a:rPr lang="en-US" smtClean="0"/>
              <a:t>24</a:t>
            </a:fld>
            <a:endParaRPr lang="en-US" dirty="0"/>
          </a:p>
        </p:txBody>
      </p:sp>
    </p:spTree>
    <p:extLst>
      <p:ext uri="{BB962C8B-B14F-4D97-AF65-F5344CB8AC3E}">
        <p14:creationId xmlns:p14="http://schemas.microsoft.com/office/powerpoint/2010/main" val="680613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9C3729-C587-BA42-9A6B-61633C36BB28}"/>
              </a:ext>
            </a:extLst>
          </p:cNvPr>
          <p:cNvSpPr>
            <a:spLocks noGrp="1"/>
          </p:cNvSpPr>
          <p:nvPr>
            <p:ph type="title"/>
          </p:nvPr>
        </p:nvSpPr>
        <p:spPr>
          <a:xfrm>
            <a:off x="838200" y="365126"/>
            <a:ext cx="10515600" cy="687498"/>
          </a:xfrm>
        </p:spPr>
        <p:txBody>
          <a:bodyPr>
            <a:normAutofit/>
          </a:bodyPr>
          <a:lstStyle/>
          <a:p>
            <a:r>
              <a:rPr lang="de-DE" sz="3200" dirty="0"/>
              <a:t> </a:t>
            </a:r>
            <a:r>
              <a:rPr lang="de-DE" sz="3200" b="1" dirty="0"/>
              <a:t>Strukturänderung SGB IX -</a:t>
            </a:r>
            <a:r>
              <a:rPr lang="de-DE" sz="3200" dirty="0"/>
              <a:t> </a:t>
            </a:r>
            <a:r>
              <a:rPr lang="de-DE" sz="3200" b="1" dirty="0"/>
              <a:t>Folgeänderungen im SGB XII</a:t>
            </a:r>
          </a:p>
        </p:txBody>
      </p:sp>
      <p:sp>
        <p:nvSpPr>
          <p:cNvPr id="3" name="Inhaltsplatzhalter 2">
            <a:extLst>
              <a:ext uri="{FF2B5EF4-FFF2-40B4-BE49-F238E27FC236}">
                <a16:creationId xmlns:a16="http://schemas.microsoft.com/office/drawing/2014/main" id="{6132C408-5D39-CC42-BE4E-BBB17531DA60}"/>
              </a:ext>
            </a:extLst>
          </p:cNvPr>
          <p:cNvSpPr>
            <a:spLocks noGrp="1"/>
          </p:cNvSpPr>
          <p:nvPr>
            <p:ph idx="1"/>
          </p:nvPr>
        </p:nvSpPr>
        <p:spPr>
          <a:xfrm>
            <a:off x="838200" y="1158950"/>
            <a:ext cx="10815084" cy="5325934"/>
          </a:xfrm>
        </p:spPr>
        <p:txBody>
          <a:bodyPr>
            <a:normAutofit/>
          </a:bodyPr>
          <a:lstStyle/>
          <a:p>
            <a:pPr marL="0" indent="0">
              <a:buNone/>
            </a:pPr>
            <a:endParaRPr lang="de-DE" dirty="0">
              <a:solidFill>
                <a:srgbClr val="FF0000"/>
              </a:solidFill>
            </a:endParaRPr>
          </a:p>
          <a:p>
            <a:r>
              <a:rPr lang="de-DE" dirty="0"/>
              <a:t>Die Aufwendungen gelten als angemessen, wenn Sie die Höhe der</a:t>
            </a:r>
          </a:p>
          <a:p>
            <a:pPr marL="0" indent="0">
              <a:buNone/>
            </a:pPr>
            <a:r>
              <a:rPr lang="de-DE" dirty="0"/>
              <a:t>   </a:t>
            </a:r>
            <a:r>
              <a:rPr lang="de-DE" dirty="0">
                <a:solidFill>
                  <a:srgbClr val="FF0000"/>
                </a:solidFill>
              </a:rPr>
              <a:t>durchschnittlichen angemessenen tatsächlichen Aufwendungen für die</a:t>
            </a:r>
          </a:p>
          <a:p>
            <a:pPr marL="0" indent="0">
              <a:buNone/>
            </a:pPr>
            <a:r>
              <a:rPr lang="de-DE" dirty="0">
                <a:solidFill>
                  <a:srgbClr val="FF0000"/>
                </a:solidFill>
              </a:rPr>
              <a:t>   Warmmiete eines Ein–Personen-Haushaltes </a:t>
            </a:r>
            <a:r>
              <a:rPr lang="de-DE" dirty="0"/>
              <a:t>im örtlichen Zuständigkeits- </a:t>
            </a:r>
          </a:p>
          <a:p>
            <a:pPr marL="0" indent="0">
              <a:buNone/>
            </a:pPr>
            <a:r>
              <a:rPr lang="de-DE" dirty="0"/>
              <a:t>   bereich des zuständigen Trägers nicht überschreiten</a:t>
            </a:r>
            <a:r>
              <a:rPr lang="de-DE" dirty="0">
                <a:solidFill>
                  <a:srgbClr val="FF0000"/>
                </a:solidFill>
              </a:rPr>
              <a:t>.</a:t>
            </a:r>
          </a:p>
          <a:p>
            <a:pPr marL="0" indent="0">
              <a:buNone/>
            </a:pPr>
            <a:endParaRPr lang="de-DE" dirty="0">
              <a:solidFill>
                <a:srgbClr val="FF0000"/>
              </a:solidFill>
            </a:endParaRPr>
          </a:p>
          <a:p>
            <a:r>
              <a:rPr lang="de-DE" dirty="0">
                <a:solidFill>
                  <a:srgbClr val="FF0000"/>
                </a:solidFill>
              </a:rPr>
              <a:t>Die Ermittlung dieser Aufwendungen regelt der 2021 ins SGB XII</a:t>
            </a:r>
          </a:p>
          <a:p>
            <a:pPr marL="0" indent="0">
              <a:buNone/>
            </a:pPr>
            <a:r>
              <a:rPr lang="de-DE" dirty="0">
                <a:solidFill>
                  <a:srgbClr val="FF0000"/>
                </a:solidFill>
              </a:rPr>
              <a:t>   eingefügte und 2023 nochmals geänderte § 45a. </a:t>
            </a:r>
            <a:endParaRPr lang="de-DE" dirty="0"/>
          </a:p>
          <a:p>
            <a:endParaRPr lang="de-DE" dirty="0"/>
          </a:p>
        </p:txBody>
      </p:sp>
      <p:sp>
        <p:nvSpPr>
          <p:cNvPr id="4" name="Fußzeilenplatzhalter 3">
            <a:extLst>
              <a:ext uri="{FF2B5EF4-FFF2-40B4-BE49-F238E27FC236}">
                <a16:creationId xmlns:a16="http://schemas.microsoft.com/office/drawing/2014/main" id="{38B0067F-9AB9-6B4B-AABF-81FB53294539}"/>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E9315E06-DCC9-474D-9282-205E4A13B203}"/>
              </a:ext>
            </a:extLst>
          </p:cNvPr>
          <p:cNvSpPr>
            <a:spLocks noGrp="1"/>
          </p:cNvSpPr>
          <p:nvPr>
            <p:ph type="sldNum" sz="quarter" idx="12"/>
          </p:nvPr>
        </p:nvSpPr>
        <p:spPr/>
        <p:txBody>
          <a:bodyPr/>
          <a:lstStyle/>
          <a:p>
            <a:fld id="{E783F5F8-EC36-0E46-A6E8-81E24D7036C5}" type="slidenum">
              <a:rPr lang="de-DE" smtClean="0"/>
              <a:t>25</a:t>
            </a:fld>
            <a:endParaRPr lang="de-DE" dirty="0"/>
          </a:p>
        </p:txBody>
      </p:sp>
    </p:spTree>
    <p:extLst>
      <p:ext uri="{BB962C8B-B14F-4D97-AF65-F5344CB8AC3E}">
        <p14:creationId xmlns:p14="http://schemas.microsoft.com/office/powerpoint/2010/main" val="289088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A65F2-0DAC-2146-B513-38E2CD655BFD}"/>
              </a:ext>
            </a:extLst>
          </p:cNvPr>
          <p:cNvSpPr>
            <a:spLocks noGrp="1"/>
          </p:cNvSpPr>
          <p:nvPr>
            <p:ph type="title"/>
          </p:nvPr>
        </p:nvSpPr>
        <p:spPr>
          <a:xfrm>
            <a:off x="838200" y="180753"/>
            <a:ext cx="10515600" cy="1233377"/>
          </a:xfrm>
        </p:spPr>
        <p:txBody>
          <a:bodyPr>
            <a:normAutofit fontScale="90000"/>
          </a:bodyPr>
          <a:lstStyle/>
          <a:p>
            <a:br>
              <a:rPr lang="de-DE" sz="3200" b="1" dirty="0"/>
            </a:br>
            <a:r>
              <a:rPr lang="de-DE" sz="3200" b="1" dirty="0"/>
              <a:t>Strukturänderung SGB IX -</a:t>
            </a:r>
            <a:r>
              <a:rPr lang="de-DE" sz="3200" dirty="0"/>
              <a:t> </a:t>
            </a:r>
            <a:r>
              <a:rPr lang="de-DE" sz="3200" b="1" dirty="0"/>
              <a:t>Folgeänderungen im SGB XII: </a:t>
            </a:r>
            <a:br>
              <a:rPr lang="de-DE" sz="3200" b="1" dirty="0"/>
            </a:br>
            <a:r>
              <a:rPr lang="de-DE" sz="3200" b="1" dirty="0"/>
              <a:t>angemessene Höhe der Unterkunft und Heizung n. § 42 a Abs. 5, 6</a:t>
            </a:r>
            <a:br>
              <a:rPr lang="de-DE" sz="3200" b="1" dirty="0"/>
            </a:br>
            <a:endParaRPr lang="de-DE" sz="3200" b="1" dirty="0"/>
          </a:p>
        </p:txBody>
      </p:sp>
      <p:sp>
        <p:nvSpPr>
          <p:cNvPr id="3" name="Inhaltsplatzhalter 2">
            <a:extLst>
              <a:ext uri="{FF2B5EF4-FFF2-40B4-BE49-F238E27FC236}">
                <a16:creationId xmlns:a16="http://schemas.microsoft.com/office/drawing/2014/main" id="{615B9022-EF68-3A4F-8F2A-86AB2E7DF67A}"/>
              </a:ext>
            </a:extLst>
          </p:cNvPr>
          <p:cNvSpPr>
            <a:spLocks noGrp="1"/>
          </p:cNvSpPr>
          <p:nvPr>
            <p:ph idx="1"/>
          </p:nvPr>
        </p:nvSpPr>
        <p:spPr>
          <a:xfrm>
            <a:off x="838200" y="1648047"/>
            <a:ext cx="10515600" cy="4880344"/>
          </a:xfrm>
        </p:spPr>
        <p:txBody>
          <a:bodyPr>
            <a:normAutofit lnSpcReduction="10000"/>
          </a:bodyPr>
          <a:lstStyle/>
          <a:p>
            <a:pPr marL="0" indent="0">
              <a:buNone/>
            </a:pPr>
            <a:r>
              <a:rPr lang="de-DE" dirty="0"/>
              <a:t>Bei Überschreiten der Angemessenheitsgrenze, </a:t>
            </a:r>
            <a:r>
              <a:rPr lang="de-DE" dirty="0">
                <a:solidFill>
                  <a:srgbClr val="FF0000"/>
                </a:solidFill>
              </a:rPr>
              <a:t>sind</a:t>
            </a:r>
            <a:r>
              <a:rPr lang="de-DE" dirty="0"/>
              <a:t> </a:t>
            </a:r>
            <a:r>
              <a:rPr lang="de-DE" dirty="0">
                <a:solidFill>
                  <a:srgbClr val="FF0000"/>
                </a:solidFill>
              </a:rPr>
              <a:t>um bis zu 25 % höhere als die angemessenen Aufwendungen anzuerkennen, </a:t>
            </a:r>
            <a:r>
              <a:rPr lang="de-DE" dirty="0"/>
              <a:t>wenn die leistungsberechtigte Person die höheren Aufwendungen durch einen Vertrag mit gesondert ausgewiesenen zusätzlichen Kosten nachweist für</a:t>
            </a:r>
          </a:p>
          <a:p>
            <a:pPr marL="514350" indent="-514350">
              <a:buFont typeface="+mj-lt"/>
              <a:buAutoNum type="arabicPeriod"/>
            </a:pPr>
            <a:r>
              <a:rPr lang="de-DE" dirty="0"/>
              <a:t>Zuschläge für Möblierung</a:t>
            </a:r>
          </a:p>
          <a:p>
            <a:pPr marL="514350" indent="-514350">
              <a:buFont typeface="+mj-lt"/>
              <a:buAutoNum type="arabicPeriod"/>
            </a:pPr>
            <a:r>
              <a:rPr lang="de-DE" dirty="0"/>
              <a:t>Angemessene weitere Wohn- und Wohnnebenkosten</a:t>
            </a:r>
          </a:p>
          <a:p>
            <a:pPr marL="514350" indent="-514350">
              <a:buFont typeface="+mj-lt"/>
              <a:buAutoNum type="arabicPeriod"/>
            </a:pPr>
            <a:r>
              <a:rPr lang="de-DE" dirty="0"/>
              <a:t>Kosten für Haushaltsstrom</a:t>
            </a:r>
          </a:p>
          <a:p>
            <a:pPr marL="514350" indent="-514350">
              <a:buFont typeface="+mj-lt"/>
              <a:buAutoNum type="arabicPeriod"/>
            </a:pPr>
            <a:r>
              <a:rPr lang="de-DE" dirty="0"/>
              <a:t>Instandhaltung von Räumlichkeiten und deren Ausstattung mit Haushaltsgroßgeräten</a:t>
            </a:r>
          </a:p>
          <a:p>
            <a:pPr marL="514350" indent="-514350">
              <a:buFont typeface="+mj-lt"/>
              <a:buAutoNum type="arabicPeriod"/>
            </a:pPr>
            <a:r>
              <a:rPr lang="de-DE" dirty="0"/>
              <a:t>Gebühren für Telekommunikation, Zugang zu Rundfunk, Fernsehen und Internet</a:t>
            </a:r>
          </a:p>
          <a:p>
            <a:pPr marL="514350" indent="-514350">
              <a:buFont typeface="+mj-lt"/>
              <a:buAutoNum type="arabicPeriod"/>
            </a:pPr>
            <a:endParaRPr lang="de-DE" dirty="0"/>
          </a:p>
        </p:txBody>
      </p:sp>
      <p:sp>
        <p:nvSpPr>
          <p:cNvPr id="4" name="Fußzeilenplatzhalter 3">
            <a:extLst>
              <a:ext uri="{FF2B5EF4-FFF2-40B4-BE49-F238E27FC236}">
                <a16:creationId xmlns:a16="http://schemas.microsoft.com/office/drawing/2014/main" id="{82F35112-D2D7-1244-8694-5863C74AC3A3}"/>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8531B66E-7146-3246-9158-96283803E5A6}"/>
              </a:ext>
            </a:extLst>
          </p:cNvPr>
          <p:cNvSpPr>
            <a:spLocks noGrp="1"/>
          </p:cNvSpPr>
          <p:nvPr>
            <p:ph type="sldNum" sz="quarter" idx="12"/>
          </p:nvPr>
        </p:nvSpPr>
        <p:spPr/>
        <p:txBody>
          <a:bodyPr/>
          <a:lstStyle/>
          <a:p>
            <a:fld id="{E783F5F8-EC36-0E46-A6E8-81E24D7036C5}" type="slidenum">
              <a:rPr lang="de-DE" smtClean="0"/>
              <a:t>26</a:t>
            </a:fld>
            <a:endParaRPr lang="de-DE" dirty="0"/>
          </a:p>
        </p:txBody>
      </p:sp>
    </p:spTree>
    <p:extLst>
      <p:ext uri="{BB962C8B-B14F-4D97-AF65-F5344CB8AC3E}">
        <p14:creationId xmlns:p14="http://schemas.microsoft.com/office/powerpoint/2010/main" val="2222856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8B3FD3-95C3-0148-A683-6D81EB4FFEBE}"/>
              </a:ext>
            </a:extLst>
          </p:cNvPr>
          <p:cNvSpPr>
            <a:spLocks noGrp="1"/>
          </p:cNvSpPr>
          <p:nvPr>
            <p:ph type="title"/>
          </p:nvPr>
        </p:nvSpPr>
        <p:spPr>
          <a:xfrm>
            <a:off x="838200" y="148857"/>
            <a:ext cx="10515600" cy="887461"/>
          </a:xfrm>
        </p:spPr>
        <p:txBody>
          <a:bodyPr>
            <a:normAutofit fontScale="90000"/>
          </a:bodyPr>
          <a:lstStyle/>
          <a:p>
            <a:r>
              <a:rPr lang="de-DE" sz="3200" dirty="0"/>
              <a:t> </a:t>
            </a:r>
            <a:r>
              <a:rPr lang="de-DE" sz="3200" b="1" dirty="0"/>
              <a:t>Strukturänderung SGB IX – Folgen im SGB XII für Unterkunft und</a:t>
            </a:r>
            <a:br>
              <a:rPr lang="de-DE" sz="3200" b="1" dirty="0"/>
            </a:br>
            <a:r>
              <a:rPr lang="de-DE" sz="3200" b="1" dirty="0"/>
              <a:t> Heizung     </a:t>
            </a:r>
          </a:p>
        </p:txBody>
      </p:sp>
      <p:sp>
        <p:nvSpPr>
          <p:cNvPr id="3" name="Inhaltsplatzhalter 2">
            <a:extLst>
              <a:ext uri="{FF2B5EF4-FFF2-40B4-BE49-F238E27FC236}">
                <a16:creationId xmlns:a16="http://schemas.microsoft.com/office/drawing/2014/main" id="{120B4264-ADA0-0F40-82FF-5C1B5C01599B}"/>
              </a:ext>
            </a:extLst>
          </p:cNvPr>
          <p:cNvSpPr>
            <a:spLocks noGrp="1"/>
          </p:cNvSpPr>
          <p:nvPr>
            <p:ph idx="1"/>
          </p:nvPr>
        </p:nvSpPr>
        <p:spPr>
          <a:xfrm>
            <a:off x="701748" y="1036319"/>
            <a:ext cx="11282987" cy="5320031"/>
          </a:xfrm>
        </p:spPr>
        <p:txBody>
          <a:bodyPr>
            <a:normAutofit fontScale="25000" lnSpcReduction="20000"/>
          </a:bodyPr>
          <a:lstStyle/>
          <a:p>
            <a:pPr marL="0" indent="0">
              <a:buNone/>
            </a:pPr>
            <a:endParaRPr lang="de-DE" sz="11200" dirty="0"/>
          </a:p>
          <a:p>
            <a:pPr marL="0" indent="0">
              <a:buNone/>
            </a:pPr>
            <a:r>
              <a:rPr lang="de-DE" sz="11200" dirty="0"/>
              <a:t> Damit besteht ein </a:t>
            </a:r>
            <a:r>
              <a:rPr lang="de-DE" sz="11200" dirty="0">
                <a:solidFill>
                  <a:srgbClr val="FF0000"/>
                </a:solidFill>
              </a:rPr>
              <a:t>Anspruch gegen den Sozialhilfeträger </a:t>
            </a:r>
            <a:r>
              <a:rPr lang="de-DE" sz="11200" dirty="0"/>
              <a:t>auf existenz-</a:t>
            </a:r>
          </a:p>
          <a:p>
            <a:pPr marL="0" indent="0">
              <a:buNone/>
            </a:pPr>
            <a:r>
              <a:rPr lang="de-DE" sz="11200" dirty="0"/>
              <a:t>   sichernde Leistungen (einschl. U.Kosten von bis zu 25 % über der</a:t>
            </a:r>
          </a:p>
          <a:p>
            <a:pPr marL="0" indent="0">
              <a:buNone/>
            </a:pPr>
            <a:r>
              <a:rPr lang="de-DE" sz="11200" dirty="0"/>
              <a:t>   Angemessenheitsgrenze).</a:t>
            </a:r>
            <a:endParaRPr lang="de-DE" sz="9600" dirty="0"/>
          </a:p>
          <a:p>
            <a:pPr marL="0" indent="0">
              <a:buNone/>
            </a:pPr>
            <a:r>
              <a:rPr lang="de-DE" sz="11200" dirty="0"/>
              <a:t>   Wird die Angemessenheitsgrenze um mehr als 25 % überschritten, </a:t>
            </a:r>
            <a:r>
              <a:rPr lang="de-DE" sz="11200" dirty="0">
                <a:solidFill>
                  <a:srgbClr val="FF0000"/>
                </a:solidFill>
              </a:rPr>
              <a:t>besteht</a:t>
            </a:r>
          </a:p>
          <a:p>
            <a:pPr marL="0" indent="0">
              <a:buNone/>
            </a:pPr>
            <a:r>
              <a:rPr lang="de-DE" sz="11200" dirty="0">
                <a:solidFill>
                  <a:srgbClr val="FF0000"/>
                </a:solidFill>
              </a:rPr>
              <a:t>   gem. § 113 Abs. 5 SGB IX ein Anspruch auf Eingliederungshilfe</a:t>
            </a:r>
            <a:r>
              <a:rPr lang="de-DE" sz="11200" dirty="0"/>
              <a:t>,</a:t>
            </a:r>
            <a:endParaRPr lang="de-DE" sz="11200" dirty="0">
              <a:solidFill>
                <a:srgbClr val="FF0000"/>
              </a:solidFill>
            </a:endParaRPr>
          </a:p>
          <a:p>
            <a:pPr marL="0" indent="0">
              <a:buNone/>
            </a:pPr>
            <a:r>
              <a:rPr lang="de-DE" sz="11200" dirty="0"/>
              <a:t>   - wenn in der </a:t>
            </a:r>
            <a:r>
              <a:rPr lang="de-DE" sz="11200" dirty="0">
                <a:solidFill>
                  <a:srgbClr val="FF0000"/>
                </a:solidFill>
              </a:rPr>
              <a:t>Gesamtplanung ein entsprechender Bedarf festgestellt ist</a:t>
            </a:r>
          </a:p>
          <a:p>
            <a:pPr marL="0" indent="0">
              <a:buNone/>
            </a:pPr>
            <a:r>
              <a:rPr lang="de-DE" sz="11200" dirty="0">
                <a:solidFill>
                  <a:srgbClr val="FF0000"/>
                </a:solidFill>
              </a:rPr>
              <a:t>   und</a:t>
            </a:r>
          </a:p>
          <a:p>
            <a:pPr marL="0" indent="0">
              <a:buNone/>
            </a:pPr>
            <a:r>
              <a:rPr lang="de-DE" sz="11200" dirty="0">
                <a:solidFill>
                  <a:srgbClr val="FF0000"/>
                </a:solidFill>
              </a:rPr>
              <a:t>   - eine Leistungs- und Vergütungsvereinbarung </a:t>
            </a:r>
            <a:r>
              <a:rPr lang="de-DE" sz="11200" dirty="0"/>
              <a:t>insoweit besteht.</a:t>
            </a:r>
          </a:p>
          <a:p>
            <a:pPr marL="0" indent="0">
              <a:buNone/>
            </a:pPr>
            <a:r>
              <a:rPr lang="de-DE" sz="11200" dirty="0"/>
              <a:t>   Wenn eine Überschreitung der Angemessenheitsgrenze in Betracht kommt, </a:t>
            </a:r>
          </a:p>
          <a:p>
            <a:pPr marL="0" indent="0">
              <a:buNone/>
            </a:pPr>
            <a:r>
              <a:rPr lang="de-DE" sz="11200" dirty="0">
                <a:solidFill>
                  <a:srgbClr val="FF0000"/>
                </a:solidFill>
              </a:rPr>
              <a:t>   muss der Leistungserbringer mit dem Träger der Eingliederungshilfe</a:t>
            </a:r>
          </a:p>
          <a:p>
            <a:pPr marL="0" indent="0">
              <a:buNone/>
            </a:pPr>
            <a:r>
              <a:rPr lang="de-DE" sz="11200" dirty="0">
                <a:solidFill>
                  <a:srgbClr val="FF0000"/>
                </a:solidFill>
              </a:rPr>
              <a:t>   über die gesamten Unterkunftskosten verhandeln.</a:t>
            </a:r>
          </a:p>
          <a:p>
            <a:pPr marL="0" indent="0">
              <a:buNone/>
            </a:pPr>
            <a:r>
              <a:rPr lang="de-DE" sz="11200" dirty="0">
                <a:solidFill>
                  <a:srgbClr val="FF0000"/>
                </a:solidFill>
              </a:rPr>
              <a:t>.</a:t>
            </a:r>
            <a:endParaRPr lang="de-DE" sz="11200" u="sng" dirty="0">
              <a:solidFill>
                <a:srgbClr val="FF0000"/>
              </a:solidFill>
            </a:endParaRPr>
          </a:p>
          <a:p>
            <a:endParaRPr lang="de-DE" u="sng" dirty="0">
              <a:solidFill>
                <a:srgbClr val="FF0000"/>
              </a:solidFill>
            </a:endParaRPr>
          </a:p>
        </p:txBody>
      </p:sp>
      <p:sp>
        <p:nvSpPr>
          <p:cNvPr id="4" name="Fußzeilenplatzhalter 3">
            <a:extLst>
              <a:ext uri="{FF2B5EF4-FFF2-40B4-BE49-F238E27FC236}">
                <a16:creationId xmlns:a16="http://schemas.microsoft.com/office/drawing/2014/main" id="{5CAD54E7-87D3-F245-B591-D2653E607077}"/>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7F3CC6E5-1F43-8C45-ABD3-F08DDC206665}"/>
              </a:ext>
            </a:extLst>
          </p:cNvPr>
          <p:cNvSpPr>
            <a:spLocks noGrp="1"/>
          </p:cNvSpPr>
          <p:nvPr>
            <p:ph type="sldNum" sz="quarter" idx="12"/>
          </p:nvPr>
        </p:nvSpPr>
        <p:spPr/>
        <p:txBody>
          <a:bodyPr/>
          <a:lstStyle/>
          <a:p>
            <a:fld id="{E783F5F8-EC36-0E46-A6E8-81E24D7036C5}" type="slidenum">
              <a:rPr lang="de-DE" smtClean="0"/>
              <a:t>27</a:t>
            </a:fld>
            <a:endParaRPr lang="de-DE" dirty="0"/>
          </a:p>
        </p:txBody>
      </p:sp>
      <p:sp>
        <p:nvSpPr>
          <p:cNvPr id="6" name="Richtungspfeil 5">
            <a:extLst>
              <a:ext uri="{FF2B5EF4-FFF2-40B4-BE49-F238E27FC236}">
                <a16:creationId xmlns:a16="http://schemas.microsoft.com/office/drawing/2014/main" id="{1B343EC4-8CA8-474A-AFC1-7FC6C197A203}"/>
              </a:ext>
            </a:extLst>
          </p:cNvPr>
          <p:cNvSpPr/>
          <p:nvPr/>
        </p:nvSpPr>
        <p:spPr>
          <a:xfrm>
            <a:off x="138223" y="5029201"/>
            <a:ext cx="699977" cy="340242"/>
          </a:xfrm>
          <a:prstGeom prst="homePlate">
            <a:avLst>
              <a:gd name="adj" fmla="val 521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ichtungspfeil 6">
            <a:extLst>
              <a:ext uri="{FF2B5EF4-FFF2-40B4-BE49-F238E27FC236}">
                <a16:creationId xmlns:a16="http://schemas.microsoft.com/office/drawing/2014/main" id="{6B4B5A7F-9315-224C-AAF0-B14019A65E1D}"/>
              </a:ext>
            </a:extLst>
          </p:cNvPr>
          <p:cNvSpPr/>
          <p:nvPr/>
        </p:nvSpPr>
        <p:spPr>
          <a:xfrm>
            <a:off x="138223" y="2870791"/>
            <a:ext cx="699977" cy="329609"/>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ichtungspfeil 7">
            <a:extLst>
              <a:ext uri="{FF2B5EF4-FFF2-40B4-BE49-F238E27FC236}">
                <a16:creationId xmlns:a16="http://schemas.microsoft.com/office/drawing/2014/main" id="{678F58C4-D027-634B-B66A-77BDD42D1AA6}"/>
              </a:ext>
            </a:extLst>
          </p:cNvPr>
          <p:cNvSpPr/>
          <p:nvPr/>
        </p:nvSpPr>
        <p:spPr>
          <a:xfrm>
            <a:off x="138223" y="1626781"/>
            <a:ext cx="699977" cy="31026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14310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C36ECD-3991-4746-A212-C612BF1E9803}"/>
              </a:ext>
            </a:extLst>
          </p:cNvPr>
          <p:cNvSpPr>
            <a:spLocks noGrp="1"/>
          </p:cNvSpPr>
          <p:nvPr>
            <p:ph type="title"/>
          </p:nvPr>
        </p:nvSpPr>
        <p:spPr>
          <a:xfrm>
            <a:off x="838200" y="365125"/>
            <a:ext cx="10515600" cy="783191"/>
          </a:xfrm>
        </p:spPr>
        <p:txBody>
          <a:bodyPr>
            <a:normAutofit/>
          </a:bodyPr>
          <a:lstStyle/>
          <a:p>
            <a:r>
              <a:rPr lang="de-DE" sz="3200" dirty="0"/>
              <a:t>               </a:t>
            </a:r>
            <a:r>
              <a:rPr lang="de-DE" sz="3200" b="1" dirty="0"/>
              <a:t>Folgen der Strukturänderung im SGB IX </a:t>
            </a:r>
          </a:p>
        </p:txBody>
      </p:sp>
      <p:sp>
        <p:nvSpPr>
          <p:cNvPr id="3" name="Inhaltsplatzhalter 2">
            <a:extLst>
              <a:ext uri="{FF2B5EF4-FFF2-40B4-BE49-F238E27FC236}">
                <a16:creationId xmlns:a16="http://schemas.microsoft.com/office/drawing/2014/main" id="{661A0465-E3F7-6744-89CB-5176B0465437}"/>
              </a:ext>
            </a:extLst>
          </p:cNvPr>
          <p:cNvSpPr>
            <a:spLocks noGrp="1"/>
          </p:cNvSpPr>
          <p:nvPr>
            <p:ph idx="1"/>
          </p:nvPr>
        </p:nvSpPr>
        <p:spPr>
          <a:xfrm>
            <a:off x="838200" y="1520456"/>
            <a:ext cx="10515600" cy="4656507"/>
          </a:xfrm>
        </p:spPr>
        <p:txBody>
          <a:bodyPr/>
          <a:lstStyle/>
          <a:p>
            <a:r>
              <a:rPr lang="de-DE" dirty="0"/>
              <a:t>Alle Leistungserbringer der Eingliederungshilfe mussten </a:t>
            </a:r>
            <a:r>
              <a:rPr lang="de-DE" dirty="0">
                <a:solidFill>
                  <a:srgbClr val="FF0000"/>
                </a:solidFill>
              </a:rPr>
              <a:t>neu kalkulieren, </a:t>
            </a:r>
            <a:r>
              <a:rPr lang="de-DE" dirty="0"/>
              <a:t>insbesondere den </a:t>
            </a:r>
            <a:r>
              <a:rPr lang="de-DE" dirty="0">
                <a:solidFill>
                  <a:srgbClr val="FF0000"/>
                </a:solidFill>
              </a:rPr>
              <a:t>Investitions – und Instandhaltungs- aufwand anteilig für die Fachleistungen </a:t>
            </a:r>
            <a:r>
              <a:rPr lang="de-DE" dirty="0"/>
              <a:t>sowie, soweit Leistungsberechtigte in einer Einrichtung untergebracht sind, </a:t>
            </a:r>
            <a:r>
              <a:rPr lang="de-DE" dirty="0">
                <a:solidFill>
                  <a:srgbClr val="FF0000"/>
                </a:solidFill>
              </a:rPr>
              <a:t>die Kosten für Unterbringung und Verpflegung ermitteln</a:t>
            </a:r>
            <a:r>
              <a:rPr lang="de-DE" dirty="0"/>
              <a:t>.</a:t>
            </a:r>
          </a:p>
          <a:p>
            <a:r>
              <a:rPr lang="de-DE" dirty="0"/>
              <a:t>Es mussten </a:t>
            </a:r>
            <a:r>
              <a:rPr lang="de-DE" dirty="0">
                <a:solidFill>
                  <a:srgbClr val="FF0000"/>
                </a:solidFill>
              </a:rPr>
              <a:t>mit allen Personen, die in Einrichtungen lebten, neue Verträge nach WBVG </a:t>
            </a:r>
            <a:r>
              <a:rPr lang="de-DE" dirty="0"/>
              <a:t>abgeschlossen werden, in denen die Kosten für Wohnraum einschließlich der Zuschläge für Möblierung, Haushalts-strom, Instandhaltung und Gebühren für Telekommunikation/Medien und Verpflegung enthalten sind. Dabei waren in einer Vielzahl von Fällen auch Betreuer zu beteiligen.</a:t>
            </a:r>
          </a:p>
          <a:p>
            <a:endParaRPr lang="de-DE" dirty="0">
              <a:solidFill>
                <a:srgbClr val="FF0000"/>
              </a:solidFill>
            </a:endParaRPr>
          </a:p>
          <a:p>
            <a:endParaRPr lang="de-DE" dirty="0">
              <a:solidFill>
                <a:srgbClr val="FF0000"/>
              </a:solidFill>
            </a:endParaRPr>
          </a:p>
          <a:p>
            <a:endParaRPr lang="de-DE" dirty="0"/>
          </a:p>
        </p:txBody>
      </p:sp>
      <p:sp>
        <p:nvSpPr>
          <p:cNvPr id="4" name="Fußzeilenplatzhalter 3">
            <a:extLst>
              <a:ext uri="{FF2B5EF4-FFF2-40B4-BE49-F238E27FC236}">
                <a16:creationId xmlns:a16="http://schemas.microsoft.com/office/drawing/2014/main" id="{DFCBB44C-3E15-1B45-9D8F-44A77203F239}"/>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050B4807-94BE-3B44-A3FA-653D00840BDE}"/>
              </a:ext>
            </a:extLst>
          </p:cNvPr>
          <p:cNvSpPr>
            <a:spLocks noGrp="1"/>
          </p:cNvSpPr>
          <p:nvPr>
            <p:ph type="sldNum" sz="quarter" idx="12"/>
          </p:nvPr>
        </p:nvSpPr>
        <p:spPr/>
        <p:txBody>
          <a:bodyPr/>
          <a:lstStyle/>
          <a:p>
            <a:fld id="{E783F5F8-EC36-0E46-A6E8-81E24D7036C5}" type="slidenum">
              <a:rPr lang="de-DE" smtClean="0"/>
              <a:t>28</a:t>
            </a:fld>
            <a:endParaRPr lang="de-DE" dirty="0"/>
          </a:p>
        </p:txBody>
      </p:sp>
    </p:spTree>
    <p:extLst>
      <p:ext uri="{BB962C8B-B14F-4D97-AF65-F5344CB8AC3E}">
        <p14:creationId xmlns:p14="http://schemas.microsoft.com/office/powerpoint/2010/main" val="1668801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F9F092-1126-CB48-9C35-795A3F0B9726}"/>
              </a:ext>
            </a:extLst>
          </p:cNvPr>
          <p:cNvSpPr>
            <a:spLocks noGrp="1"/>
          </p:cNvSpPr>
          <p:nvPr>
            <p:ph type="title"/>
          </p:nvPr>
        </p:nvSpPr>
        <p:spPr>
          <a:xfrm>
            <a:off x="838200" y="365126"/>
            <a:ext cx="10515600" cy="775294"/>
          </a:xfrm>
        </p:spPr>
        <p:txBody>
          <a:bodyPr>
            <a:normAutofit fontScale="90000"/>
          </a:bodyPr>
          <a:lstStyle/>
          <a:p>
            <a:br>
              <a:rPr lang="de-DE" sz="3200" b="1" dirty="0"/>
            </a:br>
            <a:r>
              <a:rPr lang="de-DE" sz="3200" b="1" dirty="0"/>
              <a:t>Folgen der Strukturänderung im SGB IX – </a:t>
            </a:r>
            <a:br>
              <a:rPr lang="de-DE" sz="3200" b="1" dirty="0"/>
            </a:br>
            <a:r>
              <a:rPr lang="de-DE" sz="3200" b="1" dirty="0"/>
              <a:t>Verträge Einrichtungsbewohner - Leistungserbringer</a:t>
            </a:r>
            <a:br>
              <a:rPr lang="de-DE" sz="3200" dirty="0"/>
            </a:br>
            <a:endParaRPr lang="de-DE" sz="3200" dirty="0"/>
          </a:p>
        </p:txBody>
      </p:sp>
      <p:sp>
        <p:nvSpPr>
          <p:cNvPr id="3" name="Inhaltsplatzhalter 2">
            <a:extLst>
              <a:ext uri="{FF2B5EF4-FFF2-40B4-BE49-F238E27FC236}">
                <a16:creationId xmlns:a16="http://schemas.microsoft.com/office/drawing/2014/main" id="{82C5E225-FA2B-C347-9228-607798A5B851}"/>
              </a:ext>
            </a:extLst>
          </p:cNvPr>
          <p:cNvSpPr>
            <a:spLocks noGrp="1"/>
          </p:cNvSpPr>
          <p:nvPr>
            <p:ph idx="1"/>
          </p:nvPr>
        </p:nvSpPr>
        <p:spPr>
          <a:xfrm>
            <a:off x="838200" y="1488558"/>
            <a:ext cx="10515600" cy="4688406"/>
          </a:xfrm>
        </p:spPr>
        <p:txBody>
          <a:bodyPr>
            <a:normAutofit lnSpcReduction="10000"/>
          </a:bodyPr>
          <a:lstStyle/>
          <a:p>
            <a:r>
              <a:rPr lang="de-DE" dirty="0"/>
              <a:t>Nach </a:t>
            </a:r>
            <a:r>
              <a:rPr lang="de-DE" dirty="0">
                <a:solidFill>
                  <a:srgbClr val="FF0000"/>
                </a:solidFill>
              </a:rPr>
              <a:t>§ 7 Abs. 2 S. 4 WBVG </a:t>
            </a:r>
            <a:r>
              <a:rPr lang="de-DE" dirty="0"/>
              <a:t>gilt in Verträgen mit Verbrauchern, die Leistungen nach Teil 2 SGB IX in Anspruch nehmen, </a:t>
            </a:r>
            <a:r>
              <a:rPr lang="de-DE" dirty="0">
                <a:solidFill>
                  <a:srgbClr val="FF0000"/>
                </a:solidFill>
              </a:rPr>
              <a:t>die aufgrund der Bestimmungen des SGB IX festgelegte Höhe des Entgelts für diese Leistungen als vereinbart und angemessen.</a:t>
            </a:r>
          </a:p>
          <a:p>
            <a:r>
              <a:rPr lang="de-DE" dirty="0">
                <a:solidFill>
                  <a:srgbClr val="FF0000"/>
                </a:solidFill>
              </a:rPr>
              <a:t>Damit ist es sinnvoll, in diesen Verträgen zumindest dann, wenn Aufwendungen, die die Angemessenheitsgrenze um mehr als 25 % übersteigen, in Betracht kommen, eine Art „Gleitklausel“ einzubauen</a:t>
            </a:r>
            <a:r>
              <a:rPr lang="de-DE" dirty="0"/>
              <a:t>.</a:t>
            </a:r>
          </a:p>
          <a:p>
            <a:pPr marL="0" indent="0">
              <a:buNone/>
            </a:pPr>
            <a:r>
              <a:rPr lang="de-DE" dirty="0"/>
              <a:t>Sich stellende Fragen sind z.B.:</a:t>
            </a:r>
          </a:p>
          <a:p>
            <a:pPr marL="0" indent="0">
              <a:buNone/>
            </a:pPr>
            <a:r>
              <a:rPr lang="de-DE" dirty="0"/>
              <a:t>- Pauschale Berücksichtigung des höheren Verwaltungsaufwands?</a:t>
            </a:r>
          </a:p>
          <a:p>
            <a:pPr marL="0" indent="0">
              <a:buNone/>
            </a:pPr>
            <a:r>
              <a:rPr lang="de-DE" dirty="0"/>
              <a:t>- Welche Abschreibungsregeln gelten für Möblierung und Haushalts-</a:t>
            </a:r>
          </a:p>
          <a:p>
            <a:pPr marL="0" indent="0">
              <a:buNone/>
            </a:pPr>
            <a:r>
              <a:rPr lang="de-DE" dirty="0"/>
              <a:t>  großgeräte?</a:t>
            </a:r>
          </a:p>
          <a:p>
            <a:endParaRPr lang="de-DE" dirty="0"/>
          </a:p>
          <a:p>
            <a:endParaRPr lang="de-DE" dirty="0"/>
          </a:p>
        </p:txBody>
      </p:sp>
      <p:sp>
        <p:nvSpPr>
          <p:cNvPr id="4" name="Fußzeilenplatzhalter 3">
            <a:extLst>
              <a:ext uri="{FF2B5EF4-FFF2-40B4-BE49-F238E27FC236}">
                <a16:creationId xmlns:a16="http://schemas.microsoft.com/office/drawing/2014/main" id="{6DDEF767-84FA-624D-A6A1-F893350651C8}"/>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D3D5101F-5872-674A-A608-5B5D7022BE89}"/>
              </a:ext>
            </a:extLst>
          </p:cNvPr>
          <p:cNvSpPr>
            <a:spLocks noGrp="1"/>
          </p:cNvSpPr>
          <p:nvPr>
            <p:ph type="sldNum" sz="quarter" idx="12"/>
          </p:nvPr>
        </p:nvSpPr>
        <p:spPr/>
        <p:txBody>
          <a:bodyPr/>
          <a:lstStyle/>
          <a:p>
            <a:fld id="{E783F5F8-EC36-0E46-A6E8-81E24D7036C5}" type="slidenum">
              <a:rPr lang="de-DE" smtClean="0"/>
              <a:t>29</a:t>
            </a:fld>
            <a:endParaRPr lang="de-DE" dirty="0"/>
          </a:p>
        </p:txBody>
      </p:sp>
    </p:spTree>
    <p:extLst>
      <p:ext uri="{BB962C8B-B14F-4D97-AF65-F5344CB8AC3E}">
        <p14:creationId xmlns:p14="http://schemas.microsoft.com/office/powerpoint/2010/main" val="1404563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171B2-CD76-F147-9E62-A2AB370E6A46}"/>
              </a:ext>
            </a:extLst>
          </p:cNvPr>
          <p:cNvSpPr>
            <a:spLocks noGrp="1"/>
          </p:cNvSpPr>
          <p:nvPr>
            <p:ph type="title"/>
          </p:nvPr>
        </p:nvSpPr>
        <p:spPr>
          <a:xfrm>
            <a:off x="838200" y="365126"/>
            <a:ext cx="10515600" cy="614438"/>
          </a:xfrm>
        </p:spPr>
        <p:txBody>
          <a:bodyPr>
            <a:normAutofit fontScale="90000"/>
          </a:bodyPr>
          <a:lstStyle/>
          <a:p>
            <a:r>
              <a:rPr lang="de-DE" sz="3200" b="1" dirty="0"/>
              <a:t>Probleme Entgeltvereinbarungen SGB XII und SGB IX </a:t>
            </a:r>
            <a:r>
              <a:rPr lang="de-DE" sz="3200" dirty="0"/>
              <a:t>- </a:t>
            </a:r>
            <a:r>
              <a:rPr lang="de-DE" sz="3200" b="1" dirty="0"/>
              <a:t>Abschreibung</a:t>
            </a:r>
            <a:r>
              <a:rPr lang="de-DE" sz="3200" dirty="0"/>
              <a:t> </a:t>
            </a:r>
          </a:p>
        </p:txBody>
      </p:sp>
      <p:sp>
        <p:nvSpPr>
          <p:cNvPr id="3" name="Inhaltsplatzhalter 2">
            <a:extLst>
              <a:ext uri="{FF2B5EF4-FFF2-40B4-BE49-F238E27FC236}">
                <a16:creationId xmlns:a16="http://schemas.microsoft.com/office/drawing/2014/main" id="{4DA0289D-7C4B-2145-986E-D06C1D12B15C}"/>
              </a:ext>
            </a:extLst>
          </p:cNvPr>
          <p:cNvSpPr>
            <a:spLocks noGrp="1"/>
          </p:cNvSpPr>
          <p:nvPr>
            <p:ph idx="1"/>
          </p:nvPr>
        </p:nvSpPr>
        <p:spPr>
          <a:xfrm>
            <a:off x="838200" y="1286540"/>
            <a:ext cx="10515600" cy="4890424"/>
          </a:xfrm>
        </p:spPr>
        <p:txBody>
          <a:bodyPr>
            <a:normAutofit/>
          </a:bodyPr>
          <a:lstStyle/>
          <a:p>
            <a:r>
              <a:rPr lang="de-DE" dirty="0"/>
              <a:t>Enthält der jeweilige Rahmenvertrag Bestimmungen, die die Höhe der </a:t>
            </a:r>
            <a:r>
              <a:rPr lang="de-DE" dirty="0">
                <a:solidFill>
                  <a:srgbClr val="FF0000"/>
                </a:solidFill>
              </a:rPr>
              <a:t>Abschreibung </a:t>
            </a:r>
            <a:r>
              <a:rPr lang="de-DE" dirty="0"/>
              <a:t>für Gebäude und Einrichtungen regeln?</a:t>
            </a:r>
          </a:p>
          <a:p>
            <a:r>
              <a:rPr lang="de-DE" dirty="0"/>
              <a:t>Wenn dies nicht der Fall ist, ist fraglich, ob wie bislang von einer </a:t>
            </a:r>
            <a:r>
              <a:rPr lang="de-DE" dirty="0">
                <a:solidFill>
                  <a:srgbClr val="FF0000"/>
                </a:solidFill>
              </a:rPr>
              <a:t>Abschreibung in Höhe von 2 % für Gebäude </a:t>
            </a:r>
            <a:r>
              <a:rPr lang="de-DE" dirty="0"/>
              <a:t>ausgegangen werden kann. </a:t>
            </a:r>
          </a:p>
          <a:p>
            <a:r>
              <a:rPr lang="de-DE" dirty="0"/>
              <a:t>In der Vergangenheit sind Einrichtungen erheblich umgebaut worden; für Einzelzimmer und neue Gemeinschaftsräume. Bei einer Entwicklung entsprechend den Zielen des BTHG - mehr ambulanter Betreuung - werden weiter bauliche Veränderungen nötig sein. Dies könnte für eine </a:t>
            </a:r>
            <a:r>
              <a:rPr lang="de-DE" dirty="0">
                <a:solidFill>
                  <a:srgbClr val="FF0000"/>
                </a:solidFill>
              </a:rPr>
              <a:t>Abschreibung in Höhe von 3 % </a:t>
            </a:r>
            <a:r>
              <a:rPr lang="de-DE" dirty="0"/>
              <a:t>sprechen.</a:t>
            </a:r>
          </a:p>
        </p:txBody>
      </p:sp>
      <p:sp>
        <p:nvSpPr>
          <p:cNvPr id="4" name="Fußzeilenplatzhalter 3">
            <a:extLst>
              <a:ext uri="{FF2B5EF4-FFF2-40B4-BE49-F238E27FC236}">
                <a16:creationId xmlns:a16="http://schemas.microsoft.com/office/drawing/2014/main" id="{7B8E6B96-8EA9-7346-BFEC-B0A070272F07}"/>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53E9102F-6CEE-B546-A283-519D34771593}"/>
              </a:ext>
            </a:extLst>
          </p:cNvPr>
          <p:cNvSpPr>
            <a:spLocks noGrp="1"/>
          </p:cNvSpPr>
          <p:nvPr>
            <p:ph type="sldNum" sz="quarter" idx="12"/>
          </p:nvPr>
        </p:nvSpPr>
        <p:spPr/>
        <p:txBody>
          <a:bodyPr/>
          <a:lstStyle/>
          <a:p>
            <a:fld id="{E783F5F8-EC36-0E46-A6E8-81E24D7036C5}" type="slidenum">
              <a:rPr lang="de-DE" smtClean="0"/>
              <a:t>30</a:t>
            </a:fld>
            <a:endParaRPr lang="de-DE" dirty="0"/>
          </a:p>
        </p:txBody>
      </p:sp>
    </p:spTree>
    <p:extLst>
      <p:ext uri="{BB962C8B-B14F-4D97-AF65-F5344CB8AC3E}">
        <p14:creationId xmlns:p14="http://schemas.microsoft.com/office/powerpoint/2010/main" val="2171656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72DEB7-D8DE-4348-B398-3768FF52F9E5}"/>
              </a:ext>
            </a:extLst>
          </p:cNvPr>
          <p:cNvSpPr>
            <a:spLocks noGrp="1"/>
          </p:cNvSpPr>
          <p:nvPr>
            <p:ph type="title"/>
          </p:nvPr>
        </p:nvSpPr>
        <p:spPr>
          <a:xfrm>
            <a:off x="838200" y="365125"/>
            <a:ext cx="10515600" cy="857619"/>
          </a:xfrm>
        </p:spPr>
        <p:txBody>
          <a:bodyPr>
            <a:normAutofit fontScale="90000"/>
          </a:bodyPr>
          <a:lstStyle/>
          <a:p>
            <a:r>
              <a:rPr lang="de-DE" sz="3200" b="1" dirty="0"/>
              <a:t>Problem Entgeltvereinbarungen nach SGB XII und SGB IX – Gewinn?</a:t>
            </a:r>
          </a:p>
        </p:txBody>
      </p:sp>
      <p:sp>
        <p:nvSpPr>
          <p:cNvPr id="3" name="Inhaltsplatzhalter 2">
            <a:extLst>
              <a:ext uri="{FF2B5EF4-FFF2-40B4-BE49-F238E27FC236}">
                <a16:creationId xmlns:a16="http://schemas.microsoft.com/office/drawing/2014/main" id="{BDB522AA-91F8-DC4B-92F9-56D314D03E12}"/>
              </a:ext>
            </a:extLst>
          </p:cNvPr>
          <p:cNvSpPr>
            <a:spLocks noGrp="1"/>
          </p:cNvSpPr>
          <p:nvPr>
            <p:ph idx="1"/>
          </p:nvPr>
        </p:nvSpPr>
        <p:spPr>
          <a:xfrm>
            <a:off x="838200" y="1350335"/>
            <a:ext cx="10515600" cy="4826628"/>
          </a:xfrm>
        </p:spPr>
        <p:txBody>
          <a:bodyPr>
            <a:normAutofit lnSpcReduction="10000"/>
          </a:bodyPr>
          <a:lstStyle/>
          <a:p>
            <a:pPr marL="0" indent="0">
              <a:buNone/>
            </a:pPr>
            <a:r>
              <a:rPr lang="de-DE" dirty="0"/>
              <a:t>Wie und wie hoch darf/soll in der Entgeltvereinbarung die Chance,</a:t>
            </a:r>
            <a:r>
              <a:rPr lang="de-DE" dirty="0">
                <a:solidFill>
                  <a:srgbClr val="FF0000"/>
                </a:solidFill>
              </a:rPr>
              <a:t> Gewinne </a:t>
            </a:r>
            <a:r>
              <a:rPr lang="de-DE" dirty="0"/>
              <a:t>zu erzielen, berücksichtigt werden?</a:t>
            </a:r>
          </a:p>
          <a:p>
            <a:pPr marL="0" indent="0">
              <a:buNone/>
            </a:pPr>
            <a:r>
              <a:rPr lang="de-DE" dirty="0"/>
              <a:t>   Das BSG hat in einem Urteil vom 8.12.2022 folgende Leitsätze  </a:t>
            </a:r>
          </a:p>
          <a:p>
            <a:pPr marL="0" indent="0">
              <a:buNone/>
            </a:pPr>
            <a:r>
              <a:rPr lang="de-DE" dirty="0"/>
              <a:t>   gebildet:</a:t>
            </a:r>
          </a:p>
          <a:p>
            <a:pPr marL="0" indent="0">
              <a:buNone/>
            </a:pPr>
            <a:r>
              <a:rPr lang="de-DE" dirty="0"/>
              <a:t>  1. Eine Schiedsstelle muss die Vergütung für stationäre Leistungen der</a:t>
            </a:r>
          </a:p>
          <a:p>
            <a:pPr marL="0" indent="0">
              <a:buNone/>
            </a:pPr>
            <a:r>
              <a:rPr lang="de-DE" dirty="0"/>
              <a:t>      Eingliederungshilfe so bemessen, dass </a:t>
            </a:r>
            <a:r>
              <a:rPr lang="de-DE" dirty="0">
                <a:solidFill>
                  <a:srgbClr val="FF0000"/>
                </a:solidFill>
              </a:rPr>
              <a:t>bei wirtschaftlicher Betriebs</a:t>
            </a:r>
          </a:p>
          <a:p>
            <a:pPr marL="0" indent="0">
              <a:buNone/>
            </a:pPr>
            <a:r>
              <a:rPr lang="de-DE" dirty="0">
                <a:solidFill>
                  <a:srgbClr val="FF0000"/>
                </a:solidFill>
              </a:rPr>
              <a:t>      -führung auch eine Gewinnchance angemessen berücksichtigt </a:t>
            </a:r>
            <a:r>
              <a:rPr lang="de-DE" dirty="0"/>
              <a:t>wird.</a:t>
            </a:r>
          </a:p>
          <a:p>
            <a:pPr marL="0" indent="0">
              <a:buNone/>
            </a:pPr>
            <a:r>
              <a:rPr lang="de-DE" dirty="0"/>
              <a:t>  2. Für die </a:t>
            </a:r>
            <a:r>
              <a:rPr lang="de-DE" dirty="0">
                <a:solidFill>
                  <a:srgbClr val="FF0000"/>
                </a:solidFill>
              </a:rPr>
              <a:t>Berücksichtigung von Gewinnchancen </a:t>
            </a:r>
            <a:r>
              <a:rPr lang="de-DE" dirty="0"/>
              <a:t>kommt auch ein  </a:t>
            </a:r>
          </a:p>
          <a:p>
            <a:pPr marL="0" indent="0">
              <a:buNone/>
            </a:pPr>
            <a:r>
              <a:rPr lang="de-DE" dirty="0"/>
              <a:t>      </a:t>
            </a:r>
            <a:r>
              <a:rPr lang="de-DE" dirty="0">
                <a:solidFill>
                  <a:srgbClr val="FF0000"/>
                </a:solidFill>
              </a:rPr>
              <a:t>Zuschlag</a:t>
            </a:r>
            <a:r>
              <a:rPr lang="de-DE" dirty="0"/>
              <a:t> in Betracht, der über den Vergleich mit den Vergütungen</a:t>
            </a:r>
          </a:p>
          <a:p>
            <a:pPr marL="0" indent="0">
              <a:buNone/>
            </a:pPr>
            <a:r>
              <a:rPr lang="de-DE" dirty="0"/>
              <a:t>     anderer Einrichtungen zu bestimmen ist.</a:t>
            </a:r>
          </a:p>
        </p:txBody>
      </p:sp>
      <p:sp>
        <p:nvSpPr>
          <p:cNvPr id="4" name="Fußzeilenplatzhalter 3">
            <a:extLst>
              <a:ext uri="{FF2B5EF4-FFF2-40B4-BE49-F238E27FC236}">
                <a16:creationId xmlns:a16="http://schemas.microsoft.com/office/drawing/2014/main" id="{46394217-F4E8-9742-8B9F-6619DB641579}"/>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243CB4B4-CB3E-C748-9E19-80994A67AEE5}"/>
              </a:ext>
            </a:extLst>
          </p:cNvPr>
          <p:cNvSpPr>
            <a:spLocks noGrp="1"/>
          </p:cNvSpPr>
          <p:nvPr>
            <p:ph type="sldNum" sz="quarter" idx="12"/>
          </p:nvPr>
        </p:nvSpPr>
        <p:spPr/>
        <p:txBody>
          <a:bodyPr/>
          <a:lstStyle/>
          <a:p>
            <a:fld id="{E783F5F8-EC36-0E46-A6E8-81E24D7036C5}" type="slidenum">
              <a:rPr lang="de-DE" smtClean="0"/>
              <a:t>31</a:t>
            </a:fld>
            <a:endParaRPr lang="de-DE" dirty="0"/>
          </a:p>
        </p:txBody>
      </p:sp>
    </p:spTree>
    <p:extLst>
      <p:ext uri="{BB962C8B-B14F-4D97-AF65-F5344CB8AC3E}">
        <p14:creationId xmlns:p14="http://schemas.microsoft.com/office/powerpoint/2010/main" val="3731677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C5140F-F8E1-3A40-BB2C-D383B91F6B2D}"/>
              </a:ext>
            </a:extLst>
          </p:cNvPr>
          <p:cNvSpPr>
            <a:spLocks noGrp="1"/>
          </p:cNvSpPr>
          <p:nvPr>
            <p:ph type="title"/>
          </p:nvPr>
        </p:nvSpPr>
        <p:spPr>
          <a:xfrm>
            <a:off x="838200" y="365126"/>
            <a:ext cx="10515600" cy="634334"/>
          </a:xfrm>
        </p:spPr>
        <p:txBody>
          <a:bodyPr>
            <a:normAutofit/>
          </a:bodyPr>
          <a:lstStyle/>
          <a:p>
            <a:r>
              <a:rPr lang="de-DE" sz="3200" b="1" dirty="0"/>
              <a:t>Problem Rückwirkungsverbot – „prospektive Entgelte“</a:t>
            </a:r>
          </a:p>
        </p:txBody>
      </p:sp>
      <p:sp>
        <p:nvSpPr>
          <p:cNvPr id="3" name="Inhaltsplatzhalter 2">
            <a:extLst>
              <a:ext uri="{FF2B5EF4-FFF2-40B4-BE49-F238E27FC236}">
                <a16:creationId xmlns:a16="http://schemas.microsoft.com/office/drawing/2014/main" id="{A2E03C62-9A6A-5D46-89C6-F01EE19EB899}"/>
              </a:ext>
            </a:extLst>
          </p:cNvPr>
          <p:cNvSpPr>
            <a:spLocks noGrp="1"/>
          </p:cNvSpPr>
          <p:nvPr>
            <p:ph idx="1"/>
          </p:nvPr>
        </p:nvSpPr>
        <p:spPr>
          <a:xfrm>
            <a:off x="838200" y="1127052"/>
            <a:ext cx="10515600" cy="5401340"/>
          </a:xfrm>
        </p:spPr>
        <p:txBody>
          <a:bodyPr>
            <a:normAutofit/>
          </a:bodyPr>
          <a:lstStyle/>
          <a:p>
            <a:pPr marL="0" indent="0">
              <a:buNone/>
            </a:pPr>
            <a:r>
              <a:rPr lang="de-DE" dirty="0"/>
              <a:t>§ 77 Abs. 3 SGB XII und § 126 Abs. 3 SGB IX bestimmen:</a:t>
            </a:r>
          </a:p>
          <a:p>
            <a:pPr marL="0" indent="0">
              <a:buNone/>
            </a:pPr>
            <a:r>
              <a:rPr lang="de-DE" dirty="0"/>
              <a:t>Vereinbarungen und Schiedsstellen Entscheidungen treten zu dem darin bestimmten Zeitpunkt in Kraft. Wird ein Zeitpunkt nicht bestimmt, wird die Vereinbarung mit dem Tag ihres Abschlusses wirksam. Festsetzungen der Schiedsstelle werden, soweit keine Festlegung erfolgt ist, rückwirkend mit dem Tag wirksam, an dem der Antrag bei der Schiedsstelle eingegangen ist. </a:t>
            </a:r>
            <a:r>
              <a:rPr lang="de-DE" dirty="0">
                <a:solidFill>
                  <a:schemeClr val="accent2"/>
                </a:solidFill>
              </a:rPr>
              <a:t>*</a:t>
            </a:r>
            <a:r>
              <a:rPr lang="de-DE" dirty="0">
                <a:solidFill>
                  <a:srgbClr val="FF0000"/>
                </a:solidFill>
              </a:rPr>
              <a:t>Soweit in den Fällen des Satzes 3 während des Schiedsstellenverfahrens der Antrag geändert wurde, ist auf den Tag abzustellen, an dem der geänderte Antrag bei der Schiedsstelle eingegangen ist. </a:t>
            </a:r>
            <a:r>
              <a:rPr lang="de-DE" dirty="0"/>
              <a:t>Ein jeweils vor diesem Zeitpunkt rückwirkendes Vereinbaren oder Festsetzen von Vergütungen </a:t>
            </a:r>
            <a:r>
              <a:rPr lang="de-DE" dirty="0">
                <a:solidFill>
                  <a:schemeClr val="accent2"/>
                </a:solidFill>
              </a:rPr>
              <a:t>*</a:t>
            </a:r>
            <a:r>
              <a:rPr lang="de-DE" dirty="0">
                <a:solidFill>
                  <a:srgbClr val="FF0000"/>
                </a:solidFill>
              </a:rPr>
              <a:t>ist in den Fällen der Sätze 1- 4 </a:t>
            </a:r>
            <a:r>
              <a:rPr lang="de-DE" dirty="0"/>
              <a:t>nicht zulässig.</a:t>
            </a:r>
          </a:p>
          <a:p>
            <a:pPr marL="0" indent="0">
              <a:buNone/>
            </a:pPr>
            <a:r>
              <a:rPr lang="de-DE" dirty="0">
                <a:solidFill>
                  <a:srgbClr val="FF0000"/>
                </a:solidFill>
              </a:rPr>
              <a:t>* Inhaltliche Änderungen gegenüber § 77 SGB XII a.F.</a:t>
            </a:r>
          </a:p>
        </p:txBody>
      </p:sp>
      <p:sp>
        <p:nvSpPr>
          <p:cNvPr id="4" name="Fußzeilenplatzhalter 3">
            <a:extLst>
              <a:ext uri="{FF2B5EF4-FFF2-40B4-BE49-F238E27FC236}">
                <a16:creationId xmlns:a16="http://schemas.microsoft.com/office/drawing/2014/main" id="{949C70B9-3F72-B64C-B337-493032F9CEA0}"/>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50F73F95-D355-0741-887C-CA573BE2B597}"/>
              </a:ext>
            </a:extLst>
          </p:cNvPr>
          <p:cNvSpPr>
            <a:spLocks noGrp="1"/>
          </p:cNvSpPr>
          <p:nvPr>
            <p:ph type="sldNum" sz="quarter" idx="12"/>
          </p:nvPr>
        </p:nvSpPr>
        <p:spPr/>
        <p:txBody>
          <a:bodyPr/>
          <a:lstStyle/>
          <a:p>
            <a:fld id="{E783F5F8-EC36-0E46-A6E8-81E24D7036C5}" type="slidenum">
              <a:rPr lang="de-DE" smtClean="0"/>
              <a:t>32</a:t>
            </a:fld>
            <a:endParaRPr lang="de-DE" dirty="0"/>
          </a:p>
        </p:txBody>
      </p:sp>
    </p:spTree>
    <p:extLst>
      <p:ext uri="{BB962C8B-B14F-4D97-AF65-F5344CB8AC3E}">
        <p14:creationId xmlns:p14="http://schemas.microsoft.com/office/powerpoint/2010/main" val="1682625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DD465-7384-4243-854B-07DEC23A2D3E}"/>
              </a:ext>
            </a:extLst>
          </p:cNvPr>
          <p:cNvSpPr>
            <a:spLocks noGrp="1"/>
          </p:cNvSpPr>
          <p:nvPr>
            <p:ph type="title"/>
          </p:nvPr>
        </p:nvSpPr>
        <p:spPr>
          <a:xfrm>
            <a:off x="838200" y="365126"/>
            <a:ext cx="10515600" cy="442948"/>
          </a:xfrm>
        </p:spPr>
        <p:txBody>
          <a:bodyPr>
            <a:normAutofit fontScale="90000"/>
          </a:bodyPr>
          <a:lstStyle/>
          <a:p>
            <a:r>
              <a:rPr lang="de-DE" sz="3200" dirty="0"/>
              <a:t>          </a:t>
            </a:r>
            <a:r>
              <a:rPr lang="de-DE" sz="3200" b="1" dirty="0"/>
              <a:t>Problem Rückwirkungsverbot – „prospektive Entgelte“    </a:t>
            </a:r>
          </a:p>
        </p:txBody>
      </p:sp>
      <p:sp>
        <p:nvSpPr>
          <p:cNvPr id="3" name="Inhaltsplatzhalter 2">
            <a:extLst>
              <a:ext uri="{FF2B5EF4-FFF2-40B4-BE49-F238E27FC236}">
                <a16:creationId xmlns:a16="http://schemas.microsoft.com/office/drawing/2014/main" id="{48FF658E-6249-6848-8907-9D2CC8E026CF}"/>
              </a:ext>
            </a:extLst>
          </p:cNvPr>
          <p:cNvSpPr>
            <a:spLocks noGrp="1"/>
          </p:cNvSpPr>
          <p:nvPr>
            <p:ph idx="1"/>
          </p:nvPr>
        </p:nvSpPr>
        <p:spPr>
          <a:xfrm>
            <a:off x="838199" y="893136"/>
            <a:ext cx="10719391" cy="5624622"/>
          </a:xfrm>
        </p:spPr>
        <p:txBody>
          <a:bodyPr>
            <a:normAutofit fontScale="25000" lnSpcReduction="20000"/>
          </a:bodyPr>
          <a:lstStyle/>
          <a:p>
            <a:pPr marL="0" indent="0">
              <a:buNone/>
            </a:pPr>
            <a:endParaRPr lang="de-DE" sz="8000" dirty="0"/>
          </a:p>
          <a:p>
            <a:pPr marL="0" indent="0">
              <a:buNone/>
            </a:pPr>
            <a:r>
              <a:rPr lang="de-DE" sz="9600" dirty="0"/>
              <a:t>   BSGE am 23.7.2014 – B 8 SO 2/13 R – zu § 77 Abs. 2 SGB XII a.F. </a:t>
            </a:r>
          </a:p>
          <a:p>
            <a:pPr marL="0" indent="0">
              <a:buNone/>
            </a:pPr>
            <a:endParaRPr lang="de-DE" sz="9600" dirty="0"/>
          </a:p>
          <a:p>
            <a:pPr marL="0" indent="0">
              <a:buNone/>
            </a:pPr>
            <a:r>
              <a:rPr lang="de-DE" sz="5100" dirty="0"/>
              <a:t>     </a:t>
            </a:r>
            <a:r>
              <a:rPr lang="de-DE" sz="9600" dirty="0"/>
              <a:t>Mit Abs. 2 S. 3 soll nur verhindert werden, dass Vergütungen nachträglich nach den</a:t>
            </a:r>
          </a:p>
          <a:p>
            <a:pPr marL="0" indent="0">
              <a:buNone/>
            </a:pPr>
            <a:r>
              <a:rPr lang="de-DE" sz="9600" dirty="0"/>
              <a:t>   bereits entstandenen Kosten abgerechnet werden. </a:t>
            </a:r>
          </a:p>
          <a:p>
            <a:pPr marL="0" indent="0">
              <a:buNone/>
            </a:pPr>
            <a:r>
              <a:rPr lang="de-DE" sz="9600" dirty="0"/>
              <a:t>   </a:t>
            </a:r>
            <a:r>
              <a:rPr lang="de-DE" sz="9600" u="sng" dirty="0"/>
              <a:t>Also:</a:t>
            </a:r>
            <a:endParaRPr lang="de-DE" sz="9600" u="sng" dirty="0">
              <a:solidFill>
                <a:srgbClr val="FF0000"/>
              </a:solidFill>
            </a:endParaRPr>
          </a:p>
          <a:p>
            <a:pPr marL="0" indent="0">
              <a:buNone/>
            </a:pPr>
            <a:r>
              <a:rPr lang="de-DE" sz="9600" dirty="0">
                <a:solidFill>
                  <a:srgbClr val="FF0000"/>
                </a:solidFill>
              </a:rPr>
              <a:t>   kein gesetzliches Verbot des rückwirkenden Inkraftsetzens, </a:t>
            </a:r>
            <a:r>
              <a:rPr lang="de-DE" sz="9600" dirty="0"/>
              <a:t>sondern Verbot von</a:t>
            </a:r>
          </a:p>
          <a:p>
            <a:pPr marL="0" indent="0">
              <a:buNone/>
            </a:pPr>
            <a:r>
              <a:rPr lang="de-DE" sz="9600" dirty="0"/>
              <a:t>   Vereinbarungen, die das Ziel haben, für einen bestimmten Zeitraum vereinbarte</a:t>
            </a:r>
          </a:p>
          <a:p>
            <a:pPr marL="0" indent="0">
              <a:buNone/>
            </a:pPr>
            <a:r>
              <a:rPr lang="de-DE" sz="9600" dirty="0"/>
              <a:t>   oder festgesetzte Vergütung auch auf einen davor liegenden Zeitraum zu</a:t>
            </a:r>
          </a:p>
          <a:p>
            <a:pPr marL="0" indent="0">
              <a:buNone/>
            </a:pPr>
            <a:r>
              <a:rPr lang="de-DE" sz="9600" dirty="0"/>
              <a:t>   erstrecken.</a:t>
            </a:r>
          </a:p>
          <a:p>
            <a:pPr marL="0" indent="0">
              <a:buNone/>
            </a:pPr>
            <a:endParaRPr lang="de-DE" sz="9600" dirty="0">
              <a:solidFill>
                <a:srgbClr val="FF0000"/>
              </a:solidFill>
            </a:endParaRPr>
          </a:p>
          <a:p>
            <a:pPr marL="0" indent="0">
              <a:buNone/>
            </a:pPr>
            <a:r>
              <a:rPr lang="de-DE" sz="9600" dirty="0">
                <a:solidFill>
                  <a:srgbClr val="FF0000"/>
                </a:solidFill>
              </a:rPr>
              <a:t>   </a:t>
            </a:r>
            <a:r>
              <a:rPr lang="de-DE" sz="9600" dirty="0"/>
              <a:t>Abs. 2 S. 2 ist nur anzuwenden, wenn weder die Beteiligten noch die</a:t>
            </a:r>
          </a:p>
          <a:p>
            <a:pPr marL="0" indent="0">
              <a:buNone/>
            </a:pPr>
            <a:r>
              <a:rPr lang="de-DE" sz="9600" dirty="0"/>
              <a:t>   Schiedsstelle einen Zeitpunkt für das Inkrafttreten bestimmt/festgesetzt haben. </a:t>
            </a:r>
          </a:p>
          <a:p>
            <a:pPr marL="0" indent="0">
              <a:buNone/>
            </a:pPr>
            <a:endParaRPr lang="de-DE" sz="9600" dirty="0">
              <a:solidFill>
                <a:srgbClr val="FF0000"/>
              </a:solidFill>
            </a:endParaRPr>
          </a:p>
          <a:p>
            <a:pPr marL="0" indent="0">
              <a:buNone/>
            </a:pPr>
            <a:r>
              <a:rPr lang="de-DE" sz="9600" dirty="0">
                <a:solidFill>
                  <a:srgbClr val="FF0000"/>
                </a:solidFill>
              </a:rPr>
              <a:t>   </a:t>
            </a:r>
          </a:p>
          <a:p>
            <a:pPr marL="0" indent="0">
              <a:buNone/>
            </a:pPr>
            <a:endParaRPr lang="de-DE" sz="9600" dirty="0">
              <a:solidFill>
                <a:srgbClr val="FF0000"/>
              </a:solidFill>
            </a:endParaRPr>
          </a:p>
          <a:p>
            <a:pPr marL="0" indent="0">
              <a:buNone/>
            </a:pPr>
            <a:r>
              <a:rPr lang="de-DE" sz="9600" dirty="0">
                <a:solidFill>
                  <a:srgbClr val="FF0000"/>
                </a:solidFill>
              </a:rPr>
              <a:t> </a:t>
            </a:r>
          </a:p>
          <a:p>
            <a:pPr marL="0" indent="0">
              <a:buNone/>
            </a:pPr>
            <a:r>
              <a:rPr lang="de-DE" sz="6000" dirty="0"/>
              <a:t>   </a:t>
            </a:r>
          </a:p>
        </p:txBody>
      </p:sp>
      <p:sp>
        <p:nvSpPr>
          <p:cNvPr id="4" name="Fußzeilenplatzhalter 3">
            <a:extLst>
              <a:ext uri="{FF2B5EF4-FFF2-40B4-BE49-F238E27FC236}">
                <a16:creationId xmlns:a16="http://schemas.microsoft.com/office/drawing/2014/main" id="{EBD883F9-9A06-DF4A-B815-60936D95A15F}"/>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FBB9B591-9BBC-EA40-B811-B2B46241AB14}"/>
              </a:ext>
            </a:extLst>
          </p:cNvPr>
          <p:cNvSpPr>
            <a:spLocks noGrp="1"/>
          </p:cNvSpPr>
          <p:nvPr>
            <p:ph type="sldNum" sz="quarter" idx="12"/>
          </p:nvPr>
        </p:nvSpPr>
        <p:spPr/>
        <p:txBody>
          <a:bodyPr/>
          <a:lstStyle/>
          <a:p>
            <a:fld id="{E783F5F8-EC36-0E46-A6E8-81E24D7036C5}" type="slidenum">
              <a:rPr lang="de-DE" smtClean="0"/>
              <a:t>33</a:t>
            </a:fld>
            <a:endParaRPr lang="de-DE" dirty="0"/>
          </a:p>
        </p:txBody>
      </p:sp>
    </p:spTree>
    <p:extLst>
      <p:ext uri="{BB962C8B-B14F-4D97-AF65-F5344CB8AC3E}">
        <p14:creationId xmlns:p14="http://schemas.microsoft.com/office/powerpoint/2010/main" val="1977680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44193E-53CE-0F4F-AD64-00B54ECD832B}"/>
              </a:ext>
            </a:extLst>
          </p:cNvPr>
          <p:cNvSpPr>
            <a:spLocks noGrp="1"/>
          </p:cNvSpPr>
          <p:nvPr>
            <p:ph type="title"/>
          </p:nvPr>
        </p:nvSpPr>
        <p:spPr>
          <a:xfrm>
            <a:off x="838200" y="365125"/>
            <a:ext cx="10515600" cy="1112801"/>
          </a:xfrm>
        </p:spPr>
        <p:txBody>
          <a:bodyPr>
            <a:normAutofit/>
          </a:bodyPr>
          <a:lstStyle/>
          <a:p>
            <a:r>
              <a:rPr lang="de-DE" sz="3200" dirty="0"/>
              <a:t>Ausweg aus dem System: Experimentierklausel § 132 SGB IX?</a:t>
            </a:r>
          </a:p>
        </p:txBody>
      </p:sp>
      <p:sp>
        <p:nvSpPr>
          <p:cNvPr id="3" name="Inhaltsplatzhalter 2">
            <a:extLst>
              <a:ext uri="{FF2B5EF4-FFF2-40B4-BE49-F238E27FC236}">
                <a16:creationId xmlns:a16="http://schemas.microsoft.com/office/drawing/2014/main" id="{83A3133E-7DA7-4B46-93A7-15A4FA0C6BA3}"/>
              </a:ext>
            </a:extLst>
          </p:cNvPr>
          <p:cNvSpPr>
            <a:spLocks noGrp="1"/>
          </p:cNvSpPr>
          <p:nvPr>
            <p:ph idx="1"/>
          </p:nvPr>
        </p:nvSpPr>
        <p:spPr>
          <a:xfrm>
            <a:off x="838200" y="1360967"/>
            <a:ext cx="10515600" cy="4995383"/>
          </a:xfrm>
        </p:spPr>
        <p:txBody>
          <a:bodyPr>
            <a:normAutofit fontScale="92500"/>
          </a:bodyPr>
          <a:lstStyle/>
          <a:p>
            <a:pPr marL="0" indent="0">
              <a:buNone/>
            </a:pPr>
            <a:r>
              <a:rPr lang="de-DE" dirty="0"/>
              <a:t>                                   § 132 Abs. 1 erlaubt:</a:t>
            </a:r>
          </a:p>
          <a:p>
            <a:pPr marL="0" indent="0">
              <a:buNone/>
            </a:pPr>
            <a:r>
              <a:rPr lang="de-DE" dirty="0">
                <a:solidFill>
                  <a:srgbClr val="FF0000"/>
                </a:solidFill>
              </a:rPr>
              <a:t>Zielvereinbarungen</a:t>
            </a:r>
          </a:p>
          <a:p>
            <a:pPr marL="0" indent="0">
              <a:buNone/>
            </a:pPr>
            <a:r>
              <a:rPr lang="de-DE" dirty="0"/>
              <a:t>    -</a:t>
            </a:r>
            <a:r>
              <a:rPr lang="de-DE" dirty="0">
                <a:solidFill>
                  <a:srgbClr val="FF0000"/>
                </a:solidFill>
              </a:rPr>
              <a:t> zur Erprobung neuer </a:t>
            </a:r>
            <a:r>
              <a:rPr lang="de-DE" dirty="0"/>
              <a:t>und</a:t>
            </a:r>
          </a:p>
          <a:p>
            <a:pPr marL="0" indent="0">
              <a:buNone/>
            </a:pPr>
            <a:r>
              <a:rPr lang="de-DE" dirty="0"/>
              <a:t>    - </a:t>
            </a:r>
            <a:r>
              <a:rPr lang="de-DE" dirty="0">
                <a:solidFill>
                  <a:srgbClr val="FF0000"/>
                </a:solidFill>
              </a:rPr>
              <a:t>Weiterentwicklung </a:t>
            </a:r>
            <a:r>
              <a:rPr lang="de-DE" dirty="0"/>
              <a:t>bestehender Leistung – und Finanzierungs-  </a:t>
            </a:r>
          </a:p>
          <a:p>
            <a:pPr marL="0" indent="0">
              <a:buNone/>
            </a:pPr>
            <a:r>
              <a:rPr lang="de-DE" dirty="0"/>
              <a:t>       strukturen</a:t>
            </a:r>
          </a:p>
          <a:p>
            <a:pPr marL="0" indent="0">
              <a:buNone/>
            </a:pPr>
            <a:r>
              <a:rPr lang="de-DE" dirty="0"/>
              <a:t>Also: </a:t>
            </a:r>
          </a:p>
          <a:p>
            <a:pPr marL="0" indent="0">
              <a:buNone/>
            </a:pPr>
            <a:r>
              <a:rPr lang="de-DE" dirty="0"/>
              <a:t>     -  Flexible Zielvereinbarungen mit Leistungserbringern unter intensiver</a:t>
            </a:r>
          </a:p>
          <a:p>
            <a:pPr marL="0" indent="0">
              <a:buNone/>
            </a:pPr>
            <a:r>
              <a:rPr lang="de-DE" dirty="0"/>
              <a:t>        Einbeziehung der Leistungsberechtigten?</a:t>
            </a:r>
          </a:p>
          <a:p>
            <a:pPr marL="0" indent="0">
              <a:buNone/>
            </a:pPr>
            <a:r>
              <a:rPr lang="de-DE" dirty="0"/>
              <a:t>     -  Budgetvereinbarungen mit pauschalen Steigerungen/vereinfachte</a:t>
            </a:r>
          </a:p>
          <a:p>
            <a:pPr marL="0" indent="0">
              <a:buNone/>
            </a:pPr>
            <a:r>
              <a:rPr lang="de-DE" dirty="0"/>
              <a:t>        Abrechnung mit akzeptierten Überschüssen beim Leistungserbringer?</a:t>
            </a:r>
          </a:p>
        </p:txBody>
      </p:sp>
      <p:sp>
        <p:nvSpPr>
          <p:cNvPr id="4" name="Fußzeilenplatzhalter 3">
            <a:extLst>
              <a:ext uri="{FF2B5EF4-FFF2-40B4-BE49-F238E27FC236}">
                <a16:creationId xmlns:a16="http://schemas.microsoft.com/office/drawing/2014/main" id="{E5343C48-F831-A54D-BE62-9BA23262F3B6}"/>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EBC1760A-89F2-EF4D-9C3A-5E831A630DFB}"/>
              </a:ext>
            </a:extLst>
          </p:cNvPr>
          <p:cNvSpPr>
            <a:spLocks noGrp="1"/>
          </p:cNvSpPr>
          <p:nvPr>
            <p:ph type="sldNum" sz="quarter" idx="12"/>
          </p:nvPr>
        </p:nvSpPr>
        <p:spPr/>
        <p:txBody>
          <a:bodyPr/>
          <a:lstStyle/>
          <a:p>
            <a:fld id="{E783F5F8-EC36-0E46-A6E8-81E24D7036C5}" type="slidenum">
              <a:rPr lang="de-DE" smtClean="0"/>
              <a:t>34</a:t>
            </a:fld>
            <a:endParaRPr lang="de-DE" dirty="0"/>
          </a:p>
        </p:txBody>
      </p:sp>
    </p:spTree>
    <p:extLst>
      <p:ext uri="{BB962C8B-B14F-4D97-AF65-F5344CB8AC3E}">
        <p14:creationId xmlns:p14="http://schemas.microsoft.com/office/powerpoint/2010/main" val="2665188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A90A0F-0E0F-BB41-ADE8-3B6F59B2D40B}"/>
              </a:ext>
            </a:extLst>
          </p:cNvPr>
          <p:cNvSpPr>
            <a:spLocks noGrp="1"/>
          </p:cNvSpPr>
          <p:nvPr>
            <p:ph type="title"/>
          </p:nvPr>
        </p:nvSpPr>
        <p:spPr>
          <a:xfrm>
            <a:off x="838200" y="365126"/>
            <a:ext cx="10515600" cy="1027740"/>
          </a:xfrm>
        </p:spPr>
        <p:txBody>
          <a:bodyPr>
            <a:normAutofit/>
          </a:bodyPr>
          <a:lstStyle/>
          <a:p>
            <a:r>
              <a:rPr lang="de-DE" sz="3200" dirty="0"/>
              <a:t>Schiedsstelle nach den Änderungen durch das BTHG</a:t>
            </a:r>
          </a:p>
        </p:txBody>
      </p:sp>
      <p:sp>
        <p:nvSpPr>
          <p:cNvPr id="3" name="Inhaltsplatzhalter 2">
            <a:extLst>
              <a:ext uri="{FF2B5EF4-FFF2-40B4-BE49-F238E27FC236}">
                <a16:creationId xmlns:a16="http://schemas.microsoft.com/office/drawing/2014/main" id="{13410950-E729-AF41-BDB0-B7905EC4FF98}"/>
              </a:ext>
            </a:extLst>
          </p:cNvPr>
          <p:cNvSpPr>
            <a:spLocks noGrp="1"/>
          </p:cNvSpPr>
          <p:nvPr>
            <p:ph idx="1"/>
          </p:nvPr>
        </p:nvSpPr>
        <p:spPr>
          <a:xfrm>
            <a:off x="838200" y="1392866"/>
            <a:ext cx="10515600" cy="5061097"/>
          </a:xfrm>
        </p:spPr>
        <p:txBody>
          <a:bodyPr/>
          <a:lstStyle/>
          <a:p>
            <a:r>
              <a:rPr lang="de-DE" dirty="0"/>
              <a:t>Die Schiedsstelle kann angerufen werden, wenn es </a:t>
            </a:r>
            <a:r>
              <a:rPr lang="de-DE" dirty="0">
                <a:solidFill>
                  <a:srgbClr val="FF0000"/>
                </a:solidFill>
              </a:rPr>
              <a:t>nicht innerhalb</a:t>
            </a:r>
          </a:p>
          <a:p>
            <a:pPr marL="0" indent="0">
              <a:buNone/>
            </a:pPr>
            <a:r>
              <a:rPr lang="de-DE" dirty="0">
                <a:solidFill>
                  <a:srgbClr val="FF0000"/>
                </a:solidFill>
              </a:rPr>
              <a:t>   von drei Monaten nach Aufforderung zu Verhandlungen </a:t>
            </a:r>
            <a:r>
              <a:rPr lang="de-DE" dirty="0"/>
              <a:t>zum   </a:t>
            </a:r>
          </a:p>
          <a:p>
            <a:pPr marL="0" indent="0">
              <a:buNone/>
            </a:pPr>
            <a:r>
              <a:rPr lang="de-DE" dirty="0"/>
              <a:t>   Vertragsschluss</a:t>
            </a:r>
          </a:p>
          <a:p>
            <a:pPr marL="0" indent="0">
              <a:buNone/>
            </a:pPr>
            <a:r>
              <a:rPr lang="de-DE" dirty="0">
                <a:solidFill>
                  <a:srgbClr val="FF0000"/>
                </a:solidFill>
              </a:rPr>
              <a:t>   ---- einer Leistungsvereinbarung und/oder</a:t>
            </a:r>
          </a:p>
          <a:p>
            <a:pPr marL="0" indent="0">
              <a:buNone/>
            </a:pPr>
            <a:r>
              <a:rPr lang="de-DE" dirty="0">
                <a:solidFill>
                  <a:srgbClr val="FF0000"/>
                </a:solidFill>
              </a:rPr>
              <a:t>   ---- einer Vergütungsvereinbarung kommt.</a:t>
            </a:r>
          </a:p>
          <a:p>
            <a:r>
              <a:rPr lang="de-DE" dirty="0"/>
              <a:t>Die Schiedsstelle muss weiter entscheiden, wenn </a:t>
            </a:r>
            <a:r>
              <a:rPr lang="de-DE" dirty="0">
                <a:solidFill>
                  <a:srgbClr val="FF0000"/>
                </a:solidFill>
              </a:rPr>
              <a:t>über die Höhe des Kürzungsbetrags nach § 79 Abs. 1 SGB XII, 129 SGB IX </a:t>
            </a:r>
            <a:r>
              <a:rPr lang="de-DE" dirty="0"/>
              <a:t>zwischen den Vertragsparteien keine Einigung erzielt werden kann.</a:t>
            </a:r>
            <a:r>
              <a:rPr lang="de-DE" dirty="0">
                <a:solidFill>
                  <a:srgbClr val="FF0000"/>
                </a:solidFill>
              </a:rPr>
              <a:t> </a:t>
            </a:r>
            <a:r>
              <a:rPr lang="de-DE" dirty="0"/>
              <a:t>Dabei sind nach Abs. 3 S. 3 beider Vorschriften die Regelungen über das Verfahren vor der Schiedsstelle und das Verbot rückwirkender Festsetzungen anzuwenden. Hier liegt wohl ein Redaktionsversehen vor.</a:t>
            </a:r>
          </a:p>
        </p:txBody>
      </p:sp>
      <p:sp>
        <p:nvSpPr>
          <p:cNvPr id="4" name="Fußzeilenplatzhalter 3">
            <a:extLst>
              <a:ext uri="{FF2B5EF4-FFF2-40B4-BE49-F238E27FC236}">
                <a16:creationId xmlns:a16="http://schemas.microsoft.com/office/drawing/2014/main" id="{CBC7482C-4523-E64B-8A9C-B301B32E49C8}"/>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B469FBD2-9416-0C45-B7DA-E5FA174B271D}"/>
              </a:ext>
            </a:extLst>
          </p:cNvPr>
          <p:cNvSpPr>
            <a:spLocks noGrp="1"/>
          </p:cNvSpPr>
          <p:nvPr>
            <p:ph type="sldNum" sz="quarter" idx="12"/>
          </p:nvPr>
        </p:nvSpPr>
        <p:spPr/>
        <p:txBody>
          <a:bodyPr/>
          <a:lstStyle/>
          <a:p>
            <a:fld id="{E783F5F8-EC36-0E46-A6E8-81E24D7036C5}" type="slidenum">
              <a:rPr lang="de-DE" smtClean="0"/>
              <a:t>35</a:t>
            </a:fld>
            <a:endParaRPr lang="de-DE" dirty="0"/>
          </a:p>
        </p:txBody>
      </p:sp>
    </p:spTree>
    <p:extLst>
      <p:ext uri="{BB962C8B-B14F-4D97-AF65-F5344CB8AC3E}">
        <p14:creationId xmlns:p14="http://schemas.microsoft.com/office/powerpoint/2010/main" val="2496040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C588DE-B2A6-594F-A028-67FFA40267D0}"/>
              </a:ext>
            </a:extLst>
          </p:cNvPr>
          <p:cNvSpPr>
            <a:spLocks noGrp="1"/>
          </p:cNvSpPr>
          <p:nvPr>
            <p:ph type="title"/>
          </p:nvPr>
        </p:nvSpPr>
        <p:spPr>
          <a:xfrm>
            <a:off x="838200" y="365125"/>
            <a:ext cx="10515600" cy="1006475"/>
          </a:xfrm>
        </p:spPr>
        <p:txBody>
          <a:bodyPr>
            <a:normAutofit/>
          </a:bodyPr>
          <a:lstStyle/>
          <a:p>
            <a:r>
              <a:rPr lang="de-DE" sz="3200" dirty="0"/>
              <a:t>                                          Schiedsstelle</a:t>
            </a:r>
          </a:p>
        </p:txBody>
      </p:sp>
      <p:sp>
        <p:nvSpPr>
          <p:cNvPr id="3" name="Inhaltsplatzhalter 2">
            <a:extLst>
              <a:ext uri="{FF2B5EF4-FFF2-40B4-BE49-F238E27FC236}">
                <a16:creationId xmlns:a16="http://schemas.microsoft.com/office/drawing/2014/main" id="{AE0D9A95-64A5-984F-915A-778C492106C4}"/>
              </a:ext>
            </a:extLst>
          </p:cNvPr>
          <p:cNvSpPr>
            <a:spLocks noGrp="1"/>
          </p:cNvSpPr>
          <p:nvPr>
            <p:ph idx="1"/>
          </p:nvPr>
        </p:nvSpPr>
        <p:spPr>
          <a:xfrm>
            <a:off x="838200" y="1371600"/>
            <a:ext cx="10515600" cy="4805363"/>
          </a:xfrm>
        </p:spPr>
        <p:txBody>
          <a:bodyPr/>
          <a:lstStyle/>
          <a:p>
            <a:r>
              <a:rPr lang="de-DE" dirty="0"/>
              <a:t>Die Zahl der bei den Schiedsstellen anhängigen Verfahren ist je nach Bundesland sehr unterschiedlich. </a:t>
            </a:r>
          </a:p>
          <a:p>
            <a:r>
              <a:rPr lang="de-DE" dirty="0"/>
              <a:t>Tendenziell scheint es so zu sein, dass </a:t>
            </a:r>
            <a:r>
              <a:rPr lang="de-DE" dirty="0">
                <a:solidFill>
                  <a:srgbClr val="FF0000"/>
                </a:solidFill>
              </a:rPr>
              <a:t>im Bereich der Eingliederungs-hilfe eine höhere Anzahl von Verfahren </a:t>
            </a:r>
            <a:r>
              <a:rPr lang="de-DE" dirty="0"/>
              <a:t>anhängig ist, was auf die geänderte Kalkulation der Leistungspauschalen für die Vergütungs-vereinbarung zurückzuführen sein dürfte.</a:t>
            </a:r>
          </a:p>
          <a:p>
            <a:r>
              <a:rPr lang="de-DE" dirty="0">
                <a:solidFill>
                  <a:srgbClr val="FF0000"/>
                </a:solidFill>
              </a:rPr>
              <a:t>Teilweise sind so viele Verfahren anhängig, dass fraglich ist, ob die Schiedsstelle SGB IX diese mit der bislang üblichen Unterstützung und der Besetzung mit einer oder einem ehrenamtlich tätigen Vorsitzen-den bewältigen kann.</a:t>
            </a:r>
          </a:p>
          <a:p>
            <a:pPr marL="0" indent="0">
              <a:buNone/>
            </a:pPr>
            <a:r>
              <a:rPr lang="de-DE" dirty="0">
                <a:solidFill>
                  <a:srgbClr val="FF0000"/>
                </a:solidFill>
              </a:rPr>
              <a:t>   </a:t>
            </a:r>
          </a:p>
        </p:txBody>
      </p:sp>
      <p:sp>
        <p:nvSpPr>
          <p:cNvPr id="4" name="Fußzeilenplatzhalter 3">
            <a:extLst>
              <a:ext uri="{FF2B5EF4-FFF2-40B4-BE49-F238E27FC236}">
                <a16:creationId xmlns:a16="http://schemas.microsoft.com/office/drawing/2014/main" id="{187FBA52-D72F-1B48-A7A7-3539DA4DB145}"/>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A931C3A2-40C5-484C-8D58-3074D404A276}"/>
              </a:ext>
            </a:extLst>
          </p:cNvPr>
          <p:cNvSpPr>
            <a:spLocks noGrp="1"/>
          </p:cNvSpPr>
          <p:nvPr>
            <p:ph type="sldNum" sz="quarter" idx="12"/>
          </p:nvPr>
        </p:nvSpPr>
        <p:spPr/>
        <p:txBody>
          <a:bodyPr/>
          <a:lstStyle/>
          <a:p>
            <a:fld id="{E783F5F8-EC36-0E46-A6E8-81E24D7036C5}" type="slidenum">
              <a:rPr lang="de-DE" smtClean="0"/>
              <a:t>36</a:t>
            </a:fld>
            <a:endParaRPr lang="de-DE" dirty="0"/>
          </a:p>
        </p:txBody>
      </p:sp>
    </p:spTree>
    <p:extLst>
      <p:ext uri="{BB962C8B-B14F-4D97-AF65-F5344CB8AC3E}">
        <p14:creationId xmlns:p14="http://schemas.microsoft.com/office/powerpoint/2010/main" val="901127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8DBA87-1AE6-3D46-B040-FB1778CA2CD5}"/>
              </a:ext>
            </a:extLst>
          </p:cNvPr>
          <p:cNvSpPr>
            <a:spLocks noGrp="1"/>
          </p:cNvSpPr>
          <p:nvPr>
            <p:ph type="title"/>
          </p:nvPr>
        </p:nvSpPr>
        <p:spPr/>
        <p:txBody>
          <a:bodyPr/>
          <a:lstStyle/>
          <a:p>
            <a:endParaRPr lang="de-DE" dirty="0"/>
          </a:p>
        </p:txBody>
      </p:sp>
      <p:sp>
        <p:nvSpPr>
          <p:cNvPr id="3" name="Inhaltsplatzhalter 2">
            <a:extLst>
              <a:ext uri="{FF2B5EF4-FFF2-40B4-BE49-F238E27FC236}">
                <a16:creationId xmlns:a16="http://schemas.microsoft.com/office/drawing/2014/main" id="{A4969FE1-7A38-304C-9657-D8182A171E1C}"/>
              </a:ext>
            </a:extLst>
          </p:cNvPr>
          <p:cNvSpPr>
            <a:spLocks noGrp="1"/>
          </p:cNvSpPr>
          <p:nvPr>
            <p:ph idx="1"/>
          </p:nvPr>
        </p:nvSpPr>
        <p:spPr/>
        <p:txBody>
          <a:bodyPr/>
          <a:lstStyle/>
          <a:p>
            <a:pPr marL="0" indent="0">
              <a:buNone/>
            </a:pPr>
            <a:r>
              <a:rPr lang="de-DE" dirty="0"/>
              <a:t>                 </a:t>
            </a:r>
            <a:r>
              <a:rPr lang="de-DE" sz="3200" dirty="0"/>
              <a:t>Vielen Dank für Ihre Aufmerksamkeit!</a:t>
            </a:r>
            <a:endParaRPr lang="de-DE" dirty="0"/>
          </a:p>
        </p:txBody>
      </p:sp>
      <p:sp>
        <p:nvSpPr>
          <p:cNvPr id="4" name="Fußzeilenplatzhalter 3">
            <a:extLst>
              <a:ext uri="{FF2B5EF4-FFF2-40B4-BE49-F238E27FC236}">
                <a16:creationId xmlns:a16="http://schemas.microsoft.com/office/drawing/2014/main" id="{E02EEC70-2931-8B4D-827A-D494B521E637}"/>
              </a:ext>
            </a:extLst>
          </p:cNvPr>
          <p:cNvSpPr>
            <a:spLocks noGrp="1"/>
          </p:cNvSpPr>
          <p:nvPr>
            <p:ph type="ftr" sz="quarter" idx="11"/>
          </p:nvPr>
        </p:nvSpPr>
        <p:spPr/>
        <p:txBody>
          <a:bodyPr/>
          <a:lstStyle/>
          <a:p>
            <a:r>
              <a:rPr lang="de-DE" dirty="0"/>
              <a:t>Streichsbier Hamburg 2024</a:t>
            </a:r>
          </a:p>
        </p:txBody>
      </p:sp>
      <p:sp>
        <p:nvSpPr>
          <p:cNvPr id="5" name="Foliennummernplatzhalter 4">
            <a:extLst>
              <a:ext uri="{FF2B5EF4-FFF2-40B4-BE49-F238E27FC236}">
                <a16:creationId xmlns:a16="http://schemas.microsoft.com/office/drawing/2014/main" id="{B6135EDE-CEE6-A04E-AEF3-AED986BD763B}"/>
              </a:ext>
            </a:extLst>
          </p:cNvPr>
          <p:cNvSpPr>
            <a:spLocks noGrp="1"/>
          </p:cNvSpPr>
          <p:nvPr>
            <p:ph type="sldNum" sz="quarter" idx="12"/>
          </p:nvPr>
        </p:nvSpPr>
        <p:spPr/>
        <p:txBody>
          <a:bodyPr/>
          <a:lstStyle/>
          <a:p>
            <a:fld id="{E783F5F8-EC36-0E46-A6E8-81E24D7036C5}" type="slidenum">
              <a:rPr lang="de-DE" smtClean="0"/>
              <a:t>37</a:t>
            </a:fld>
            <a:endParaRPr lang="de-DE" dirty="0"/>
          </a:p>
        </p:txBody>
      </p:sp>
    </p:spTree>
    <p:extLst>
      <p:ext uri="{BB962C8B-B14F-4D97-AF65-F5344CB8AC3E}">
        <p14:creationId xmlns:p14="http://schemas.microsoft.com/office/powerpoint/2010/main" val="263422354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3342</Words>
  <Application>Microsoft Office PowerPoint</Application>
  <PresentationFormat>Breitbild</PresentationFormat>
  <Paragraphs>366</Paragraphs>
  <Slides>37</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37</vt:i4>
      </vt:variant>
    </vt:vector>
  </HeadingPairs>
  <TitlesOfParts>
    <vt:vector size="42" baseType="lpstr">
      <vt:lpstr>Arial</vt:lpstr>
      <vt:lpstr>Calibri</vt:lpstr>
      <vt:lpstr>Calibri Light</vt:lpstr>
      <vt:lpstr>Wingdings</vt:lpstr>
      <vt:lpstr>Office</vt:lpstr>
      <vt:lpstr>Vortrag Hamburg 11. Juli 2024</vt:lpstr>
      <vt:lpstr>         Sozial- und Eingliederungshilfe Ende 2023  </vt:lpstr>
      <vt:lpstr>                        Ausgaben Eingliederungshilfe</vt:lpstr>
      <vt:lpstr>                                 Gliederung</vt:lpstr>
      <vt:lpstr>                                          Ziele des BTHG</vt:lpstr>
      <vt:lpstr>           Rechtslage nach Inkrafttreten des BTHG (2020)  </vt:lpstr>
      <vt:lpstr>                   Verhältnis Träger -- Leistungserbringer</vt:lpstr>
      <vt:lpstr>                        Verhältnis Träger -- Leistungserbringer</vt:lpstr>
      <vt:lpstr>Vertragspartner der Leistungs- und Vergütungsvereinbarung</vt:lpstr>
      <vt:lpstr>                             Vertragsrecht  - Grundsätze</vt:lpstr>
      <vt:lpstr>                                           Vertragsrecht – Grundsätze</vt:lpstr>
      <vt:lpstr>                 Vertragsrecht Grundsätze  - externer Vergleich -</vt:lpstr>
      <vt:lpstr>                           Vertragsrecht – Grundsätze „Prospektivität“</vt:lpstr>
      <vt:lpstr> Vertragsrecht: kein Vergabeverfahren/keine Bedarfssteuerung</vt:lpstr>
      <vt:lpstr>          Vereinbarungen im Bereich des SGB XII</vt:lpstr>
      <vt:lpstr>             Vergütungsvereinbarung SGB XII Einrichtungen </vt:lpstr>
      <vt:lpstr>           Im „SGB XII System“ bleibt es für Menschen, die in               Einrichtungen leben, bei der bisherigen Lage:</vt:lpstr>
      <vt:lpstr>                 Struktur Eingliederungshilfe ab 2020</vt:lpstr>
      <vt:lpstr>           SGB IX - Einrichtungen für behinderte Menschen</vt:lpstr>
      <vt:lpstr> Zivilrechtlicher Vertrag zwischen Leistungserbringer und       Leistungsberechtigten</vt:lpstr>
      <vt:lpstr>                         Vertragsrecht  - neu</vt:lpstr>
      <vt:lpstr>Sozialhilferechtliches Dreiecksverhältnis</vt:lpstr>
      <vt:lpstr>Dreiecksverhältnis im SGB IX - Leistungsberechtigter lebt in einer Einrichtung</vt:lpstr>
      <vt:lpstr>      Strukturänderung SGB IX - Folgeänderungen im SGB XII </vt:lpstr>
      <vt:lpstr> Strukturänderung SGB IX - Folgeänderungen im SGB XII</vt:lpstr>
      <vt:lpstr> Strukturänderung SGB IX - Folgeänderungen im SGB XII:  angemessene Höhe der Unterkunft und Heizung n. § 42 a Abs. 5, 6 </vt:lpstr>
      <vt:lpstr> Strukturänderung SGB IX – Folgen im SGB XII für Unterkunft und  Heizung     </vt:lpstr>
      <vt:lpstr>               Folgen der Strukturänderung im SGB IX </vt:lpstr>
      <vt:lpstr> Folgen der Strukturänderung im SGB IX –  Verträge Einrichtungsbewohner - Leistungserbringer </vt:lpstr>
      <vt:lpstr>Probleme Entgeltvereinbarungen SGB XII und SGB IX - Abschreibung </vt:lpstr>
      <vt:lpstr>Problem Entgeltvereinbarungen nach SGB XII und SGB IX – Gewinn?</vt:lpstr>
      <vt:lpstr>Problem Rückwirkungsverbot – „prospektive Entgelte“</vt:lpstr>
      <vt:lpstr>          Problem Rückwirkungsverbot – „prospektive Entgelte“    </vt:lpstr>
      <vt:lpstr>Ausweg aus dem System: Experimentierklausel § 132 SGB IX?</vt:lpstr>
      <vt:lpstr>Schiedsstelle nach den Änderungen durch das BTHG</vt:lpstr>
      <vt:lpstr>                                          Schiedsstelle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Klaus Streichsbier</dc:creator>
  <cp:lastModifiedBy>Podlewski, Nastassja</cp:lastModifiedBy>
  <cp:revision>397</cp:revision>
  <cp:lastPrinted>2024-06-30T12:10:40Z</cp:lastPrinted>
  <dcterms:created xsi:type="dcterms:W3CDTF">2019-03-15T15:58:21Z</dcterms:created>
  <dcterms:modified xsi:type="dcterms:W3CDTF">2024-09-04T16:10:22Z</dcterms:modified>
</cp:coreProperties>
</file>