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 id="2147483832" r:id="rId5"/>
  </p:sldMasterIdLst>
  <p:notesMasterIdLst>
    <p:notesMasterId r:id="rId29"/>
  </p:notesMasterIdLst>
  <p:handoutMasterIdLst>
    <p:handoutMasterId r:id="rId30"/>
  </p:handoutMasterIdLst>
  <p:sldIdLst>
    <p:sldId id="1253" r:id="rId6"/>
    <p:sldId id="1598" r:id="rId7"/>
    <p:sldId id="1589" r:id="rId8"/>
    <p:sldId id="1591" r:id="rId9"/>
    <p:sldId id="1594" r:id="rId10"/>
    <p:sldId id="1260" r:id="rId11"/>
    <p:sldId id="1256" r:id="rId12"/>
    <p:sldId id="1595" r:id="rId13"/>
    <p:sldId id="1314" r:id="rId14"/>
    <p:sldId id="1549" r:id="rId15"/>
    <p:sldId id="1592" r:id="rId16"/>
    <p:sldId id="1568" r:id="rId17"/>
    <p:sldId id="1597" r:id="rId18"/>
    <p:sldId id="1587" r:id="rId19"/>
    <p:sldId id="1569" r:id="rId20"/>
    <p:sldId id="1596" r:id="rId21"/>
    <p:sldId id="1573" r:id="rId22"/>
    <p:sldId id="1570" r:id="rId23"/>
    <p:sldId id="1571" r:id="rId24"/>
    <p:sldId id="1563" r:id="rId25"/>
    <p:sldId id="1254" r:id="rId26"/>
    <p:sldId id="1593" r:id="rId27"/>
    <p:sldId id="1290" r:id="rId28"/>
  </p:sldIdLst>
  <p:sldSz cx="12192000" cy="6858000"/>
  <p:notesSz cx="7099300" cy="10234613"/>
  <p:embeddedFontLst>
    <p:embeddedFont>
      <p:font typeface="Calibri" panose="020F0502020204030204" pitchFamily="34" charset="0"/>
      <p:regular r:id="rId31"/>
      <p:bold r:id="rId32"/>
      <p:italic r:id="rId33"/>
      <p:boldItalic r:id="rId34"/>
    </p:embeddedFont>
    <p:embeddedFont>
      <p:font typeface="GKV Open" panose="020B0604020202020204" charset="0"/>
      <p:regular r:id="rId35"/>
      <p:bold r:id="rId36"/>
      <p:italic r:id="rId37"/>
      <p:boldItalic r:id="rId38"/>
    </p:embeddedFont>
    <p:embeddedFont>
      <p:font typeface="GKV Open Titel" panose="020B0604020202020204" charset="0"/>
      <p:regular r:id="rId39"/>
      <p:italic r:id="rId40"/>
    </p:embeddedFont>
  </p:embeddedFontLst>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urzanleitung" id="{678FAB47-8878-431A-AD71-4AF4219522BE}">
          <p14:sldIdLst>
            <p14:sldId id="1253"/>
            <p14:sldId id="1598"/>
            <p14:sldId id="1589"/>
            <p14:sldId id="1591"/>
            <p14:sldId id="1594"/>
            <p14:sldId id="1260"/>
            <p14:sldId id="1256"/>
            <p14:sldId id="1595"/>
            <p14:sldId id="1314"/>
            <p14:sldId id="1549"/>
            <p14:sldId id="1592"/>
            <p14:sldId id="1568"/>
            <p14:sldId id="1597"/>
            <p14:sldId id="1587"/>
            <p14:sldId id="1569"/>
            <p14:sldId id="1596"/>
            <p14:sldId id="1573"/>
            <p14:sldId id="1570"/>
            <p14:sldId id="1571"/>
            <p14:sldId id="1563"/>
            <p14:sldId id="1254"/>
            <p14:sldId id="1593"/>
            <p14:sldId id="129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5A6BE4-23F1-FEE9-8AD0-55904D3CBF37}" name="Michaela Bald" initials="MB" userId="Michaela Bal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 Krasney" initials="MK" lastIdx="1" clrIdx="0">
    <p:extLst>
      <p:ext uri="{19B8F6BF-5375-455C-9EA6-DF929625EA0E}">
        <p15:presenceInfo xmlns:p15="http://schemas.microsoft.com/office/powerpoint/2012/main" userId="S-1-5-21-1707465932-1910462521-372844930-1487" providerId="AD"/>
      </p:ext>
    </p:extLst>
  </p:cmAuthor>
  <p:cmAuthor id="2" name="Gundert, Hannah" initials="HG" lastIdx="4" clrIdx="1">
    <p:extLst>
      <p:ext uri="{19B8F6BF-5375-455C-9EA6-DF929625EA0E}">
        <p15:presenceInfo xmlns:p15="http://schemas.microsoft.com/office/powerpoint/2012/main" userId="S::Hannah.Gundert@gkv-spitzenverband.de::32248952-ec2b-4f29-93a4-da6536f52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210E3-89FF-98F6-2528-E8ED35091CE4}" v="262" dt="2026-06-02T11:33:40.991"/>
    <p1510:client id="{DDD35CCD-3F7E-461E-95FA-C796CBEE2FB3}" v="6723" dt="2026-06-02T11:55:46.074"/>
  </p1510:revLst>
</p1510:revInfo>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926" autoAdjust="0"/>
  </p:normalViewPr>
  <p:slideViewPr>
    <p:cSldViewPr snapToGrid="0">
      <p:cViewPr varScale="1">
        <p:scale>
          <a:sx n="29" d="100"/>
          <a:sy n="29" d="100"/>
        </p:scale>
        <p:origin x="20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sbk-bk-filer.spibund.local\ablage\ZA-3410\Referat_Pflegeversicherung\Vortrag%20Diakonie\2026_02_19%20Ambulante%20Leistung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bk-bk-filer.spibund.local\ablage\ZA-3130-1120-Schnittstelle_Pflege\Vorstand%20Politik%20Vorbereitung%20Extern\2065-06%20Krasney\2026_05_26-Leistungsempfaenger-der-sozialen-PV.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sbk-bk-filer.spibund.local\ablage\ZA-3410\Referat_Pflegeversicherung\Vortrag%20Diakonie\2026_02_18-Besch&#228;ftigte%20in%20der%20Pflege.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sbk-bk-filer.spibund.local\ablage\ZA-3130-1120-Schnittstelle_Pflege\Vorstand%20Politik%20Vorbereitung%20Extern\Presseseminar\2025-Presseseminar\2026_05_26%20Hilfe%20zur%20Pflege%20und%20EEE.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7098177413139"/>
          <c:y val="4.8069687559093188E-2"/>
          <c:w val="0.81208955086907841"/>
          <c:h val="0.74948217310867693"/>
        </c:manualLayout>
      </c:layout>
      <c:barChart>
        <c:barDir val="col"/>
        <c:grouping val="clustered"/>
        <c:varyColors val="0"/>
        <c:ser>
          <c:idx val="2"/>
          <c:order val="2"/>
          <c:tx>
            <c:strRef>
              <c:f>Tabelle1!$A$17</c:f>
              <c:strCache>
                <c:ptCount val="1"/>
                <c:pt idx="0">
                  <c:v>Beitragssatz</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Tabelle1!$E$17:$M$17</c:f>
              <c:numCache>
                <c:formatCode>General</c:formatCode>
                <c:ptCount val="9"/>
                <c:pt idx="0">
                  <c:v>2.5499999999999998</c:v>
                </c:pt>
                <c:pt idx="1">
                  <c:v>2.5499999999999998</c:v>
                </c:pt>
                <c:pt idx="2">
                  <c:v>3.05</c:v>
                </c:pt>
                <c:pt idx="3">
                  <c:v>3.05</c:v>
                </c:pt>
                <c:pt idx="4">
                  <c:v>3.05</c:v>
                </c:pt>
                <c:pt idx="5">
                  <c:v>3.05</c:v>
                </c:pt>
                <c:pt idx="6">
                  <c:v>3.05</c:v>
                </c:pt>
                <c:pt idx="7">
                  <c:v>3.4</c:v>
                </c:pt>
                <c:pt idx="8">
                  <c:v>3.6</c:v>
                </c:pt>
              </c:numCache>
            </c:numRef>
          </c:val>
          <c:extLst>
            <c:ext xmlns:c16="http://schemas.microsoft.com/office/drawing/2014/chart" uri="{C3380CC4-5D6E-409C-BE32-E72D297353CC}">
              <c16:uniqueId val="{00000000-C7D2-4BA1-BADA-15F24F683A8A}"/>
            </c:ext>
          </c:extLst>
        </c:ser>
        <c:dLbls>
          <c:showLegendKey val="0"/>
          <c:showVal val="0"/>
          <c:showCatName val="0"/>
          <c:showSerName val="0"/>
          <c:showPercent val="0"/>
          <c:showBubbleSize val="0"/>
        </c:dLbls>
        <c:gapWidth val="150"/>
        <c:axId val="1056047576"/>
        <c:axId val="1056042176"/>
      </c:barChart>
      <c:lineChart>
        <c:grouping val="standard"/>
        <c:varyColors val="0"/>
        <c:ser>
          <c:idx val="0"/>
          <c:order val="0"/>
          <c:tx>
            <c:strRef>
              <c:f>Tabelle1!$A$15</c:f>
              <c:strCache>
                <c:ptCount val="1"/>
                <c:pt idx="0">
                  <c:v>Einnahmen</c:v>
                </c:pt>
              </c:strCache>
            </c:strRef>
          </c:tx>
          <c:spPr>
            <a:ln w="28575" cap="rnd">
              <a:solidFill>
                <a:schemeClr val="accent1"/>
              </a:solidFill>
              <a:round/>
            </a:ln>
            <a:effectLst/>
          </c:spPr>
          <c:marker>
            <c:symbol val="none"/>
          </c:marker>
          <c:dLbls>
            <c:dLbl>
              <c:idx val="0"/>
              <c:layout>
                <c:manualLayout>
                  <c:x val="2.0979020979020935E-2"/>
                  <c:y val="3.713732622947943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D2-4BA1-BADA-15F24F683A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Tabelle1!$E$2:$M$2</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Tabelle1!$B$15:$M$15</c:f>
              <c:numCache>
                <c:formatCode>0.0,,,</c:formatCode>
                <c:ptCount val="9"/>
                <c:pt idx="0">
                  <c:v>36101073126.090004</c:v>
                </c:pt>
                <c:pt idx="1">
                  <c:v>37719479288.659996</c:v>
                </c:pt>
                <c:pt idx="2">
                  <c:v>47244316790.360001</c:v>
                </c:pt>
                <c:pt idx="3">
                  <c:v>50616110779.299995</c:v>
                </c:pt>
                <c:pt idx="4">
                  <c:v>52503215469.810005</c:v>
                </c:pt>
                <c:pt idx="5">
                  <c:v>57782967464.980011</c:v>
                </c:pt>
                <c:pt idx="6">
                  <c:v>61014575473.620003</c:v>
                </c:pt>
                <c:pt idx="7">
                  <c:v>66661321872.690002</c:v>
                </c:pt>
                <c:pt idx="8">
                  <c:v>73834574984.649994</c:v>
                </c:pt>
              </c:numCache>
            </c:numRef>
          </c:val>
          <c:smooth val="0"/>
          <c:extLst>
            <c:ext xmlns:c16="http://schemas.microsoft.com/office/drawing/2014/chart" uri="{C3380CC4-5D6E-409C-BE32-E72D297353CC}">
              <c16:uniqueId val="{00000001-C7D2-4BA1-BADA-15F24F683A8A}"/>
            </c:ext>
          </c:extLst>
        </c:ser>
        <c:ser>
          <c:idx val="1"/>
          <c:order val="1"/>
          <c:tx>
            <c:strRef>
              <c:f>Tabelle1!$A$16</c:f>
              <c:strCache>
                <c:ptCount val="1"/>
                <c:pt idx="0">
                  <c:v>Ausgaben </c:v>
                </c:pt>
              </c:strCache>
            </c:strRef>
          </c:tx>
          <c:spPr>
            <a:ln w="28575" cap="rnd">
              <a:solidFill>
                <a:schemeClr val="tx2"/>
              </a:solidFill>
              <a:round/>
            </a:ln>
            <a:effectLst/>
          </c:spPr>
          <c:marker>
            <c:symbol val="none"/>
          </c:marker>
          <c:dLbls>
            <c:dLbl>
              <c:idx val="0"/>
              <c:layout>
                <c:manualLayout>
                  <c:x val="-1.048951048951048E-2"/>
                  <c:y val="-6.4990320901589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D2-4BA1-BADA-15F24F683A8A}"/>
                </c:ext>
              </c:extLst>
            </c:dLbl>
            <c:dLbl>
              <c:idx val="8"/>
              <c:layout>
                <c:manualLayout>
                  <c:x val="1.6317016317016316E-2"/>
                  <c:y val="-5.8800766530009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D2-4BA1-BADA-15F24F683A8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Tabelle1!$E$2:$M$2</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Tabelle1!$B$16:$M$16</c:f>
              <c:numCache>
                <c:formatCode>0.0,,,</c:formatCode>
                <c:ptCount val="9"/>
                <c:pt idx="0">
                  <c:v>38524620532.779999</c:v>
                </c:pt>
                <c:pt idx="1">
                  <c:v>41272888089.900002</c:v>
                </c:pt>
                <c:pt idx="2">
                  <c:v>43950819128.749992</c:v>
                </c:pt>
                <c:pt idx="3">
                  <c:v>49077357862.18</c:v>
                </c:pt>
                <c:pt idx="4">
                  <c:v>53850223733.449997</c:v>
                </c:pt>
                <c:pt idx="5">
                  <c:v>60030286609.379997</c:v>
                </c:pt>
                <c:pt idx="6">
                  <c:v>59230881974.550003</c:v>
                </c:pt>
                <c:pt idx="7">
                  <c:v>68203996219.690002</c:v>
                </c:pt>
                <c:pt idx="8">
                  <c:v>73824216541.480011</c:v>
                </c:pt>
              </c:numCache>
            </c:numRef>
          </c:val>
          <c:smooth val="0"/>
          <c:extLst>
            <c:ext xmlns:c16="http://schemas.microsoft.com/office/drawing/2014/chart" uri="{C3380CC4-5D6E-409C-BE32-E72D297353CC}">
              <c16:uniqueId val="{00000002-C7D2-4BA1-BADA-15F24F683A8A}"/>
            </c:ext>
          </c:extLst>
        </c:ser>
        <c:dLbls>
          <c:showLegendKey val="0"/>
          <c:showVal val="0"/>
          <c:showCatName val="0"/>
          <c:showSerName val="0"/>
          <c:showPercent val="0"/>
          <c:showBubbleSize val="0"/>
        </c:dLbls>
        <c:marker val="1"/>
        <c:smooth val="0"/>
        <c:axId val="990582912"/>
        <c:axId val="990576072"/>
      </c:lineChart>
      <c:catAx>
        <c:axId val="99058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990576072"/>
        <c:crosses val="autoZero"/>
        <c:auto val="1"/>
        <c:lblAlgn val="ctr"/>
        <c:lblOffset val="100"/>
        <c:noMultiLvlLbl val="0"/>
      </c:catAx>
      <c:valAx>
        <c:axId val="990576072"/>
        <c:scaling>
          <c:orientation val="minMax"/>
          <c:min val="30000000000"/>
        </c:scaling>
        <c:delete val="0"/>
        <c:axPos val="l"/>
        <c:majorGridlines>
          <c:spPr>
            <a:ln w="9525" cap="flat" cmpd="sng" algn="ctr">
              <a:solidFill>
                <a:schemeClr val="tx1">
                  <a:lumMod val="15000"/>
                  <a:lumOff val="85000"/>
                </a:schemeClr>
              </a:solidFill>
              <a:round/>
            </a:ln>
            <a:effectLst/>
          </c:spPr>
        </c:majorGridlines>
        <c:numFmt formatCode="0,,,\ &quot;Mrd. Euro&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990582912"/>
        <c:crosses val="autoZero"/>
        <c:crossBetween val="between"/>
      </c:valAx>
      <c:valAx>
        <c:axId val="1056042176"/>
        <c:scaling>
          <c:orientation val="minMax"/>
          <c:min val="2.5"/>
        </c:scaling>
        <c:delete val="0"/>
        <c:axPos val="r"/>
        <c:numFmt formatCode="0.0\ &quot;%&quot;"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056047576"/>
        <c:crosses val="max"/>
        <c:crossBetween val="between"/>
      </c:valAx>
      <c:catAx>
        <c:axId val="1056047576"/>
        <c:scaling>
          <c:orientation val="minMax"/>
        </c:scaling>
        <c:delete val="1"/>
        <c:axPos val="b"/>
        <c:majorTickMark val="out"/>
        <c:minorTickMark val="none"/>
        <c:tickLblPos val="nextTo"/>
        <c:crossAx val="1056042176"/>
        <c:crosses val="autoZero"/>
        <c:auto val="1"/>
        <c:lblAlgn val="ctr"/>
        <c:lblOffset val="100"/>
        <c:noMultiLvlLbl val="0"/>
      </c:catAx>
      <c:spPr>
        <a:noFill/>
        <a:ln>
          <a:noFill/>
        </a:ln>
        <a:effectLst/>
      </c:spPr>
    </c:plotArea>
    <c:legend>
      <c:legendPos val="b"/>
      <c:layout>
        <c:manualLayout>
          <c:xMode val="edge"/>
          <c:yMode val="edge"/>
          <c:x val="0.31389378338197238"/>
          <c:y val="0.10210474090622869"/>
          <c:w val="0.42465998568360774"/>
          <c:h val="5.61158645589040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63089404034289E-2"/>
          <c:y val="7.4274652458958867E-2"/>
          <c:w val="0.91107108165247697"/>
          <c:h val="0.78971452020718924"/>
        </c:manualLayout>
      </c:layout>
      <c:barChart>
        <c:barDir val="col"/>
        <c:grouping val="stacked"/>
        <c:varyColors val="0"/>
        <c:ser>
          <c:idx val="1"/>
          <c:order val="0"/>
          <c:tx>
            <c:strRef>
              <c:f>'LE nach Pflegestufen'!$D$7</c:f>
              <c:strCache>
                <c:ptCount val="1"/>
                <c:pt idx="0">
                  <c:v>vollstationär</c:v>
                </c:pt>
              </c:strCache>
            </c:strRef>
          </c:tx>
          <c:spPr>
            <a:solidFill>
              <a:schemeClr val="bg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14D-467E-A72D-C3668B723FF0}"/>
                </c:ext>
              </c:extLst>
            </c:dLbl>
            <c:dLbl>
              <c:idx val="1"/>
              <c:delete val="1"/>
              <c:extLst>
                <c:ext xmlns:c15="http://schemas.microsoft.com/office/drawing/2012/chart" uri="{CE6537A1-D6FC-4f65-9D91-7224C49458BB}"/>
                <c:ext xmlns:c16="http://schemas.microsoft.com/office/drawing/2014/chart" uri="{C3380CC4-5D6E-409C-BE32-E72D297353CC}">
                  <c16:uniqueId val="{00000001-A14D-467E-A72D-C3668B723FF0}"/>
                </c:ext>
              </c:extLst>
            </c:dLbl>
            <c:dLbl>
              <c:idx val="2"/>
              <c:delete val="1"/>
              <c:extLst>
                <c:ext xmlns:c15="http://schemas.microsoft.com/office/drawing/2012/chart" uri="{CE6537A1-D6FC-4f65-9D91-7224C49458BB}"/>
                <c:ext xmlns:c16="http://schemas.microsoft.com/office/drawing/2014/chart" uri="{C3380CC4-5D6E-409C-BE32-E72D297353CC}">
                  <c16:uniqueId val="{00000002-A14D-467E-A72D-C3668B723FF0}"/>
                </c:ext>
              </c:extLst>
            </c:dLbl>
            <c:dLbl>
              <c:idx val="3"/>
              <c:delete val="1"/>
              <c:extLst>
                <c:ext xmlns:c15="http://schemas.microsoft.com/office/drawing/2012/chart" uri="{CE6537A1-D6FC-4f65-9D91-7224C49458BB}"/>
                <c:ext xmlns:c16="http://schemas.microsoft.com/office/drawing/2014/chart" uri="{C3380CC4-5D6E-409C-BE32-E72D297353CC}">
                  <c16:uniqueId val="{00000003-A14D-467E-A72D-C3668B723FF0}"/>
                </c:ext>
              </c:extLst>
            </c:dLbl>
            <c:dLbl>
              <c:idx val="4"/>
              <c:delete val="1"/>
              <c:extLst>
                <c:ext xmlns:c15="http://schemas.microsoft.com/office/drawing/2012/chart" uri="{CE6537A1-D6FC-4f65-9D91-7224C49458BB}"/>
                <c:ext xmlns:c16="http://schemas.microsoft.com/office/drawing/2014/chart" uri="{C3380CC4-5D6E-409C-BE32-E72D297353CC}">
                  <c16:uniqueId val="{00000004-A14D-467E-A72D-C3668B723FF0}"/>
                </c:ext>
              </c:extLst>
            </c:dLbl>
            <c:dLbl>
              <c:idx val="6"/>
              <c:delete val="1"/>
              <c:extLst>
                <c:ext xmlns:c15="http://schemas.microsoft.com/office/drawing/2012/chart" uri="{CE6537A1-D6FC-4f65-9D91-7224C49458BB}"/>
                <c:ext xmlns:c16="http://schemas.microsoft.com/office/drawing/2014/chart" uri="{C3380CC4-5D6E-409C-BE32-E72D297353CC}">
                  <c16:uniqueId val="{00000005-A14D-467E-A72D-C3668B723FF0}"/>
                </c:ext>
              </c:extLst>
            </c:dLbl>
            <c:dLbl>
              <c:idx val="7"/>
              <c:delete val="1"/>
              <c:extLst>
                <c:ext xmlns:c15="http://schemas.microsoft.com/office/drawing/2012/chart" uri="{CE6537A1-D6FC-4f65-9D91-7224C49458BB}"/>
                <c:ext xmlns:c16="http://schemas.microsoft.com/office/drawing/2014/chart" uri="{C3380CC4-5D6E-409C-BE32-E72D297353CC}">
                  <c16:uniqueId val="{00000006-A14D-467E-A72D-C3668B723FF0}"/>
                </c:ext>
              </c:extLst>
            </c:dLbl>
            <c:dLbl>
              <c:idx val="8"/>
              <c:delete val="1"/>
              <c:extLst>
                <c:ext xmlns:c15="http://schemas.microsoft.com/office/drawing/2012/chart" uri="{CE6537A1-D6FC-4f65-9D91-7224C49458BB}"/>
                <c:ext xmlns:c16="http://schemas.microsoft.com/office/drawing/2014/chart" uri="{C3380CC4-5D6E-409C-BE32-E72D297353CC}">
                  <c16:uniqueId val="{00000007-A14D-467E-A72D-C3668B723FF0}"/>
                </c:ext>
              </c:extLst>
            </c:dLbl>
            <c:dLbl>
              <c:idx val="9"/>
              <c:delete val="1"/>
              <c:extLst>
                <c:ext xmlns:c15="http://schemas.microsoft.com/office/drawing/2012/chart" uri="{CE6537A1-D6FC-4f65-9D91-7224C49458BB}"/>
                <c:ext xmlns:c16="http://schemas.microsoft.com/office/drawing/2014/chart" uri="{C3380CC4-5D6E-409C-BE32-E72D297353CC}">
                  <c16:uniqueId val="{00000008-A14D-467E-A72D-C3668B723FF0}"/>
                </c:ext>
              </c:extLst>
            </c:dLbl>
            <c:dLbl>
              <c:idx val="11"/>
              <c:delete val="1"/>
              <c:extLst>
                <c:ext xmlns:c15="http://schemas.microsoft.com/office/drawing/2012/chart" uri="{CE6537A1-D6FC-4f65-9D91-7224C49458BB}"/>
                <c:ext xmlns:c16="http://schemas.microsoft.com/office/drawing/2014/chart" uri="{C3380CC4-5D6E-409C-BE32-E72D297353CC}">
                  <c16:uniqueId val="{00000009-A14D-467E-A72D-C3668B723FF0}"/>
                </c:ext>
              </c:extLst>
            </c:dLbl>
            <c:dLbl>
              <c:idx val="12"/>
              <c:delete val="1"/>
              <c:extLst>
                <c:ext xmlns:c15="http://schemas.microsoft.com/office/drawing/2012/chart" uri="{CE6537A1-D6FC-4f65-9D91-7224C49458BB}"/>
                <c:ext xmlns:c16="http://schemas.microsoft.com/office/drawing/2014/chart" uri="{C3380CC4-5D6E-409C-BE32-E72D297353CC}">
                  <c16:uniqueId val="{0000000A-A14D-467E-A72D-C3668B723FF0}"/>
                </c:ext>
              </c:extLst>
            </c:dLbl>
            <c:dLbl>
              <c:idx val="13"/>
              <c:delete val="1"/>
              <c:extLst>
                <c:ext xmlns:c15="http://schemas.microsoft.com/office/drawing/2012/chart" uri="{CE6537A1-D6FC-4f65-9D91-7224C49458BB}"/>
                <c:ext xmlns:c16="http://schemas.microsoft.com/office/drawing/2014/chart" uri="{C3380CC4-5D6E-409C-BE32-E72D297353CC}">
                  <c16:uniqueId val="{0000000B-A14D-467E-A72D-C3668B723FF0}"/>
                </c:ext>
              </c:extLst>
            </c:dLbl>
            <c:dLbl>
              <c:idx val="14"/>
              <c:delete val="1"/>
              <c:extLst>
                <c:ext xmlns:c15="http://schemas.microsoft.com/office/drawing/2012/chart" uri="{CE6537A1-D6FC-4f65-9D91-7224C49458BB}"/>
                <c:ext xmlns:c16="http://schemas.microsoft.com/office/drawing/2014/chart" uri="{C3380CC4-5D6E-409C-BE32-E72D297353CC}">
                  <c16:uniqueId val="{0000000C-A14D-467E-A72D-C3668B723FF0}"/>
                </c:ext>
              </c:extLst>
            </c:dLbl>
            <c:dLbl>
              <c:idx val="16"/>
              <c:delete val="1"/>
              <c:extLst>
                <c:ext xmlns:c15="http://schemas.microsoft.com/office/drawing/2012/chart" uri="{CE6537A1-D6FC-4f65-9D91-7224C49458BB}"/>
                <c:ext xmlns:c16="http://schemas.microsoft.com/office/drawing/2014/chart" uri="{C3380CC4-5D6E-409C-BE32-E72D297353CC}">
                  <c16:uniqueId val="{0000000D-A14D-467E-A72D-C3668B723FF0}"/>
                </c:ext>
              </c:extLst>
            </c:dLbl>
            <c:dLbl>
              <c:idx val="17"/>
              <c:delete val="1"/>
              <c:extLst>
                <c:ext xmlns:c15="http://schemas.microsoft.com/office/drawing/2012/chart" uri="{CE6537A1-D6FC-4f65-9D91-7224C49458BB}"/>
                <c:ext xmlns:c16="http://schemas.microsoft.com/office/drawing/2014/chart" uri="{C3380CC4-5D6E-409C-BE32-E72D297353CC}">
                  <c16:uniqueId val="{0000000E-A14D-467E-A72D-C3668B723FF0}"/>
                </c:ext>
              </c:extLst>
            </c:dLbl>
            <c:dLbl>
              <c:idx val="18"/>
              <c:delete val="1"/>
              <c:extLst>
                <c:ext xmlns:c15="http://schemas.microsoft.com/office/drawing/2012/chart" uri="{CE6537A1-D6FC-4f65-9D91-7224C49458BB}"/>
                <c:ext xmlns:c16="http://schemas.microsoft.com/office/drawing/2014/chart" uri="{C3380CC4-5D6E-409C-BE32-E72D297353CC}">
                  <c16:uniqueId val="{0000000F-A14D-467E-A72D-C3668B723FF0}"/>
                </c:ext>
              </c:extLst>
            </c:dLbl>
            <c:dLbl>
              <c:idx val="19"/>
              <c:delete val="1"/>
              <c:extLst>
                <c:ext xmlns:c15="http://schemas.microsoft.com/office/drawing/2012/chart" uri="{CE6537A1-D6FC-4f65-9D91-7224C49458BB}"/>
                <c:ext xmlns:c16="http://schemas.microsoft.com/office/drawing/2014/chart" uri="{C3380CC4-5D6E-409C-BE32-E72D297353CC}">
                  <c16:uniqueId val="{00000010-A14D-467E-A72D-C3668B723FF0}"/>
                </c:ext>
              </c:extLst>
            </c:dLbl>
            <c:dLbl>
              <c:idx val="21"/>
              <c:delete val="1"/>
              <c:extLst>
                <c:ext xmlns:c15="http://schemas.microsoft.com/office/drawing/2012/chart" uri="{CE6537A1-D6FC-4f65-9D91-7224C49458BB}"/>
                <c:ext xmlns:c16="http://schemas.microsoft.com/office/drawing/2014/chart" uri="{C3380CC4-5D6E-409C-BE32-E72D297353CC}">
                  <c16:uniqueId val="{00000011-A14D-467E-A72D-C3668B723FF0}"/>
                </c:ext>
              </c:extLst>
            </c:dLbl>
            <c:dLbl>
              <c:idx val="22"/>
              <c:delete val="1"/>
              <c:extLst>
                <c:ext xmlns:c15="http://schemas.microsoft.com/office/drawing/2012/chart" uri="{CE6537A1-D6FC-4f65-9D91-7224C49458BB}"/>
                <c:ext xmlns:c16="http://schemas.microsoft.com/office/drawing/2014/chart" uri="{C3380CC4-5D6E-409C-BE32-E72D297353CC}">
                  <c16:uniqueId val="{00000012-A14D-467E-A72D-C3668B723FF0}"/>
                </c:ext>
              </c:extLst>
            </c:dLbl>
            <c:dLbl>
              <c:idx val="23"/>
              <c:delete val="1"/>
              <c:extLst>
                <c:ext xmlns:c15="http://schemas.microsoft.com/office/drawing/2012/chart" uri="{CE6537A1-D6FC-4f65-9D91-7224C49458BB}"/>
                <c:ext xmlns:c16="http://schemas.microsoft.com/office/drawing/2014/chart" uri="{C3380CC4-5D6E-409C-BE32-E72D297353CC}">
                  <c16:uniqueId val="{00000013-A14D-467E-A72D-C3668B723FF0}"/>
                </c:ext>
              </c:extLst>
            </c:dLbl>
            <c:dLbl>
              <c:idx val="24"/>
              <c:delete val="1"/>
              <c:extLst>
                <c:ext xmlns:c15="http://schemas.microsoft.com/office/drawing/2012/chart" uri="{CE6537A1-D6FC-4f65-9D91-7224C49458BB}"/>
                <c:ext xmlns:c16="http://schemas.microsoft.com/office/drawing/2014/chart" uri="{C3380CC4-5D6E-409C-BE32-E72D297353CC}">
                  <c16:uniqueId val="{00000014-A14D-467E-A72D-C3668B723FF0}"/>
                </c:ext>
              </c:extLst>
            </c:dLbl>
            <c:dLbl>
              <c:idx val="26"/>
              <c:delete val="1"/>
              <c:extLst>
                <c:ext xmlns:c15="http://schemas.microsoft.com/office/drawing/2012/chart" uri="{CE6537A1-D6FC-4f65-9D91-7224C49458BB}"/>
                <c:ext xmlns:c16="http://schemas.microsoft.com/office/drawing/2014/chart" uri="{C3380CC4-5D6E-409C-BE32-E72D297353CC}">
                  <c16:uniqueId val="{00000015-A14D-467E-A72D-C3668B723FF0}"/>
                </c:ext>
              </c:extLst>
            </c:dLbl>
            <c:dLbl>
              <c:idx val="27"/>
              <c:delete val="1"/>
              <c:extLst>
                <c:ext xmlns:c15="http://schemas.microsoft.com/office/drawing/2012/chart" uri="{CE6537A1-D6FC-4f65-9D91-7224C49458BB}"/>
                <c:ext xmlns:c16="http://schemas.microsoft.com/office/drawing/2014/chart" uri="{C3380CC4-5D6E-409C-BE32-E72D297353CC}">
                  <c16:uniqueId val="{00000016-A14D-467E-A72D-C3668B723FF0}"/>
                </c:ext>
              </c:extLst>
            </c:dLbl>
            <c:dLbl>
              <c:idx val="28"/>
              <c:delete val="1"/>
              <c:extLst>
                <c:ext xmlns:c15="http://schemas.microsoft.com/office/drawing/2012/chart" uri="{CE6537A1-D6FC-4f65-9D91-7224C49458BB}"/>
                <c:ext xmlns:c16="http://schemas.microsoft.com/office/drawing/2014/chart" uri="{C3380CC4-5D6E-409C-BE32-E72D297353CC}">
                  <c16:uniqueId val="{00000017-A14D-467E-A72D-C3668B723FF0}"/>
                </c:ext>
              </c:extLst>
            </c:dLbl>
            <c:numFmt formatCode="#,##0.00,,\ "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 nach Pflegestufen'!$A$8:$A$38</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numCache>
            </c:numRef>
          </c:cat>
          <c:val>
            <c:numRef>
              <c:f>'LE nach Pflegestufen'!$D$8:$D$38</c:f>
              <c:numCache>
                <c:formatCode>#,##0</c:formatCode>
                <c:ptCount val="31"/>
                <c:pt idx="0" formatCode="#\ ###\ ##0">
                  <c:v>0</c:v>
                </c:pt>
                <c:pt idx="1">
                  <c:v>384562</c:v>
                </c:pt>
                <c:pt idx="2">
                  <c:v>462271</c:v>
                </c:pt>
                <c:pt idx="3">
                  <c:v>511403</c:v>
                </c:pt>
                <c:pt idx="4">
                  <c:v>545983</c:v>
                </c:pt>
                <c:pt idx="5">
                  <c:v>561344</c:v>
                </c:pt>
                <c:pt idx="6">
                  <c:v>577935</c:v>
                </c:pt>
                <c:pt idx="7">
                  <c:v>599817</c:v>
                </c:pt>
                <c:pt idx="8">
                  <c:v>614019</c:v>
                </c:pt>
                <c:pt idx="9">
                  <c:v>628892</c:v>
                </c:pt>
                <c:pt idx="10">
                  <c:v>642447</c:v>
                </c:pt>
                <c:pt idx="11">
                  <c:v>658754</c:v>
                </c:pt>
                <c:pt idx="12">
                  <c:v>671084</c:v>
                </c:pt>
                <c:pt idx="13">
                  <c:v>680951</c:v>
                </c:pt>
                <c:pt idx="14">
                  <c:v>697647</c:v>
                </c:pt>
                <c:pt idx="15">
                  <c:v>709955</c:v>
                </c:pt>
                <c:pt idx="16">
                  <c:v>715304</c:v>
                </c:pt>
                <c:pt idx="17">
                  <c:v>729546</c:v>
                </c:pt>
                <c:pt idx="18">
                  <c:v>740253</c:v>
                </c:pt>
                <c:pt idx="19">
                  <c:v>750884</c:v>
                </c:pt>
                <c:pt idx="20">
                  <c:v>758014</c:v>
                </c:pt>
                <c:pt idx="21">
                  <c:v>775004</c:v>
                </c:pt>
                <c:pt idx="22">
                  <c:v>778200</c:v>
                </c:pt>
                <c:pt idx="23">
                  <c:v>780064</c:v>
                </c:pt>
                <c:pt idx="24">
                  <c:v>725717</c:v>
                </c:pt>
                <c:pt idx="25">
                  <c:v>703334</c:v>
                </c:pt>
                <c:pt idx="26">
                  <c:v>702059</c:v>
                </c:pt>
                <c:pt idx="27">
                  <c:v>690787</c:v>
                </c:pt>
                <c:pt idx="28">
                  <c:v>703044</c:v>
                </c:pt>
                <c:pt idx="29">
                  <c:v>710746</c:v>
                </c:pt>
                <c:pt idx="30" formatCode="General">
                  <c:v>710674</c:v>
                </c:pt>
              </c:numCache>
            </c:numRef>
          </c:val>
          <c:extLst>
            <c:ext xmlns:c16="http://schemas.microsoft.com/office/drawing/2014/chart" uri="{C3380CC4-5D6E-409C-BE32-E72D297353CC}">
              <c16:uniqueId val="{00000018-A14D-467E-A72D-C3668B723FF0}"/>
            </c:ext>
          </c:extLst>
        </c:ser>
        <c:ser>
          <c:idx val="0"/>
          <c:order val="1"/>
          <c:tx>
            <c:strRef>
              <c:f>'LE nach Pflegestufen'!$C$7</c:f>
              <c:strCache>
                <c:ptCount val="1"/>
                <c:pt idx="0">
                  <c:v>ambulant/
teilstationär</c:v>
                </c:pt>
              </c:strCache>
            </c:strRef>
          </c:tx>
          <c:spPr>
            <a:solidFill>
              <a:schemeClr val="accent1"/>
            </a:solidFill>
            <a:ln>
              <a:noFill/>
            </a:ln>
            <a:effectLst/>
          </c:spPr>
          <c:invertIfNegative val="0"/>
          <c:dLbls>
            <c:dLbl>
              <c:idx val="0"/>
              <c:layout>
                <c:manualLayout>
                  <c:x val="1.3605442176870747E-3"/>
                  <c:y val="-0.1314668415723918"/>
                </c:manualLayout>
              </c:layout>
              <c:numFmt formatCode="#,##0.00,,\ "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14D-467E-A72D-C3668B723FF0}"/>
                </c:ext>
              </c:extLst>
            </c:dLbl>
            <c:dLbl>
              <c:idx val="1"/>
              <c:delete val="1"/>
              <c:extLst>
                <c:ext xmlns:c15="http://schemas.microsoft.com/office/drawing/2012/chart" uri="{CE6537A1-D6FC-4f65-9D91-7224C49458BB}"/>
                <c:ext xmlns:c16="http://schemas.microsoft.com/office/drawing/2014/chart" uri="{C3380CC4-5D6E-409C-BE32-E72D297353CC}">
                  <c16:uniqueId val="{0000001A-A14D-467E-A72D-C3668B723FF0}"/>
                </c:ext>
              </c:extLst>
            </c:dLbl>
            <c:dLbl>
              <c:idx val="2"/>
              <c:delete val="1"/>
              <c:extLst>
                <c:ext xmlns:c15="http://schemas.microsoft.com/office/drawing/2012/chart" uri="{CE6537A1-D6FC-4f65-9D91-7224C49458BB}"/>
                <c:ext xmlns:c16="http://schemas.microsoft.com/office/drawing/2014/chart" uri="{C3380CC4-5D6E-409C-BE32-E72D297353CC}">
                  <c16:uniqueId val="{0000001B-A14D-467E-A72D-C3668B723FF0}"/>
                </c:ext>
              </c:extLst>
            </c:dLbl>
            <c:dLbl>
              <c:idx val="3"/>
              <c:delete val="1"/>
              <c:extLst>
                <c:ext xmlns:c15="http://schemas.microsoft.com/office/drawing/2012/chart" uri="{CE6537A1-D6FC-4f65-9D91-7224C49458BB}"/>
                <c:ext xmlns:c16="http://schemas.microsoft.com/office/drawing/2014/chart" uri="{C3380CC4-5D6E-409C-BE32-E72D297353CC}">
                  <c16:uniqueId val="{0000001C-A14D-467E-A72D-C3668B723FF0}"/>
                </c:ext>
              </c:extLst>
            </c:dLbl>
            <c:dLbl>
              <c:idx val="4"/>
              <c:delete val="1"/>
              <c:extLst>
                <c:ext xmlns:c15="http://schemas.microsoft.com/office/drawing/2012/chart" uri="{CE6537A1-D6FC-4f65-9D91-7224C49458BB}"/>
                <c:ext xmlns:c16="http://schemas.microsoft.com/office/drawing/2014/chart" uri="{C3380CC4-5D6E-409C-BE32-E72D297353CC}">
                  <c16:uniqueId val="{0000001D-A14D-467E-A72D-C3668B723FF0}"/>
                </c:ext>
              </c:extLst>
            </c:dLbl>
            <c:dLbl>
              <c:idx val="6"/>
              <c:delete val="1"/>
              <c:extLst>
                <c:ext xmlns:c15="http://schemas.microsoft.com/office/drawing/2012/chart" uri="{CE6537A1-D6FC-4f65-9D91-7224C49458BB}"/>
                <c:ext xmlns:c16="http://schemas.microsoft.com/office/drawing/2014/chart" uri="{C3380CC4-5D6E-409C-BE32-E72D297353CC}">
                  <c16:uniqueId val="{0000001E-A14D-467E-A72D-C3668B723FF0}"/>
                </c:ext>
              </c:extLst>
            </c:dLbl>
            <c:dLbl>
              <c:idx val="7"/>
              <c:delete val="1"/>
              <c:extLst>
                <c:ext xmlns:c15="http://schemas.microsoft.com/office/drawing/2012/chart" uri="{CE6537A1-D6FC-4f65-9D91-7224C49458BB}"/>
                <c:ext xmlns:c16="http://schemas.microsoft.com/office/drawing/2014/chart" uri="{C3380CC4-5D6E-409C-BE32-E72D297353CC}">
                  <c16:uniqueId val="{0000001F-A14D-467E-A72D-C3668B723FF0}"/>
                </c:ext>
              </c:extLst>
            </c:dLbl>
            <c:dLbl>
              <c:idx val="8"/>
              <c:delete val="1"/>
              <c:extLst>
                <c:ext xmlns:c15="http://schemas.microsoft.com/office/drawing/2012/chart" uri="{CE6537A1-D6FC-4f65-9D91-7224C49458BB}"/>
                <c:ext xmlns:c16="http://schemas.microsoft.com/office/drawing/2014/chart" uri="{C3380CC4-5D6E-409C-BE32-E72D297353CC}">
                  <c16:uniqueId val="{00000020-A14D-467E-A72D-C3668B723FF0}"/>
                </c:ext>
              </c:extLst>
            </c:dLbl>
            <c:dLbl>
              <c:idx val="9"/>
              <c:delete val="1"/>
              <c:extLst>
                <c:ext xmlns:c15="http://schemas.microsoft.com/office/drawing/2012/chart" uri="{CE6537A1-D6FC-4f65-9D91-7224C49458BB}"/>
                <c:ext xmlns:c16="http://schemas.microsoft.com/office/drawing/2014/chart" uri="{C3380CC4-5D6E-409C-BE32-E72D297353CC}">
                  <c16:uniqueId val="{00000021-A14D-467E-A72D-C3668B723FF0}"/>
                </c:ext>
              </c:extLst>
            </c:dLbl>
            <c:dLbl>
              <c:idx val="11"/>
              <c:delete val="1"/>
              <c:extLst>
                <c:ext xmlns:c15="http://schemas.microsoft.com/office/drawing/2012/chart" uri="{CE6537A1-D6FC-4f65-9D91-7224C49458BB}"/>
                <c:ext xmlns:c16="http://schemas.microsoft.com/office/drawing/2014/chart" uri="{C3380CC4-5D6E-409C-BE32-E72D297353CC}">
                  <c16:uniqueId val="{00000022-A14D-467E-A72D-C3668B723FF0}"/>
                </c:ext>
              </c:extLst>
            </c:dLbl>
            <c:dLbl>
              <c:idx val="12"/>
              <c:delete val="1"/>
              <c:extLst>
                <c:ext xmlns:c15="http://schemas.microsoft.com/office/drawing/2012/chart" uri="{CE6537A1-D6FC-4f65-9D91-7224C49458BB}"/>
                <c:ext xmlns:c16="http://schemas.microsoft.com/office/drawing/2014/chart" uri="{C3380CC4-5D6E-409C-BE32-E72D297353CC}">
                  <c16:uniqueId val="{00000023-A14D-467E-A72D-C3668B723FF0}"/>
                </c:ext>
              </c:extLst>
            </c:dLbl>
            <c:dLbl>
              <c:idx val="13"/>
              <c:delete val="1"/>
              <c:extLst>
                <c:ext xmlns:c15="http://schemas.microsoft.com/office/drawing/2012/chart" uri="{CE6537A1-D6FC-4f65-9D91-7224C49458BB}"/>
                <c:ext xmlns:c16="http://schemas.microsoft.com/office/drawing/2014/chart" uri="{C3380CC4-5D6E-409C-BE32-E72D297353CC}">
                  <c16:uniqueId val="{00000024-A14D-467E-A72D-C3668B723FF0}"/>
                </c:ext>
              </c:extLst>
            </c:dLbl>
            <c:dLbl>
              <c:idx val="14"/>
              <c:delete val="1"/>
              <c:extLst>
                <c:ext xmlns:c15="http://schemas.microsoft.com/office/drawing/2012/chart" uri="{CE6537A1-D6FC-4f65-9D91-7224C49458BB}"/>
                <c:ext xmlns:c16="http://schemas.microsoft.com/office/drawing/2014/chart" uri="{C3380CC4-5D6E-409C-BE32-E72D297353CC}">
                  <c16:uniqueId val="{00000025-A14D-467E-A72D-C3668B723FF0}"/>
                </c:ext>
              </c:extLst>
            </c:dLbl>
            <c:dLbl>
              <c:idx val="16"/>
              <c:delete val="1"/>
              <c:extLst>
                <c:ext xmlns:c15="http://schemas.microsoft.com/office/drawing/2012/chart" uri="{CE6537A1-D6FC-4f65-9D91-7224C49458BB}"/>
                <c:ext xmlns:c16="http://schemas.microsoft.com/office/drawing/2014/chart" uri="{C3380CC4-5D6E-409C-BE32-E72D297353CC}">
                  <c16:uniqueId val="{00000026-A14D-467E-A72D-C3668B723FF0}"/>
                </c:ext>
              </c:extLst>
            </c:dLbl>
            <c:dLbl>
              <c:idx val="17"/>
              <c:delete val="1"/>
              <c:extLst>
                <c:ext xmlns:c15="http://schemas.microsoft.com/office/drawing/2012/chart" uri="{CE6537A1-D6FC-4f65-9D91-7224C49458BB}"/>
                <c:ext xmlns:c16="http://schemas.microsoft.com/office/drawing/2014/chart" uri="{C3380CC4-5D6E-409C-BE32-E72D297353CC}">
                  <c16:uniqueId val="{00000027-A14D-467E-A72D-C3668B723FF0}"/>
                </c:ext>
              </c:extLst>
            </c:dLbl>
            <c:dLbl>
              <c:idx val="18"/>
              <c:delete val="1"/>
              <c:extLst>
                <c:ext xmlns:c15="http://schemas.microsoft.com/office/drawing/2012/chart" uri="{CE6537A1-D6FC-4f65-9D91-7224C49458BB}"/>
                <c:ext xmlns:c16="http://schemas.microsoft.com/office/drawing/2014/chart" uri="{C3380CC4-5D6E-409C-BE32-E72D297353CC}">
                  <c16:uniqueId val="{00000028-A14D-467E-A72D-C3668B723FF0}"/>
                </c:ext>
              </c:extLst>
            </c:dLbl>
            <c:dLbl>
              <c:idx val="19"/>
              <c:delete val="1"/>
              <c:extLst>
                <c:ext xmlns:c15="http://schemas.microsoft.com/office/drawing/2012/chart" uri="{CE6537A1-D6FC-4f65-9D91-7224C49458BB}"/>
                <c:ext xmlns:c16="http://schemas.microsoft.com/office/drawing/2014/chart" uri="{C3380CC4-5D6E-409C-BE32-E72D297353CC}">
                  <c16:uniqueId val="{00000029-A14D-467E-A72D-C3668B723FF0}"/>
                </c:ext>
              </c:extLst>
            </c:dLbl>
            <c:dLbl>
              <c:idx val="21"/>
              <c:delete val="1"/>
              <c:extLst>
                <c:ext xmlns:c15="http://schemas.microsoft.com/office/drawing/2012/chart" uri="{CE6537A1-D6FC-4f65-9D91-7224C49458BB}"/>
                <c:ext xmlns:c16="http://schemas.microsoft.com/office/drawing/2014/chart" uri="{C3380CC4-5D6E-409C-BE32-E72D297353CC}">
                  <c16:uniqueId val="{0000002A-A14D-467E-A72D-C3668B723FF0}"/>
                </c:ext>
              </c:extLst>
            </c:dLbl>
            <c:dLbl>
              <c:idx val="22"/>
              <c:delete val="1"/>
              <c:extLst>
                <c:ext xmlns:c15="http://schemas.microsoft.com/office/drawing/2012/chart" uri="{CE6537A1-D6FC-4f65-9D91-7224C49458BB}"/>
                <c:ext xmlns:c16="http://schemas.microsoft.com/office/drawing/2014/chart" uri="{C3380CC4-5D6E-409C-BE32-E72D297353CC}">
                  <c16:uniqueId val="{0000002B-A14D-467E-A72D-C3668B723FF0}"/>
                </c:ext>
              </c:extLst>
            </c:dLbl>
            <c:dLbl>
              <c:idx val="23"/>
              <c:delete val="1"/>
              <c:extLst>
                <c:ext xmlns:c15="http://schemas.microsoft.com/office/drawing/2012/chart" uri="{CE6537A1-D6FC-4f65-9D91-7224C49458BB}"/>
                <c:ext xmlns:c16="http://schemas.microsoft.com/office/drawing/2014/chart" uri="{C3380CC4-5D6E-409C-BE32-E72D297353CC}">
                  <c16:uniqueId val="{0000002C-A14D-467E-A72D-C3668B723FF0}"/>
                </c:ext>
              </c:extLst>
            </c:dLbl>
            <c:dLbl>
              <c:idx val="24"/>
              <c:delete val="1"/>
              <c:extLst>
                <c:ext xmlns:c15="http://schemas.microsoft.com/office/drawing/2012/chart" uri="{CE6537A1-D6FC-4f65-9D91-7224C49458BB}"/>
                <c:ext xmlns:c16="http://schemas.microsoft.com/office/drawing/2014/chart" uri="{C3380CC4-5D6E-409C-BE32-E72D297353CC}">
                  <c16:uniqueId val="{0000002D-A14D-467E-A72D-C3668B723FF0}"/>
                </c:ext>
              </c:extLst>
            </c:dLbl>
            <c:dLbl>
              <c:idx val="26"/>
              <c:delete val="1"/>
              <c:extLst>
                <c:ext xmlns:c15="http://schemas.microsoft.com/office/drawing/2012/chart" uri="{CE6537A1-D6FC-4f65-9D91-7224C49458BB}"/>
                <c:ext xmlns:c16="http://schemas.microsoft.com/office/drawing/2014/chart" uri="{C3380CC4-5D6E-409C-BE32-E72D297353CC}">
                  <c16:uniqueId val="{0000002E-A14D-467E-A72D-C3668B723FF0}"/>
                </c:ext>
              </c:extLst>
            </c:dLbl>
            <c:dLbl>
              <c:idx val="27"/>
              <c:delete val="1"/>
              <c:extLst>
                <c:ext xmlns:c15="http://schemas.microsoft.com/office/drawing/2012/chart" uri="{CE6537A1-D6FC-4f65-9D91-7224C49458BB}"/>
                <c:ext xmlns:c16="http://schemas.microsoft.com/office/drawing/2014/chart" uri="{C3380CC4-5D6E-409C-BE32-E72D297353CC}">
                  <c16:uniqueId val="{0000002F-A14D-467E-A72D-C3668B723FF0}"/>
                </c:ext>
              </c:extLst>
            </c:dLbl>
            <c:dLbl>
              <c:idx val="28"/>
              <c:delete val="1"/>
              <c:extLst>
                <c:ext xmlns:c15="http://schemas.microsoft.com/office/drawing/2012/chart" uri="{CE6537A1-D6FC-4f65-9D91-7224C49458BB}"/>
                <c:ext xmlns:c16="http://schemas.microsoft.com/office/drawing/2014/chart" uri="{C3380CC4-5D6E-409C-BE32-E72D297353CC}">
                  <c16:uniqueId val="{00000030-A14D-467E-A72D-C3668B723FF0}"/>
                </c:ext>
              </c:extLst>
            </c:dLbl>
            <c:numFmt formatCode="#,##0.00,,\ "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 nach Pflegestufen'!$A$8:$A$38</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numCache>
            </c:numRef>
          </c:cat>
          <c:val>
            <c:numRef>
              <c:f>'LE nach Pflegestufen'!$C$8:$C$38</c:f>
              <c:numCache>
                <c:formatCode>#,##0</c:formatCode>
                <c:ptCount val="31"/>
                <c:pt idx="0" formatCode="#\ ###\ ##0">
                  <c:v>1061418</c:v>
                </c:pt>
                <c:pt idx="1">
                  <c:v>1162184</c:v>
                </c:pt>
                <c:pt idx="2">
                  <c:v>1197677</c:v>
                </c:pt>
                <c:pt idx="3">
                  <c:v>1226715</c:v>
                </c:pt>
                <c:pt idx="4">
                  <c:v>1280379</c:v>
                </c:pt>
                <c:pt idx="5">
                  <c:v>1260825</c:v>
                </c:pt>
                <c:pt idx="6">
                  <c:v>1261667</c:v>
                </c:pt>
                <c:pt idx="7">
                  <c:v>1289152</c:v>
                </c:pt>
                <c:pt idx="8">
                  <c:v>1281398</c:v>
                </c:pt>
                <c:pt idx="9">
                  <c:v>1296811</c:v>
                </c:pt>
                <c:pt idx="10">
                  <c:v>1309506</c:v>
                </c:pt>
                <c:pt idx="11">
                  <c:v>1309751</c:v>
                </c:pt>
                <c:pt idx="12">
                  <c:v>1358201</c:v>
                </c:pt>
                <c:pt idx="13">
                  <c:v>1432534</c:v>
                </c:pt>
                <c:pt idx="14">
                  <c:v>1537574</c:v>
                </c:pt>
                <c:pt idx="15">
                  <c:v>1577844</c:v>
                </c:pt>
                <c:pt idx="16">
                  <c:v>1602070</c:v>
                </c:pt>
                <c:pt idx="17">
                  <c:v>1667108</c:v>
                </c:pt>
                <c:pt idx="18">
                  <c:v>1739337</c:v>
                </c:pt>
                <c:pt idx="19">
                  <c:v>1818052</c:v>
                </c:pt>
                <c:pt idx="20">
                  <c:v>1907095</c:v>
                </c:pt>
                <c:pt idx="21">
                  <c:v>1974197</c:v>
                </c:pt>
                <c:pt idx="22">
                  <c:v>2560979</c:v>
                </c:pt>
                <c:pt idx="23">
                  <c:v>2905325</c:v>
                </c:pt>
                <c:pt idx="24">
                  <c:v>3141471</c:v>
                </c:pt>
                <c:pt idx="25">
                  <c:v>3478535</c:v>
                </c:pt>
                <c:pt idx="26">
                  <c:v>3763305</c:v>
                </c:pt>
                <c:pt idx="27">
                  <c:v>4044126</c:v>
                </c:pt>
                <c:pt idx="28">
                  <c:v>4393497</c:v>
                </c:pt>
                <c:pt idx="29">
                  <c:v>4791912</c:v>
                </c:pt>
                <c:pt idx="30" formatCode="General">
                  <c:v>5161367</c:v>
                </c:pt>
              </c:numCache>
            </c:numRef>
          </c:val>
          <c:extLst>
            <c:ext xmlns:c16="http://schemas.microsoft.com/office/drawing/2014/chart" uri="{C3380CC4-5D6E-409C-BE32-E72D297353CC}">
              <c16:uniqueId val="{00000031-A14D-467E-A72D-C3668B723FF0}"/>
            </c:ext>
          </c:extLst>
        </c:ser>
        <c:ser>
          <c:idx val="2"/>
          <c:order val="2"/>
          <c:tx>
            <c:strRef>
              <c:f>'LE nach Pflegestufen'!$F$6</c:f>
              <c:strCache>
                <c:ptCount val="1"/>
                <c:pt idx="0">
                  <c:v>Leistungen nach § 43a</c:v>
                </c:pt>
              </c:strCache>
            </c:strRef>
          </c:tx>
          <c:spPr>
            <a:solidFill>
              <a:schemeClr val="tx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2-A14D-467E-A72D-C3668B723FF0}"/>
                </c:ext>
              </c:extLst>
            </c:dLbl>
            <c:dLbl>
              <c:idx val="1"/>
              <c:delete val="1"/>
              <c:extLst>
                <c:ext xmlns:c15="http://schemas.microsoft.com/office/drawing/2012/chart" uri="{CE6537A1-D6FC-4f65-9D91-7224C49458BB}"/>
                <c:ext xmlns:c16="http://schemas.microsoft.com/office/drawing/2014/chart" uri="{C3380CC4-5D6E-409C-BE32-E72D297353CC}">
                  <c16:uniqueId val="{00000033-A14D-467E-A72D-C3668B723FF0}"/>
                </c:ext>
              </c:extLst>
            </c:dLbl>
            <c:dLbl>
              <c:idx val="2"/>
              <c:delete val="1"/>
              <c:extLst>
                <c:ext xmlns:c15="http://schemas.microsoft.com/office/drawing/2012/chart" uri="{CE6537A1-D6FC-4f65-9D91-7224C49458BB}"/>
                <c:ext xmlns:c16="http://schemas.microsoft.com/office/drawing/2014/chart" uri="{C3380CC4-5D6E-409C-BE32-E72D297353CC}">
                  <c16:uniqueId val="{00000034-A14D-467E-A72D-C3668B723FF0}"/>
                </c:ext>
              </c:extLst>
            </c:dLbl>
            <c:dLbl>
              <c:idx val="3"/>
              <c:delete val="1"/>
              <c:extLst>
                <c:ext xmlns:c15="http://schemas.microsoft.com/office/drawing/2012/chart" uri="{CE6537A1-D6FC-4f65-9D91-7224C49458BB}"/>
                <c:ext xmlns:c16="http://schemas.microsoft.com/office/drawing/2014/chart" uri="{C3380CC4-5D6E-409C-BE32-E72D297353CC}">
                  <c16:uniqueId val="{00000035-A14D-467E-A72D-C3668B723FF0}"/>
                </c:ext>
              </c:extLst>
            </c:dLbl>
            <c:dLbl>
              <c:idx val="4"/>
              <c:delete val="1"/>
              <c:extLst>
                <c:ext xmlns:c15="http://schemas.microsoft.com/office/drawing/2012/chart" uri="{CE6537A1-D6FC-4f65-9D91-7224C49458BB}"/>
                <c:ext xmlns:c16="http://schemas.microsoft.com/office/drawing/2014/chart" uri="{C3380CC4-5D6E-409C-BE32-E72D297353CC}">
                  <c16:uniqueId val="{00000036-A14D-467E-A72D-C3668B723FF0}"/>
                </c:ext>
              </c:extLst>
            </c:dLbl>
            <c:dLbl>
              <c:idx val="5"/>
              <c:delete val="1"/>
              <c:extLst>
                <c:ext xmlns:c15="http://schemas.microsoft.com/office/drawing/2012/chart" uri="{CE6537A1-D6FC-4f65-9D91-7224C49458BB}"/>
                <c:ext xmlns:c16="http://schemas.microsoft.com/office/drawing/2014/chart" uri="{C3380CC4-5D6E-409C-BE32-E72D297353CC}">
                  <c16:uniqueId val="{00000037-A14D-467E-A72D-C3668B723FF0}"/>
                </c:ext>
              </c:extLst>
            </c:dLbl>
            <c:dLbl>
              <c:idx val="6"/>
              <c:delete val="1"/>
              <c:extLst>
                <c:ext xmlns:c15="http://schemas.microsoft.com/office/drawing/2012/chart" uri="{CE6537A1-D6FC-4f65-9D91-7224C49458BB}"/>
                <c:ext xmlns:c16="http://schemas.microsoft.com/office/drawing/2014/chart" uri="{C3380CC4-5D6E-409C-BE32-E72D297353CC}">
                  <c16:uniqueId val="{00000038-A14D-467E-A72D-C3668B723FF0}"/>
                </c:ext>
              </c:extLst>
            </c:dLbl>
            <c:dLbl>
              <c:idx val="7"/>
              <c:delete val="1"/>
              <c:extLst>
                <c:ext xmlns:c15="http://schemas.microsoft.com/office/drawing/2012/chart" uri="{CE6537A1-D6FC-4f65-9D91-7224C49458BB}"/>
                <c:ext xmlns:c16="http://schemas.microsoft.com/office/drawing/2014/chart" uri="{C3380CC4-5D6E-409C-BE32-E72D297353CC}">
                  <c16:uniqueId val="{00000039-A14D-467E-A72D-C3668B723FF0}"/>
                </c:ext>
              </c:extLst>
            </c:dLbl>
            <c:dLbl>
              <c:idx val="8"/>
              <c:delete val="1"/>
              <c:extLst>
                <c:ext xmlns:c15="http://schemas.microsoft.com/office/drawing/2012/chart" uri="{CE6537A1-D6FC-4f65-9D91-7224C49458BB}"/>
                <c:ext xmlns:c16="http://schemas.microsoft.com/office/drawing/2014/chart" uri="{C3380CC4-5D6E-409C-BE32-E72D297353CC}">
                  <c16:uniqueId val="{0000003A-A14D-467E-A72D-C3668B723FF0}"/>
                </c:ext>
              </c:extLst>
            </c:dLbl>
            <c:dLbl>
              <c:idx val="9"/>
              <c:delete val="1"/>
              <c:extLst>
                <c:ext xmlns:c15="http://schemas.microsoft.com/office/drawing/2012/chart" uri="{CE6537A1-D6FC-4f65-9D91-7224C49458BB}"/>
                <c:ext xmlns:c16="http://schemas.microsoft.com/office/drawing/2014/chart" uri="{C3380CC4-5D6E-409C-BE32-E72D297353CC}">
                  <c16:uniqueId val="{0000003B-A14D-467E-A72D-C3668B723FF0}"/>
                </c:ext>
              </c:extLst>
            </c:dLbl>
            <c:dLbl>
              <c:idx val="10"/>
              <c:delete val="1"/>
              <c:extLst>
                <c:ext xmlns:c15="http://schemas.microsoft.com/office/drawing/2012/chart" uri="{CE6537A1-D6FC-4f65-9D91-7224C49458BB}"/>
                <c:ext xmlns:c16="http://schemas.microsoft.com/office/drawing/2014/chart" uri="{C3380CC4-5D6E-409C-BE32-E72D297353CC}">
                  <c16:uniqueId val="{0000003C-A14D-467E-A72D-C3668B723FF0}"/>
                </c:ext>
              </c:extLst>
            </c:dLbl>
            <c:dLbl>
              <c:idx val="11"/>
              <c:delete val="1"/>
              <c:extLst>
                <c:ext xmlns:c15="http://schemas.microsoft.com/office/drawing/2012/chart" uri="{CE6537A1-D6FC-4f65-9D91-7224C49458BB}"/>
                <c:ext xmlns:c16="http://schemas.microsoft.com/office/drawing/2014/chart" uri="{C3380CC4-5D6E-409C-BE32-E72D297353CC}">
                  <c16:uniqueId val="{0000003D-A14D-467E-A72D-C3668B723FF0}"/>
                </c:ext>
              </c:extLst>
            </c:dLbl>
            <c:dLbl>
              <c:idx val="12"/>
              <c:delete val="1"/>
              <c:extLst>
                <c:ext xmlns:c15="http://schemas.microsoft.com/office/drawing/2012/chart" uri="{CE6537A1-D6FC-4f65-9D91-7224C49458BB}"/>
                <c:ext xmlns:c16="http://schemas.microsoft.com/office/drawing/2014/chart" uri="{C3380CC4-5D6E-409C-BE32-E72D297353CC}">
                  <c16:uniqueId val="{0000003E-A14D-467E-A72D-C3668B723FF0}"/>
                </c:ext>
              </c:extLst>
            </c:dLbl>
            <c:dLbl>
              <c:idx val="13"/>
              <c:delete val="1"/>
              <c:extLst>
                <c:ext xmlns:c15="http://schemas.microsoft.com/office/drawing/2012/chart" uri="{CE6537A1-D6FC-4f65-9D91-7224C49458BB}"/>
                <c:ext xmlns:c16="http://schemas.microsoft.com/office/drawing/2014/chart" uri="{C3380CC4-5D6E-409C-BE32-E72D297353CC}">
                  <c16:uniqueId val="{0000003F-A14D-467E-A72D-C3668B723FF0}"/>
                </c:ext>
              </c:extLst>
            </c:dLbl>
            <c:dLbl>
              <c:idx val="14"/>
              <c:delete val="1"/>
              <c:extLst>
                <c:ext xmlns:c15="http://schemas.microsoft.com/office/drawing/2012/chart" uri="{CE6537A1-D6FC-4f65-9D91-7224C49458BB}"/>
                <c:ext xmlns:c16="http://schemas.microsoft.com/office/drawing/2014/chart" uri="{C3380CC4-5D6E-409C-BE32-E72D297353CC}">
                  <c16:uniqueId val="{00000040-A14D-467E-A72D-C3668B723FF0}"/>
                </c:ext>
              </c:extLst>
            </c:dLbl>
            <c:dLbl>
              <c:idx val="15"/>
              <c:delete val="1"/>
              <c:extLst>
                <c:ext xmlns:c15="http://schemas.microsoft.com/office/drawing/2012/chart" uri="{CE6537A1-D6FC-4f65-9D91-7224C49458BB}"/>
                <c:ext xmlns:c16="http://schemas.microsoft.com/office/drawing/2014/chart" uri="{C3380CC4-5D6E-409C-BE32-E72D297353CC}">
                  <c16:uniqueId val="{00000041-A14D-467E-A72D-C3668B723FF0}"/>
                </c:ext>
              </c:extLst>
            </c:dLbl>
            <c:dLbl>
              <c:idx val="16"/>
              <c:delete val="1"/>
              <c:extLst>
                <c:ext xmlns:c15="http://schemas.microsoft.com/office/drawing/2012/chart" uri="{CE6537A1-D6FC-4f65-9D91-7224C49458BB}"/>
                <c:ext xmlns:c16="http://schemas.microsoft.com/office/drawing/2014/chart" uri="{C3380CC4-5D6E-409C-BE32-E72D297353CC}">
                  <c16:uniqueId val="{00000042-A14D-467E-A72D-C3668B723FF0}"/>
                </c:ext>
              </c:extLst>
            </c:dLbl>
            <c:dLbl>
              <c:idx val="17"/>
              <c:delete val="1"/>
              <c:extLst>
                <c:ext xmlns:c15="http://schemas.microsoft.com/office/drawing/2012/chart" uri="{CE6537A1-D6FC-4f65-9D91-7224C49458BB}"/>
                <c:ext xmlns:c16="http://schemas.microsoft.com/office/drawing/2014/chart" uri="{C3380CC4-5D6E-409C-BE32-E72D297353CC}">
                  <c16:uniqueId val="{00000043-A14D-467E-A72D-C3668B723FF0}"/>
                </c:ext>
              </c:extLst>
            </c:dLbl>
            <c:dLbl>
              <c:idx val="18"/>
              <c:delete val="1"/>
              <c:extLst>
                <c:ext xmlns:c15="http://schemas.microsoft.com/office/drawing/2012/chart" uri="{CE6537A1-D6FC-4f65-9D91-7224C49458BB}"/>
                <c:ext xmlns:c16="http://schemas.microsoft.com/office/drawing/2014/chart" uri="{C3380CC4-5D6E-409C-BE32-E72D297353CC}">
                  <c16:uniqueId val="{00000044-A14D-467E-A72D-C3668B723FF0}"/>
                </c:ext>
              </c:extLst>
            </c:dLbl>
            <c:dLbl>
              <c:idx val="19"/>
              <c:delete val="1"/>
              <c:extLst>
                <c:ext xmlns:c15="http://schemas.microsoft.com/office/drawing/2012/chart" uri="{CE6537A1-D6FC-4f65-9D91-7224C49458BB}"/>
                <c:ext xmlns:c16="http://schemas.microsoft.com/office/drawing/2014/chart" uri="{C3380CC4-5D6E-409C-BE32-E72D297353CC}">
                  <c16:uniqueId val="{00000045-A14D-467E-A72D-C3668B723FF0}"/>
                </c:ext>
              </c:extLst>
            </c:dLbl>
            <c:dLbl>
              <c:idx val="20"/>
              <c:delete val="1"/>
              <c:extLst>
                <c:ext xmlns:c15="http://schemas.microsoft.com/office/drawing/2012/chart" uri="{CE6537A1-D6FC-4f65-9D91-7224C49458BB}"/>
                <c:ext xmlns:c16="http://schemas.microsoft.com/office/drawing/2014/chart" uri="{C3380CC4-5D6E-409C-BE32-E72D297353CC}">
                  <c16:uniqueId val="{00000046-A14D-467E-A72D-C3668B723FF0}"/>
                </c:ext>
              </c:extLst>
            </c:dLbl>
            <c:dLbl>
              <c:idx val="21"/>
              <c:delete val="1"/>
              <c:extLst>
                <c:ext xmlns:c15="http://schemas.microsoft.com/office/drawing/2012/chart" uri="{CE6537A1-D6FC-4f65-9D91-7224C49458BB}"/>
                <c:ext xmlns:c16="http://schemas.microsoft.com/office/drawing/2014/chart" uri="{C3380CC4-5D6E-409C-BE32-E72D297353CC}">
                  <c16:uniqueId val="{00000047-A14D-467E-A72D-C3668B723FF0}"/>
                </c:ext>
              </c:extLst>
            </c:dLbl>
            <c:dLbl>
              <c:idx val="22"/>
              <c:delete val="1"/>
              <c:extLst>
                <c:ext xmlns:c15="http://schemas.microsoft.com/office/drawing/2012/chart" uri="{CE6537A1-D6FC-4f65-9D91-7224C49458BB}"/>
                <c:ext xmlns:c16="http://schemas.microsoft.com/office/drawing/2014/chart" uri="{C3380CC4-5D6E-409C-BE32-E72D297353CC}">
                  <c16:uniqueId val="{00000048-A14D-467E-A72D-C3668B723FF0}"/>
                </c:ext>
              </c:extLst>
            </c:dLbl>
            <c:dLbl>
              <c:idx val="23"/>
              <c:delete val="1"/>
              <c:extLst>
                <c:ext xmlns:c15="http://schemas.microsoft.com/office/drawing/2012/chart" uri="{CE6537A1-D6FC-4f65-9D91-7224C49458BB}"/>
                <c:ext xmlns:c16="http://schemas.microsoft.com/office/drawing/2014/chart" uri="{C3380CC4-5D6E-409C-BE32-E72D297353CC}">
                  <c16:uniqueId val="{00000049-A14D-467E-A72D-C3668B723FF0}"/>
                </c:ext>
              </c:extLst>
            </c:dLbl>
            <c:dLbl>
              <c:idx val="24"/>
              <c:delete val="1"/>
              <c:extLst>
                <c:ext xmlns:c15="http://schemas.microsoft.com/office/drawing/2012/chart" uri="{CE6537A1-D6FC-4f65-9D91-7224C49458BB}"/>
                <c:ext xmlns:c16="http://schemas.microsoft.com/office/drawing/2014/chart" uri="{C3380CC4-5D6E-409C-BE32-E72D297353CC}">
                  <c16:uniqueId val="{0000004A-A14D-467E-A72D-C3668B723FF0}"/>
                </c:ext>
              </c:extLst>
            </c:dLbl>
            <c:dLbl>
              <c:idx val="25"/>
              <c:layout>
                <c:manualLayout>
                  <c:x val="2.4512568443924698E-2"/>
                  <c:y val="1.1407011512723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A14D-467E-A72D-C3668B723FF0}"/>
                </c:ext>
              </c:extLst>
            </c:dLbl>
            <c:dLbl>
              <c:idx val="26"/>
              <c:delete val="1"/>
              <c:extLst>
                <c:ext xmlns:c15="http://schemas.microsoft.com/office/drawing/2012/chart" uri="{CE6537A1-D6FC-4f65-9D91-7224C49458BB}"/>
                <c:ext xmlns:c16="http://schemas.microsoft.com/office/drawing/2014/chart" uri="{C3380CC4-5D6E-409C-BE32-E72D297353CC}">
                  <c16:uniqueId val="{0000004C-A14D-467E-A72D-C3668B723FF0}"/>
                </c:ext>
              </c:extLst>
            </c:dLbl>
            <c:dLbl>
              <c:idx val="27"/>
              <c:delete val="1"/>
              <c:extLst>
                <c:ext xmlns:c15="http://schemas.microsoft.com/office/drawing/2012/chart" uri="{CE6537A1-D6FC-4f65-9D91-7224C49458BB}"/>
                <c:ext xmlns:c16="http://schemas.microsoft.com/office/drawing/2014/chart" uri="{C3380CC4-5D6E-409C-BE32-E72D297353CC}">
                  <c16:uniqueId val="{0000004D-A14D-467E-A72D-C3668B723FF0}"/>
                </c:ext>
              </c:extLst>
            </c:dLbl>
            <c:dLbl>
              <c:idx val="28"/>
              <c:delete val="1"/>
              <c:extLst>
                <c:ext xmlns:c15="http://schemas.microsoft.com/office/drawing/2012/chart" uri="{CE6537A1-D6FC-4f65-9D91-7224C49458BB}"/>
                <c:ext xmlns:c16="http://schemas.microsoft.com/office/drawing/2014/chart" uri="{C3380CC4-5D6E-409C-BE32-E72D297353CC}">
                  <c16:uniqueId val="{0000004E-A14D-467E-A72D-C3668B723FF0}"/>
                </c:ext>
              </c:extLst>
            </c:dLbl>
            <c:dLbl>
              <c:idx val="29"/>
              <c:layout>
                <c:manualLayout>
                  <c:x val="2.4306854322385914E-3"/>
                  <c:y val="5.7091898288760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A14D-467E-A72D-C3668B723FF0}"/>
                </c:ext>
              </c:extLst>
            </c:dLbl>
            <c:dLbl>
              <c:idx val="30"/>
              <c:layout>
                <c:manualLayout>
                  <c:x val="-2.3310023310025019E-3"/>
                  <c:y val="3.4042549043689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A14D-467E-A72D-C3668B723FF0}"/>
                </c:ext>
              </c:extLst>
            </c:dLbl>
            <c:numFmt formatCode="#,##0.00,,\ "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 nach Pflegestufen'!$A$8:$A$38</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numCache>
            </c:numRef>
          </c:cat>
          <c:val>
            <c:numRef>
              <c:f>'LE nach Pflegestufen'!$F$8:$F$38</c:f>
              <c:numCache>
                <c:formatCode>#\ ###\ ##0</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formatCode="#,##0">
                  <c:v>132567</c:v>
                </c:pt>
                <c:pt idx="25" formatCode="#,##0">
                  <c:v>140903</c:v>
                </c:pt>
                <c:pt idx="26" formatCode="#,##0">
                  <c:v>141126</c:v>
                </c:pt>
                <c:pt idx="27" formatCode="#,##0">
                  <c:v>140424</c:v>
                </c:pt>
                <c:pt idx="28" formatCode="#,##0">
                  <c:v>140045</c:v>
                </c:pt>
                <c:pt idx="29" formatCode="General">
                  <c:v>139888</c:v>
                </c:pt>
                <c:pt idx="30" formatCode="#,##0">
                  <c:v>139226</c:v>
                </c:pt>
              </c:numCache>
            </c:numRef>
          </c:val>
          <c:extLst>
            <c:ext xmlns:c16="http://schemas.microsoft.com/office/drawing/2014/chart" uri="{C3380CC4-5D6E-409C-BE32-E72D297353CC}">
              <c16:uniqueId val="{00000051-A14D-467E-A72D-C3668B723FF0}"/>
            </c:ext>
          </c:extLst>
        </c:ser>
        <c:dLbls>
          <c:showLegendKey val="0"/>
          <c:showVal val="0"/>
          <c:showCatName val="0"/>
          <c:showSerName val="0"/>
          <c:showPercent val="0"/>
          <c:showBubbleSize val="0"/>
        </c:dLbls>
        <c:gapWidth val="219"/>
        <c:overlap val="100"/>
        <c:axId val="553505376"/>
        <c:axId val="554952360"/>
      </c:barChart>
      <c:lineChart>
        <c:grouping val="stacked"/>
        <c:varyColors val="0"/>
        <c:ser>
          <c:idx val="3"/>
          <c:order val="3"/>
          <c:tx>
            <c:strRef>
              <c:f>'LE nach Pflegestufen'!$G$7</c:f>
              <c:strCache>
                <c:ptCount val="1"/>
              </c:strCache>
            </c:strRef>
          </c:tx>
          <c:spPr>
            <a:ln w="28575" cap="rnd">
              <a:solidFill>
                <a:schemeClr val="bg1">
                  <a:alpha val="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2-A14D-467E-A72D-C3668B723FF0}"/>
                </c:ext>
              </c:extLst>
            </c:dLbl>
            <c:dLbl>
              <c:idx val="1"/>
              <c:delete val="1"/>
              <c:extLst>
                <c:ext xmlns:c15="http://schemas.microsoft.com/office/drawing/2012/chart" uri="{CE6537A1-D6FC-4f65-9D91-7224C49458BB}"/>
                <c:ext xmlns:c16="http://schemas.microsoft.com/office/drawing/2014/chart" uri="{C3380CC4-5D6E-409C-BE32-E72D297353CC}">
                  <c16:uniqueId val="{00000053-A14D-467E-A72D-C3668B723FF0}"/>
                </c:ext>
              </c:extLst>
            </c:dLbl>
            <c:dLbl>
              <c:idx val="2"/>
              <c:delete val="1"/>
              <c:extLst>
                <c:ext xmlns:c15="http://schemas.microsoft.com/office/drawing/2012/chart" uri="{CE6537A1-D6FC-4f65-9D91-7224C49458BB}"/>
                <c:ext xmlns:c16="http://schemas.microsoft.com/office/drawing/2014/chart" uri="{C3380CC4-5D6E-409C-BE32-E72D297353CC}">
                  <c16:uniqueId val="{00000054-A14D-467E-A72D-C3668B723FF0}"/>
                </c:ext>
              </c:extLst>
            </c:dLbl>
            <c:dLbl>
              <c:idx val="3"/>
              <c:delete val="1"/>
              <c:extLst>
                <c:ext xmlns:c15="http://schemas.microsoft.com/office/drawing/2012/chart" uri="{CE6537A1-D6FC-4f65-9D91-7224C49458BB}"/>
                <c:ext xmlns:c16="http://schemas.microsoft.com/office/drawing/2014/chart" uri="{C3380CC4-5D6E-409C-BE32-E72D297353CC}">
                  <c16:uniqueId val="{00000055-A14D-467E-A72D-C3668B723FF0}"/>
                </c:ext>
              </c:extLst>
            </c:dLbl>
            <c:dLbl>
              <c:idx val="4"/>
              <c:delete val="1"/>
              <c:extLst>
                <c:ext xmlns:c15="http://schemas.microsoft.com/office/drawing/2012/chart" uri="{CE6537A1-D6FC-4f65-9D91-7224C49458BB}"/>
                <c:ext xmlns:c16="http://schemas.microsoft.com/office/drawing/2014/chart" uri="{C3380CC4-5D6E-409C-BE32-E72D297353CC}">
                  <c16:uniqueId val="{00000056-A14D-467E-A72D-C3668B723FF0}"/>
                </c:ext>
              </c:extLst>
            </c:dLbl>
            <c:dLbl>
              <c:idx val="5"/>
              <c:layout>
                <c:manualLayout>
                  <c:x val="-2.1768707482993196E-2"/>
                  <c:y val="-5.4777850655163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A14D-467E-A72D-C3668B723FF0}"/>
                </c:ext>
              </c:extLst>
            </c:dLbl>
            <c:dLbl>
              <c:idx val="6"/>
              <c:delete val="1"/>
              <c:extLst>
                <c:ext xmlns:c15="http://schemas.microsoft.com/office/drawing/2012/chart" uri="{CE6537A1-D6FC-4f65-9D91-7224C49458BB}"/>
                <c:ext xmlns:c16="http://schemas.microsoft.com/office/drawing/2014/chart" uri="{C3380CC4-5D6E-409C-BE32-E72D297353CC}">
                  <c16:uniqueId val="{00000058-A14D-467E-A72D-C3668B723FF0}"/>
                </c:ext>
              </c:extLst>
            </c:dLbl>
            <c:dLbl>
              <c:idx val="7"/>
              <c:delete val="1"/>
              <c:extLst>
                <c:ext xmlns:c15="http://schemas.microsoft.com/office/drawing/2012/chart" uri="{CE6537A1-D6FC-4f65-9D91-7224C49458BB}"/>
                <c:ext xmlns:c16="http://schemas.microsoft.com/office/drawing/2014/chart" uri="{C3380CC4-5D6E-409C-BE32-E72D297353CC}">
                  <c16:uniqueId val="{00000059-A14D-467E-A72D-C3668B723FF0}"/>
                </c:ext>
              </c:extLst>
            </c:dLbl>
            <c:dLbl>
              <c:idx val="8"/>
              <c:delete val="1"/>
              <c:extLst>
                <c:ext xmlns:c15="http://schemas.microsoft.com/office/drawing/2012/chart" uri="{CE6537A1-D6FC-4f65-9D91-7224C49458BB}"/>
                <c:ext xmlns:c16="http://schemas.microsoft.com/office/drawing/2014/chart" uri="{C3380CC4-5D6E-409C-BE32-E72D297353CC}">
                  <c16:uniqueId val="{0000005A-A14D-467E-A72D-C3668B723FF0}"/>
                </c:ext>
              </c:extLst>
            </c:dLbl>
            <c:dLbl>
              <c:idx val="9"/>
              <c:delete val="1"/>
              <c:extLst>
                <c:ext xmlns:c15="http://schemas.microsoft.com/office/drawing/2012/chart" uri="{CE6537A1-D6FC-4f65-9D91-7224C49458BB}"/>
                <c:ext xmlns:c16="http://schemas.microsoft.com/office/drawing/2014/chart" uri="{C3380CC4-5D6E-409C-BE32-E72D297353CC}">
                  <c16:uniqueId val="{0000005B-A14D-467E-A72D-C3668B723FF0}"/>
                </c:ext>
              </c:extLst>
            </c:dLbl>
            <c:dLbl>
              <c:idx val="10"/>
              <c:layout>
                <c:manualLayout>
                  <c:x val="-2.4489795918367398E-2"/>
                  <c:y val="-5.8429707365507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A14D-467E-A72D-C3668B723FF0}"/>
                </c:ext>
              </c:extLst>
            </c:dLbl>
            <c:dLbl>
              <c:idx val="11"/>
              <c:delete val="1"/>
              <c:extLst>
                <c:ext xmlns:c15="http://schemas.microsoft.com/office/drawing/2012/chart" uri="{CE6537A1-D6FC-4f65-9D91-7224C49458BB}"/>
                <c:ext xmlns:c16="http://schemas.microsoft.com/office/drawing/2014/chart" uri="{C3380CC4-5D6E-409C-BE32-E72D297353CC}">
                  <c16:uniqueId val="{0000005D-A14D-467E-A72D-C3668B723FF0}"/>
                </c:ext>
              </c:extLst>
            </c:dLbl>
            <c:dLbl>
              <c:idx val="12"/>
              <c:delete val="1"/>
              <c:extLst>
                <c:ext xmlns:c15="http://schemas.microsoft.com/office/drawing/2012/chart" uri="{CE6537A1-D6FC-4f65-9D91-7224C49458BB}"/>
                <c:ext xmlns:c16="http://schemas.microsoft.com/office/drawing/2014/chart" uri="{C3380CC4-5D6E-409C-BE32-E72D297353CC}">
                  <c16:uniqueId val="{0000005E-A14D-467E-A72D-C3668B723FF0}"/>
                </c:ext>
              </c:extLst>
            </c:dLbl>
            <c:dLbl>
              <c:idx val="13"/>
              <c:delete val="1"/>
              <c:extLst>
                <c:ext xmlns:c15="http://schemas.microsoft.com/office/drawing/2012/chart" uri="{CE6537A1-D6FC-4f65-9D91-7224C49458BB}"/>
                <c:ext xmlns:c16="http://schemas.microsoft.com/office/drawing/2014/chart" uri="{C3380CC4-5D6E-409C-BE32-E72D297353CC}">
                  <c16:uniqueId val="{0000005F-A14D-467E-A72D-C3668B723FF0}"/>
                </c:ext>
              </c:extLst>
            </c:dLbl>
            <c:dLbl>
              <c:idx val="14"/>
              <c:delete val="1"/>
              <c:extLst>
                <c:ext xmlns:c15="http://schemas.microsoft.com/office/drawing/2012/chart" uri="{CE6537A1-D6FC-4f65-9D91-7224C49458BB}"/>
                <c:ext xmlns:c16="http://schemas.microsoft.com/office/drawing/2014/chart" uri="{C3380CC4-5D6E-409C-BE32-E72D297353CC}">
                  <c16:uniqueId val="{00000060-A14D-467E-A72D-C3668B723FF0}"/>
                </c:ext>
              </c:extLst>
            </c:dLbl>
            <c:dLbl>
              <c:idx val="15"/>
              <c:layout>
                <c:manualLayout>
                  <c:x val="-2.5850340136054421E-2"/>
                  <c:y val="-5.1125993944819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A14D-467E-A72D-C3668B723FF0}"/>
                </c:ext>
              </c:extLst>
            </c:dLbl>
            <c:dLbl>
              <c:idx val="16"/>
              <c:delete val="1"/>
              <c:extLst>
                <c:ext xmlns:c15="http://schemas.microsoft.com/office/drawing/2012/chart" uri="{CE6537A1-D6FC-4f65-9D91-7224C49458BB}"/>
                <c:ext xmlns:c16="http://schemas.microsoft.com/office/drawing/2014/chart" uri="{C3380CC4-5D6E-409C-BE32-E72D297353CC}">
                  <c16:uniqueId val="{00000062-A14D-467E-A72D-C3668B723FF0}"/>
                </c:ext>
              </c:extLst>
            </c:dLbl>
            <c:dLbl>
              <c:idx val="17"/>
              <c:delete val="1"/>
              <c:extLst>
                <c:ext xmlns:c15="http://schemas.microsoft.com/office/drawing/2012/chart" uri="{CE6537A1-D6FC-4f65-9D91-7224C49458BB}"/>
                <c:ext xmlns:c16="http://schemas.microsoft.com/office/drawing/2014/chart" uri="{C3380CC4-5D6E-409C-BE32-E72D297353CC}">
                  <c16:uniqueId val="{00000063-A14D-467E-A72D-C3668B723FF0}"/>
                </c:ext>
              </c:extLst>
            </c:dLbl>
            <c:dLbl>
              <c:idx val="18"/>
              <c:delete val="1"/>
              <c:extLst>
                <c:ext xmlns:c15="http://schemas.microsoft.com/office/drawing/2012/chart" uri="{CE6537A1-D6FC-4f65-9D91-7224C49458BB}"/>
                <c:ext xmlns:c16="http://schemas.microsoft.com/office/drawing/2014/chart" uri="{C3380CC4-5D6E-409C-BE32-E72D297353CC}">
                  <c16:uniqueId val="{00000064-A14D-467E-A72D-C3668B723FF0}"/>
                </c:ext>
              </c:extLst>
            </c:dLbl>
            <c:dLbl>
              <c:idx val="19"/>
              <c:delete val="1"/>
              <c:extLst>
                <c:ext xmlns:c15="http://schemas.microsoft.com/office/drawing/2012/chart" uri="{CE6537A1-D6FC-4f65-9D91-7224C49458BB}"/>
                <c:ext xmlns:c16="http://schemas.microsoft.com/office/drawing/2014/chart" uri="{C3380CC4-5D6E-409C-BE32-E72D297353CC}">
                  <c16:uniqueId val="{00000065-A14D-467E-A72D-C3668B723FF0}"/>
                </c:ext>
              </c:extLst>
            </c:dLbl>
            <c:dLbl>
              <c:idx val="20"/>
              <c:layout>
                <c:manualLayout>
                  <c:x val="-2.0408163265306221E-2"/>
                  <c:y val="-4.7474137234474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A14D-467E-A72D-C3668B723FF0}"/>
                </c:ext>
              </c:extLst>
            </c:dLbl>
            <c:dLbl>
              <c:idx val="21"/>
              <c:delete val="1"/>
              <c:extLst>
                <c:ext xmlns:c15="http://schemas.microsoft.com/office/drawing/2012/chart" uri="{CE6537A1-D6FC-4f65-9D91-7224C49458BB}"/>
                <c:ext xmlns:c16="http://schemas.microsoft.com/office/drawing/2014/chart" uri="{C3380CC4-5D6E-409C-BE32-E72D297353CC}">
                  <c16:uniqueId val="{00000067-A14D-467E-A72D-C3668B723FF0}"/>
                </c:ext>
              </c:extLst>
            </c:dLbl>
            <c:dLbl>
              <c:idx val="22"/>
              <c:delete val="1"/>
              <c:extLst>
                <c:ext xmlns:c15="http://schemas.microsoft.com/office/drawing/2012/chart" uri="{CE6537A1-D6FC-4f65-9D91-7224C49458BB}"/>
                <c:ext xmlns:c16="http://schemas.microsoft.com/office/drawing/2014/chart" uri="{C3380CC4-5D6E-409C-BE32-E72D297353CC}">
                  <c16:uniqueId val="{00000068-A14D-467E-A72D-C3668B723FF0}"/>
                </c:ext>
              </c:extLst>
            </c:dLbl>
            <c:dLbl>
              <c:idx val="23"/>
              <c:delete val="1"/>
              <c:extLst>
                <c:ext xmlns:c15="http://schemas.microsoft.com/office/drawing/2012/chart" uri="{CE6537A1-D6FC-4f65-9D91-7224C49458BB}"/>
                <c:ext xmlns:c16="http://schemas.microsoft.com/office/drawing/2014/chart" uri="{C3380CC4-5D6E-409C-BE32-E72D297353CC}">
                  <c16:uniqueId val="{00000069-A14D-467E-A72D-C3668B723FF0}"/>
                </c:ext>
              </c:extLst>
            </c:dLbl>
            <c:dLbl>
              <c:idx val="24"/>
              <c:delete val="1"/>
              <c:extLst>
                <c:ext xmlns:c15="http://schemas.microsoft.com/office/drawing/2012/chart" uri="{CE6537A1-D6FC-4f65-9D91-7224C49458BB}"/>
                <c:ext xmlns:c16="http://schemas.microsoft.com/office/drawing/2014/chart" uri="{C3380CC4-5D6E-409C-BE32-E72D297353CC}">
                  <c16:uniqueId val="{0000006A-A14D-467E-A72D-C3668B723FF0}"/>
                </c:ext>
              </c:extLst>
            </c:dLbl>
            <c:dLbl>
              <c:idx val="25"/>
              <c:layout>
                <c:manualLayout>
                  <c:x val="-2.0408163265306121E-2"/>
                  <c:y val="-5.8429707365507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B-A14D-467E-A72D-C3668B723FF0}"/>
                </c:ext>
              </c:extLst>
            </c:dLbl>
            <c:dLbl>
              <c:idx val="26"/>
              <c:delete val="1"/>
              <c:extLst>
                <c:ext xmlns:c15="http://schemas.microsoft.com/office/drawing/2012/chart" uri="{CE6537A1-D6FC-4f65-9D91-7224C49458BB}"/>
                <c:ext xmlns:c16="http://schemas.microsoft.com/office/drawing/2014/chart" uri="{C3380CC4-5D6E-409C-BE32-E72D297353CC}">
                  <c16:uniqueId val="{0000006C-A14D-467E-A72D-C3668B723FF0}"/>
                </c:ext>
              </c:extLst>
            </c:dLbl>
            <c:dLbl>
              <c:idx val="27"/>
              <c:delete val="1"/>
              <c:extLst>
                <c:ext xmlns:c15="http://schemas.microsoft.com/office/drawing/2012/chart" uri="{CE6537A1-D6FC-4f65-9D91-7224C49458BB}"/>
                <c:ext xmlns:c16="http://schemas.microsoft.com/office/drawing/2014/chart" uri="{C3380CC4-5D6E-409C-BE32-E72D297353CC}">
                  <c16:uniqueId val="{0000006D-A14D-467E-A72D-C3668B723FF0}"/>
                </c:ext>
              </c:extLst>
            </c:dLbl>
            <c:dLbl>
              <c:idx val="28"/>
              <c:delete val="1"/>
              <c:extLst>
                <c:ext xmlns:c15="http://schemas.microsoft.com/office/drawing/2012/chart" uri="{CE6537A1-D6FC-4f65-9D91-7224C49458BB}"/>
                <c:ext xmlns:c16="http://schemas.microsoft.com/office/drawing/2014/chart" uri="{C3380CC4-5D6E-409C-BE32-E72D297353CC}">
                  <c16:uniqueId val="{0000006E-A14D-467E-A72D-C3668B723FF0}"/>
                </c:ext>
              </c:extLst>
            </c:dLbl>
            <c:dLbl>
              <c:idx val="29"/>
              <c:layout>
                <c:manualLayout>
                  <c:x val="-3.2876860672136264E-2"/>
                  <c:y val="-4.5659660286064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F-A14D-467E-A72D-C3668B723FF0}"/>
                </c:ext>
              </c:extLst>
            </c:dLbl>
            <c:dLbl>
              <c:idx val="30"/>
              <c:layout>
                <c:manualLayout>
                  <c:x val="-1.1655011655011656E-2"/>
                  <c:y val="-3.4042549043689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0-A14D-467E-A72D-C3668B723FF0}"/>
                </c:ext>
              </c:extLst>
            </c:dLbl>
            <c:numFmt formatCode="#,##0.00,,\ "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 nach Pflegestufen'!$A$8:$A$38</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numCache>
            </c:numRef>
          </c:cat>
          <c:val>
            <c:numRef>
              <c:f>'LE nach Pflegestufen'!$E$8:$E$38</c:f>
              <c:numCache>
                <c:formatCode>#,##0</c:formatCode>
                <c:ptCount val="31"/>
                <c:pt idx="0" formatCode="#\ ###\ ##0">
                  <c:v>1061418</c:v>
                </c:pt>
                <c:pt idx="1">
                  <c:v>1546746</c:v>
                </c:pt>
                <c:pt idx="2">
                  <c:v>1659948</c:v>
                </c:pt>
                <c:pt idx="3">
                  <c:v>1738118</c:v>
                </c:pt>
                <c:pt idx="4">
                  <c:v>1826362</c:v>
                </c:pt>
                <c:pt idx="5">
                  <c:v>1822169</c:v>
                </c:pt>
                <c:pt idx="6">
                  <c:v>1839602</c:v>
                </c:pt>
                <c:pt idx="7">
                  <c:v>1888969</c:v>
                </c:pt>
                <c:pt idx="8">
                  <c:v>1895417</c:v>
                </c:pt>
                <c:pt idx="9">
                  <c:v>1925703</c:v>
                </c:pt>
                <c:pt idx="10">
                  <c:v>1951953</c:v>
                </c:pt>
                <c:pt idx="11">
                  <c:v>1968505</c:v>
                </c:pt>
                <c:pt idx="12">
                  <c:v>2029285</c:v>
                </c:pt>
                <c:pt idx="13">
                  <c:v>2113485</c:v>
                </c:pt>
                <c:pt idx="14">
                  <c:v>2235221</c:v>
                </c:pt>
                <c:pt idx="15">
                  <c:v>2287799</c:v>
                </c:pt>
                <c:pt idx="16">
                  <c:v>2317374</c:v>
                </c:pt>
                <c:pt idx="17">
                  <c:v>2396654</c:v>
                </c:pt>
                <c:pt idx="18">
                  <c:v>2479590</c:v>
                </c:pt>
                <c:pt idx="19">
                  <c:v>2568936</c:v>
                </c:pt>
                <c:pt idx="20">
                  <c:v>2665109</c:v>
                </c:pt>
                <c:pt idx="21">
                  <c:v>2749201</c:v>
                </c:pt>
                <c:pt idx="22">
                  <c:v>3339179</c:v>
                </c:pt>
                <c:pt idx="23">
                  <c:v>3685389</c:v>
                </c:pt>
                <c:pt idx="24">
                  <c:v>3999755</c:v>
                </c:pt>
                <c:pt idx="25">
                  <c:v>4322772</c:v>
                </c:pt>
                <c:pt idx="26">
                  <c:v>4606490</c:v>
                </c:pt>
                <c:pt idx="27">
                  <c:v>4875337</c:v>
                </c:pt>
                <c:pt idx="28">
                  <c:v>5236586</c:v>
                </c:pt>
                <c:pt idx="29">
                  <c:v>5642546</c:v>
                </c:pt>
                <c:pt idx="30">
                  <c:v>6011267</c:v>
                </c:pt>
              </c:numCache>
            </c:numRef>
          </c:val>
          <c:smooth val="0"/>
          <c:extLst>
            <c:ext xmlns:c16="http://schemas.microsoft.com/office/drawing/2014/chart" uri="{C3380CC4-5D6E-409C-BE32-E72D297353CC}">
              <c16:uniqueId val="{00000071-A14D-467E-A72D-C3668B723FF0}"/>
            </c:ext>
          </c:extLst>
        </c:ser>
        <c:dLbls>
          <c:showLegendKey val="0"/>
          <c:showVal val="0"/>
          <c:showCatName val="0"/>
          <c:showSerName val="0"/>
          <c:showPercent val="0"/>
          <c:showBubbleSize val="0"/>
        </c:dLbls>
        <c:marker val="1"/>
        <c:smooth val="0"/>
        <c:axId val="553505376"/>
        <c:axId val="554952360"/>
      </c:lineChart>
      <c:catAx>
        <c:axId val="55350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554952360"/>
        <c:crosses val="autoZero"/>
        <c:auto val="1"/>
        <c:lblAlgn val="ctr"/>
        <c:lblOffset val="100"/>
        <c:noMultiLvlLbl val="0"/>
      </c:catAx>
      <c:valAx>
        <c:axId val="554952360"/>
        <c:scaling>
          <c:orientation val="minMax"/>
        </c:scaling>
        <c:delete val="0"/>
        <c:axPos val="l"/>
        <c:majorGridlines>
          <c:spPr>
            <a:ln w="9525" cap="flat" cmpd="sng" algn="ctr">
              <a:solidFill>
                <a:schemeClr val="tx1">
                  <a:lumMod val="15000"/>
                  <a:lumOff val="85000"/>
                </a:schemeClr>
              </a:solidFill>
              <a:round/>
            </a:ln>
            <a:effectLst/>
          </c:spPr>
        </c:majorGridlines>
        <c:numFmt formatCode="#,##0.00,,\ &quot;Mio.&quot;"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553505376"/>
        <c:crosses val="autoZero"/>
        <c:crossBetween val="between"/>
      </c:valAx>
      <c:spPr>
        <a:noFill/>
        <a:ln>
          <a:noFill/>
        </a:ln>
        <a:effectLst/>
      </c:spPr>
    </c:plotArea>
    <c:legend>
      <c:legendPos val="b"/>
      <c:layout>
        <c:manualLayout>
          <c:xMode val="edge"/>
          <c:yMode val="edge"/>
          <c:x val="0.14653442358166768"/>
          <c:y val="4.6764276426472969E-2"/>
          <c:w val="0.43425240220062139"/>
          <c:h val="0.154399912563957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1216969415997"/>
          <c:y val="4.2094241124282963E-2"/>
          <c:w val="0.83975886994990567"/>
          <c:h val="0.88976179477005524"/>
        </c:manualLayout>
      </c:layout>
      <c:barChart>
        <c:barDir val="col"/>
        <c:grouping val="stacked"/>
        <c:varyColors val="0"/>
        <c:ser>
          <c:idx val="0"/>
          <c:order val="0"/>
          <c:tx>
            <c:strRef>
              <c:f>'LE nach Pflegestufen'!$B$7</c:f>
              <c:strCache>
                <c:ptCount val="1"/>
                <c:pt idx="0">
                  <c:v>Beschäftige Pflegeheime</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DB81-436A-B1D3-E782D24E73BC}"/>
                </c:ext>
              </c:extLst>
            </c:dLbl>
            <c:dLbl>
              <c:idx val="2"/>
              <c:delete val="1"/>
              <c:extLst>
                <c:ext xmlns:c15="http://schemas.microsoft.com/office/drawing/2012/chart" uri="{CE6537A1-D6FC-4f65-9D91-7224C49458BB}"/>
                <c:ext xmlns:c16="http://schemas.microsoft.com/office/drawing/2014/chart" uri="{C3380CC4-5D6E-409C-BE32-E72D297353CC}">
                  <c16:uniqueId val="{0000000A-DB81-436A-B1D3-E782D24E73BC}"/>
                </c:ext>
              </c:extLst>
            </c:dLbl>
            <c:dLbl>
              <c:idx val="3"/>
              <c:delete val="1"/>
              <c:extLst>
                <c:ext xmlns:c15="http://schemas.microsoft.com/office/drawing/2012/chart" uri="{CE6537A1-D6FC-4f65-9D91-7224C49458BB}"/>
                <c:ext xmlns:c16="http://schemas.microsoft.com/office/drawing/2014/chart" uri="{C3380CC4-5D6E-409C-BE32-E72D297353CC}">
                  <c16:uniqueId val="{0000000B-DB81-436A-B1D3-E782D24E73BC}"/>
                </c:ext>
              </c:extLst>
            </c:dLbl>
            <c:dLbl>
              <c:idx val="4"/>
              <c:delete val="1"/>
              <c:extLst>
                <c:ext xmlns:c15="http://schemas.microsoft.com/office/drawing/2012/chart" uri="{CE6537A1-D6FC-4f65-9D91-7224C49458BB}"/>
                <c:ext xmlns:c16="http://schemas.microsoft.com/office/drawing/2014/chart" uri="{C3380CC4-5D6E-409C-BE32-E72D297353CC}">
                  <c16:uniqueId val="{0000000C-DB81-436A-B1D3-E782D24E73BC}"/>
                </c:ext>
              </c:extLst>
            </c:dLbl>
            <c:dLbl>
              <c:idx val="5"/>
              <c:delete val="1"/>
              <c:extLst>
                <c:ext xmlns:c15="http://schemas.microsoft.com/office/drawing/2012/chart" uri="{CE6537A1-D6FC-4f65-9D91-7224C49458BB}"/>
                <c:ext xmlns:c16="http://schemas.microsoft.com/office/drawing/2014/chart" uri="{C3380CC4-5D6E-409C-BE32-E72D297353CC}">
                  <c16:uniqueId val="{0000000D-DB81-436A-B1D3-E782D24E73BC}"/>
                </c:ext>
              </c:extLst>
            </c:dLbl>
            <c:dLbl>
              <c:idx val="6"/>
              <c:delete val="1"/>
              <c:extLst>
                <c:ext xmlns:c15="http://schemas.microsoft.com/office/drawing/2012/chart" uri="{CE6537A1-D6FC-4f65-9D91-7224C49458BB}"/>
                <c:ext xmlns:c16="http://schemas.microsoft.com/office/drawing/2014/chart" uri="{C3380CC4-5D6E-409C-BE32-E72D297353CC}">
                  <c16:uniqueId val="{0000000E-DB81-436A-B1D3-E782D24E73BC}"/>
                </c:ext>
              </c:extLst>
            </c:dLbl>
            <c:dLbl>
              <c:idx val="7"/>
              <c:delete val="1"/>
              <c:extLst>
                <c:ext xmlns:c15="http://schemas.microsoft.com/office/drawing/2012/chart" uri="{CE6537A1-D6FC-4f65-9D91-7224C49458BB}"/>
                <c:ext xmlns:c16="http://schemas.microsoft.com/office/drawing/2014/chart" uri="{C3380CC4-5D6E-409C-BE32-E72D297353CC}">
                  <c16:uniqueId val="{0000000F-DB81-436A-B1D3-E782D24E73BC}"/>
                </c:ext>
              </c:extLst>
            </c:dLbl>
            <c:dLbl>
              <c:idx val="9"/>
              <c:delete val="1"/>
              <c:extLst>
                <c:ext xmlns:c15="http://schemas.microsoft.com/office/drawing/2012/chart" uri="{CE6537A1-D6FC-4f65-9D91-7224C49458BB}"/>
                <c:ext xmlns:c16="http://schemas.microsoft.com/office/drawing/2014/chart" uri="{C3380CC4-5D6E-409C-BE32-E72D297353CC}">
                  <c16:uniqueId val="{00000010-DB81-436A-B1D3-E782D24E73BC}"/>
                </c:ext>
              </c:extLst>
            </c:dLbl>
            <c:dLbl>
              <c:idx val="10"/>
              <c:delete val="1"/>
              <c:extLst>
                <c:ext xmlns:c15="http://schemas.microsoft.com/office/drawing/2012/chart" uri="{CE6537A1-D6FC-4f65-9D91-7224C49458BB}"/>
                <c:ext xmlns:c16="http://schemas.microsoft.com/office/drawing/2014/chart" uri="{C3380CC4-5D6E-409C-BE32-E72D297353CC}">
                  <c16:uniqueId val="{00000011-DB81-436A-B1D3-E782D24E73BC}"/>
                </c:ext>
              </c:extLst>
            </c:dLbl>
            <c:numFmt formatCode="000,\ &quot;Tsd.&quot;" sourceLinked="0"/>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b" anchorCtr="0">
                <a:spAutoFit/>
              </a:bodyPr>
              <a:lstStyle/>
              <a:p>
                <a:pPr>
                  <a:defRPr sz="1100" b="0" i="0" u="none" strike="noStrike" kern="1200" baseline="0">
                    <a:solidFill>
                      <a:schemeClr val="dk1">
                        <a:lumMod val="65000"/>
                        <a:lumOff val="3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'LE nach Pflegestufen'!$A$8:$A$19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'LE nach Pflegestufen'!$B$8:$B$19</c:f>
              <c:numCache>
                <c:formatCode>[=0]\ \-;[&lt;100]\ \(#,##0\);#,##0</c:formatCode>
                <c:ptCount val="12"/>
                <c:pt idx="0">
                  <c:v>205552</c:v>
                </c:pt>
                <c:pt idx="1">
                  <c:v>212582</c:v>
                </c:pt>
                <c:pt idx="2">
                  <c:v>222152</c:v>
                </c:pt>
                <c:pt idx="3">
                  <c:v>229208</c:v>
                </c:pt>
                <c:pt idx="4">
                  <c:v>237564</c:v>
                </c:pt>
                <c:pt idx="5">
                  <c:v>240452</c:v>
                </c:pt>
                <c:pt idx="6">
                  <c:v>245458</c:v>
                </c:pt>
                <c:pt idx="7">
                  <c:v>248003</c:v>
                </c:pt>
                <c:pt idx="8">
                  <c:v>250769</c:v>
                </c:pt>
                <c:pt idx="9">
                  <c:v>247939</c:v>
                </c:pt>
                <c:pt idx="10">
                  <c:v>252337</c:v>
                </c:pt>
                <c:pt idx="11">
                  <c:v>258426</c:v>
                </c:pt>
              </c:numCache>
            </c:numRef>
          </c:val>
          <c:extLst>
            <c:ext xmlns:c16="http://schemas.microsoft.com/office/drawing/2014/chart" uri="{C3380CC4-5D6E-409C-BE32-E72D297353CC}">
              <c16:uniqueId val="{00000000-0A28-4473-B485-AA0B70DF2109}"/>
            </c:ext>
          </c:extLst>
        </c:ser>
        <c:ser>
          <c:idx val="1"/>
          <c:order val="1"/>
          <c:tx>
            <c:strRef>
              <c:f>'LE nach Pflegestufen'!$C$7</c:f>
              <c:strCache>
                <c:ptCount val="1"/>
                <c:pt idx="0">
                  <c:v>Beschäftigte ambulante Dienste</c:v>
                </c:pt>
              </c:strCache>
            </c:strRef>
          </c:tx>
          <c:spPr>
            <a:solidFill>
              <a:schemeClr val="tx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B81-436A-B1D3-E782D24E73BC}"/>
                </c:ext>
              </c:extLst>
            </c:dLbl>
            <c:dLbl>
              <c:idx val="2"/>
              <c:delete val="1"/>
              <c:extLst>
                <c:ext xmlns:c15="http://schemas.microsoft.com/office/drawing/2012/chart" uri="{CE6537A1-D6FC-4f65-9D91-7224C49458BB}"/>
                <c:ext xmlns:c16="http://schemas.microsoft.com/office/drawing/2014/chart" uri="{C3380CC4-5D6E-409C-BE32-E72D297353CC}">
                  <c16:uniqueId val="{00000001-DB81-436A-B1D3-E782D24E73BC}"/>
                </c:ext>
              </c:extLst>
            </c:dLbl>
            <c:dLbl>
              <c:idx val="3"/>
              <c:delete val="1"/>
              <c:extLst>
                <c:ext xmlns:c15="http://schemas.microsoft.com/office/drawing/2012/chart" uri="{CE6537A1-D6FC-4f65-9D91-7224C49458BB}"/>
                <c:ext xmlns:c16="http://schemas.microsoft.com/office/drawing/2014/chart" uri="{C3380CC4-5D6E-409C-BE32-E72D297353CC}">
                  <c16:uniqueId val="{00000002-DB81-436A-B1D3-E782D24E73BC}"/>
                </c:ext>
              </c:extLst>
            </c:dLbl>
            <c:dLbl>
              <c:idx val="4"/>
              <c:delete val="1"/>
              <c:extLst>
                <c:ext xmlns:c15="http://schemas.microsoft.com/office/drawing/2012/chart" uri="{CE6537A1-D6FC-4f65-9D91-7224C49458BB}"/>
                <c:ext xmlns:c16="http://schemas.microsoft.com/office/drawing/2014/chart" uri="{C3380CC4-5D6E-409C-BE32-E72D297353CC}">
                  <c16:uniqueId val="{00000003-DB81-436A-B1D3-E782D24E73BC}"/>
                </c:ext>
              </c:extLst>
            </c:dLbl>
            <c:dLbl>
              <c:idx val="5"/>
              <c:delete val="1"/>
              <c:extLst>
                <c:ext xmlns:c15="http://schemas.microsoft.com/office/drawing/2012/chart" uri="{CE6537A1-D6FC-4f65-9D91-7224C49458BB}"/>
                <c:ext xmlns:c16="http://schemas.microsoft.com/office/drawing/2014/chart" uri="{C3380CC4-5D6E-409C-BE32-E72D297353CC}">
                  <c16:uniqueId val="{00000004-DB81-436A-B1D3-E782D24E73BC}"/>
                </c:ext>
              </c:extLst>
            </c:dLbl>
            <c:dLbl>
              <c:idx val="6"/>
              <c:delete val="1"/>
              <c:extLst>
                <c:ext xmlns:c15="http://schemas.microsoft.com/office/drawing/2012/chart" uri="{CE6537A1-D6FC-4f65-9D91-7224C49458BB}"/>
                <c:ext xmlns:c16="http://schemas.microsoft.com/office/drawing/2014/chart" uri="{C3380CC4-5D6E-409C-BE32-E72D297353CC}">
                  <c16:uniqueId val="{00000005-DB81-436A-B1D3-E782D24E73BC}"/>
                </c:ext>
              </c:extLst>
            </c:dLbl>
            <c:dLbl>
              <c:idx val="7"/>
              <c:delete val="1"/>
              <c:extLst>
                <c:ext xmlns:c15="http://schemas.microsoft.com/office/drawing/2012/chart" uri="{CE6537A1-D6FC-4f65-9D91-7224C49458BB}"/>
                <c:ext xmlns:c16="http://schemas.microsoft.com/office/drawing/2014/chart" uri="{C3380CC4-5D6E-409C-BE32-E72D297353CC}">
                  <c16:uniqueId val="{00000006-DB81-436A-B1D3-E782D24E73BC}"/>
                </c:ext>
              </c:extLst>
            </c:dLbl>
            <c:dLbl>
              <c:idx val="9"/>
              <c:delete val="1"/>
              <c:extLst>
                <c:ext xmlns:c15="http://schemas.microsoft.com/office/drawing/2012/chart" uri="{CE6537A1-D6FC-4f65-9D91-7224C49458BB}"/>
                <c:ext xmlns:c16="http://schemas.microsoft.com/office/drawing/2014/chart" uri="{C3380CC4-5D6E-409C-BE32-E72D297353CC}">
                  <c16:uniqueId val="{00000007-DB81-436A-B1D3-E782D24E73BC}"/>
                </c:ext>
              </c:extLst>
            </c:dLbl>
            <c:dLbl>
              <c:idx val="10"/>
              <c:delete val="1"/>
              <c:extLst>
                <c:ext xmlns:c15="http://schemas.microsoft.com/office/drawing/2012/chart" uri="{CE6537A1-D6FC-4f65-9D91-7224C49458BB}"/>
                <c:ext xmlns:c16="http://schemas.microsoft.com/office/drawing/2014/chart" uri="{C3380CC4-5D6E-409C-BE32-E72D297353CC}">
                  <c16:uniqueId val="{00000008-DB81-436A-B1D3-E782D24E73BC}"/>
                </c:ext>
              </c:extLst>
            </c:dLbl>
            <c:numFmt formatCode="00,\ &quot;Tsd.&quot;" sourceLinked="0"/>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'LE nach Pflegestufen'!$A$8:$A$19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'LE nach Pflegestufen'!$C$8:$C$19</c:f>
              <c:numCache>
                <c:formatCode>[=0]\ \-;[&lt;100]\ \(#,##0\);#,##0</c:formatCode>
                <c:ptCount val="12"/>
                <c:pt idx="0">
                  <c:v>90834</c:v>
                </c:pt>
                <c:pt idx="1">
                  <c:v>98685</c:v>
                </c:pt>
                <c:pt idx="2">
                  <c:v>108217</c:v>
                </c:pt>
                <c:pt idx="3">
                  <c:v>118407</c:v>
                </c:pt>
                <c:pt idx="4">
                  <c:v>127025</c:v>
                </c:pt>
                <c:pt idx="5">
                  <c:v>134578</c:v>
                </c:pt>
                <c:pt idx="6">
                  <c:v>139557</c:v>
                </c:pt>
                <c:pt idx="7">
                  <c:v>142682</c:v>
                </c:pt>
                <c:pt idx="8">
                  <c:v>145111</c:v>
                </c:pt>
                <c:pt idx="9">
                  <c:v>143735</c:v>
                </c:pt>
                <c:pt idx="10">
                  <c:v>144244</c:v>
                </c:pt>
                <c:pt idx="11">
                  <c:v>144360</c:v>
                </c:pt>
              </c:numCache>
            </c:numRef>
          </c:val>
          <c:extLst>
            <c:ext xmlns:c16="http://schemas.microsoft.com/office/drawing/2014/chart" uri="{C3380CC4-5D6E-409C-BE32-E72D297353CC}">
              <c16:uniqueId val="{00000001-0A28-4473-B485-AA0B70DF2109}"/>
            </c:ext>
          </c:extLst>
        </c:ser>
        <c:ser>
          <c:idx val="2"/>
          <c:order val="2"/>
          <c:tx>
            <c:strRef>
              <c:f>'LE nach Pflegestufen'!$G$6</c:f>
              <c:strCache>
                <c:ptCount val="1"/>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0A28-4473-B485-AA0B70DF2109}"/>
                </c:ext>
              </c:extLst>
            </c:dLbl>
            <c:dLbl>
              <c:idx val="1"/>
              <c:delete val="1"/>
              <c:extLst>
                <c:ext xmlns:c15="http://schemas.microsoft.com/office/drawing/2012/chart" uri="{CE6537A1-D6FC-4f65-9D91-7224C49458BB}"/>
                <c:ext xmlns:c16="http://schemas.microsoft.com/office/drawing/2014/chart" uri="{C3380CC4-5D6E-409C-BE32-E72D297353CC}">
                  <c16:uniqueId val="{00000003-0A28-4473-B485-AA0B70DF2109}"/>
                </c:ext>
              </c:extLst>
            </c:dLbl>
            <c:dLbl>
              <c:idx val="2"/>
              <c:delete val="1"/>
              <c:extLst>
                <c:ext xmlns:c15="http://schemas.microsoft.com/office/drawing/2012/chart" uri="{CE6537A1-D6FC-4f65-9D91-7224C49458BB}"/>
                <c:ext xmlns:c16="http://schemas.microsoft.com/office/drawing/2014/chart" uri="{C3380CC4-5D6E-409C-BE32-E72D297353CC}">
                  <c16:uniqueId val="{00000004-0A28-4473-B485-AA0B70DF2109}"/>
                </c:ext>
              </c:extLst>
            </c:dLbl>
            <c:dLbl>
              <c:idx val="3"/>
              <c:delete val="1"/>
              <c:extLst>
                <c:ext xmlns:c15="http://schemas.microsoft.com/office/drawing/2012/chart" uri="{CE6537A1-D6FC-4f65-9D91-7224C49458BB}"/>
                <c:ext xmlns:c16="http://schemas.microsoft.com/office/drawing/2014/chart" uri="{C3380CC4-5D6E-409C-BE32-E72D297353CC}">
                  <c16:uniqueId val="{00000005-0A28-4473-B485-AA0B70DF2109}"/>
                </c:ext>
              </c:extLst>
            </c:dLbl>
            <c:dLbl>
              <c:idx val="4"/>
              <c:delete val="1"/>
              <c:extLst>
                <c:ext xmlns:c15="http://schemas.microsoft.com/office/drawing/2012/chart" uri="{CE6537A1-D6FC-4f65-9D91-7224C49458BB}"/>
                <c:ext xmlns:c16="http://schemas.microsoft.com/office/drawing/2014/chart" uri="{C3380CC4-5D6E-409C-BE32-E72D297353CC}">
                  <c16:uniqueId val="{00000006-0A28-4473-B485-AA0B70DF2109}"/>
                </c:ext>
              </c:extLst>
            </c:dLbl>
            <c:dLbl>
              <c:idx val="5"/>
              <c:delete val="1"/>
              <c:extLst>
                <c:ext xmlns:c15="http://schemas.microsoft.com/office/drawing/2012/chart" uri="{CE6537A1-D6FC-4f65-9D91-7224C49458BB}"/>
                <c:ext xmlns:c16="http://schemas.microsoft.com/office/drawing/2014/chart" uri="{C3380CC4-5D6E-409C-BE32-E72D297353CC}">
                  <c16:uniqueId val="{00000007-0A28-4473-B485-AA0B70DF2109}"/>
                </c:ext>
              </c:extLst>
            </c:dLbl>
            <c:dLbl>
              <c:idx val="6"/>
              <c:delete val="1"/>
              <c:extLst>
                <c:ext xmlns:c15="http://schemas.microsoft.com/office/drawing/2012/chart" uri="{CE6537A1-D6FC-4f65-9D91-7224C49458BB}"/>
                <c:ext xmlns:c16="http://schemas.microsoft.com/office/drawing/2014/chart" uri="{C3380CC4-5D6E-409C-BE32-E72D297353CC}">
                  <c16:uniqueId val="{00000008-0A28-4473-B485-AA0B70DF2109}"/>
                </c:ext>
              </c:extLst>
            </c:dLbl>
            <c:dLbl>
              <c:idx val="7"/>
              <c:delete val="1"/>
              <c:extLst>
                <c:ext xmlns:c15="http://schemas.microsoft.com/office/drawing/2012/chart" uri="{CE6537A1-D6FC-4f65-9D91-7224C49458BB}"/>
                <c:ext xmlns:c16="http://schemas.microsoft.com/office/drawing/2014/chart" uri="{C3380CC4-5D6E-409C-BE32-E72D297353CC}">
                  <c16:uniqueId val="{00000009-0A28-4473-B485-AA0B70DF2109}"/>
                </c:ext>
              </c:extLst>
            </c:dLbl>
            <c:dLbl>
              <c:idx val="8"/>
              <c:delete val="1"/>
              <c:extLst>
                <c:ext xmlns:c15="http://schemas.microsoft.com/office/drawing/2012/chart" uri="{CE6537A1-D6FC-4f65-9D91-7224C49458BB}"/>
                <c:ext xmlns:c16="http://schemas.microsoft.com/office/drawing/2014/chart" uri="{C3380CC4-5D6E-409C-BE32-E72D297353CC}">
                  <c16:uniqueId val="{0000000A-0A28-4473-B485-AA0B70DF2109}"/>
                </c:ext>
              </c:extLst>
            </c:dLbl>
            <c:dLbl>
              <c:idx val="9"/>
              <c:delete val="1"/>
              <c:extLst>
                <c:ext xmlns:c15="http://schemas.microsoft.com/office/drawing/2012/chart" uri="{CE6537A1-D6FC-4f65-9D91-7224C49458BB}"/>
                <c:ext xmlns:c16="http://schemas.microsoft.com/office/drawing/2014/chart" uri="{C3380CC4-5D6E-409C-BE32-E72D297353CC}">
                  <c16:uniqueId val="{0000000B-0A28-4473-B485-AA0B70DF2109}"/>
                </c:ext>
              </c:extLst>
            </c:dLbl>
            <c:dLbl>
              <c:idx val="10"/>
              <c:delete val="1"/>
              <c:extLst>
                <c:ext xmlns:c15="http://schemas.microsoft.com/office/drawing/2012/chart" uri="{CE6537A1-D6FC-4f65-9D91-7224C49458BB}"/>
                <c:ext xmlns:c16="http://schemas.microsoft.com/office/drawing/2014/chart" uri="{C3380CC4-5D6E-409C-BE32-E72D297353CC}">
                  <c16:uniqueId val="{0000000C-0A28-4473-B485-AA0B70DF2109}"/>
                </c:ext>
              </c:extLst>
            </c:dLbl>
            <c:dLbl>
              <c:idx val="11"/>
              <c:delete val="1"/>
              <c:extLst>
                <c:ext xmlns:c15="http://schemas.microsoft.com/office/drawing/2012/chart" uri="{CE6537A1-D6FC-4f65-9D91-7224C49458BB}"/>
                <c:ext xmlns:c16="http://schemas.microsoft.com/office/drawing/2014/chart" uri="{C3380CC4-5D6E-409C-BE32-E72D297353CC}">
                  <c16:uniqueId val="{0000000D-0A28-4473-B485-AA0B70DF2109}"/>
                </c:ext>
              </c:extLst>
            </c:dLbl>
            <c:dLbl>
              <c:idx val="12"/>
              <c:delete val="1"/>
              <c:extLst>
                <c:ext xmlns:c15="http://schemas.microsoft.com/office/drawing/2012/chart" uri="{CE6537A1-D6FC-4f65-9D91-7224C49458BB}"/>
                <c:ext xmlns:c16="http://schemas.microsoft.com/office/drawing/2014/chart" uri="{C3380CC4-5D6E-409C-BE32-E72D297353CC}">
                  <c16:uniqueId val="{0000000E-0A28-4473-B485-AA0B70DF2109}"/>
                </c:ext>
              </c:extLst>
            </c:dLbl>
            <c:dLbl>
              <c:idx val="13"/>
              <c:delete val="1"/>
              <c:extLst>
                <c:ext xmlns:c15="http://schemas.microsoft.com/office/drawing/2012/chart" uri="{CE6537A1-D6FC-4f65-9D91-7224C49458BB}"/>
                <c:ext xmlns:c16="http://schemas.microsoft.com/office/drawing/2014/chart" uri="{C3380CC4-5D6E-409C-BE32-E72D297353CC}">
                  <c16:uniqueId val="{0000000F-0A28-4473-B485-AA0B70DF2109}"/>
                </c:ext>
              </c:extLst>
            </c:dLbl>
            <c:dLbl>
              <c:idx val="14"/>
              <c:delete val="1"/>
              <c:extLst>
                <c:ext xmlns:c15="http://schemas.microsoft.com/office/drawing/2012/chart" uri="{CE6537A1-D6FC-4f65-9D91-7224C49458BB}"/>
                <c:ext xmlns:c16="http://schemas.microsoft.com/office/drawing/2014/chart" uri="{C3380CC4-5D6E-409C-BE32-E72D297353CC}">
                  <c16:uniqueId val="{00000010-0A28-4473-B485-AA0B70DF2109}"/>
                </c:ext>
              </c:extLst>
            </c:dLbl>
            <c:dLbl>
              <c:idx val="15"/>
              <c:delete val="1"/>
              <c:extLst>
                <c:ext xmlns:c15="http://schemas.microsoft.com/office/drawing/2012/chart" uri="{CE6537A1-D6FC-4f65-9D91-7224C49458BB}"/>
                <c:ext xmlns:c16="http://schemas.microsoft.com/office/drawing/2014/chart" uri="{C3380CC4-5D6E-409C-BE32-E72D297353CC}">
                  <c16:uniqueId val="{00000011-0A28-4473-B485-AA0B70DF2109}"/>
                </c:ext>
              </c:extLst>
            </c:dLbl>
            <c:dLbl>
              <c:idx val="16"/>
              <c:delete val="1"/>
              <c:extLst>
                <c:ext xmlns:c15="http://schemas.microsoft.com/office/drawing/2012/chart" uri="{CE6537A1-D6FC-4f65-9D91-7224C49458BB}"/>
                <c:ext xmlns:c16="http://schemas.microsoft.com/office/drawing/2014/chart" uri="{C3380CC4-5D6E-409C-BE32-E72D297353CC}">
                  <c16:uniqueId val="{00000012-0A28-4473-B485-AA0B70DF2109}"/>
                </c:ext>
              </c:extLst>
            </c:dLbl>
            <c:dLbl>
              <c:idx val="17"/>
              <c:delete val="1"/>
              <c:extLst>
                <c:ext xmlns:c15="http://schemas.microsoft.com/office/drawing/2012/chart" uri="{CE6537A1-D6FC-4f65-9D91-7224C49458BB}"/>
                <c:ext xmlns:c16="http://schemas.microsoft.com/office/drawing/2014/chart" uri="{C3380CC4-5D6E-409C-BE32-E72D297353CC}">
                  <c16:uniqueId val="{00000013-0A28-4473-B485-AA0B70DF2109}"/>
                </c:ext>
              </c:extLst>
            </c:dLbl>
            <c:dLbl>
              <c:idx val="18"/>
              <c:delete val="1"/>
              <c:extLst>
                <c:ext xmlns:c15="http://schemas.microsoft.com/office/drawing/2012/chart" uri="{CE6537A1-D6FC-4f65-9D91-7224C49458BB}"/>
                <c:ext xmlns:c16="http://schemas.microsoft.com/office/drawing/2014/chart" uri="{C3380CC4-5D6E-409C-BE32-E72D297353CC}">
                  <c16:uniqueId val="{00000014-0A28-4473-B485-AA0B70DF2109}"/>
                </c:ext>
              </c:extLst>
            </c:dLbl>
            <c:dLbl>
              <c:idx val="19"/>
              <c:delete val="1"/>
              <c:extLst>
                <c:ext xmlns:c15="http://schemas.microsoft.com/office/drawing/2012/chart" uri="{CE6537A1-D6FC-4f65-9D91-7224C49458BB}"/>
                <c:ext xmlns:c16="http://schemas.microsoft.com/office/drawing/2014/chart" uri="{C3380CC4-5D6E-409C-BE32-E72D297353CC}">
                  <c16:uniqueId val="{00000015-0A28-4473-B485-AA0B70DF2109}"/>
                </c:ext>
              </c:extLst>
            </c:dLbl>
            <c:dLbl>
              <c:idx val="20"/>
              <c:delete val="1"/>
              <c:extLst>
                <c:ext xmlns:c15="http://schemas.microsoft.com/office/drawing/2012/chart" uri="{CE6537A1-D6FC-4f65-9D91-7224C49458BB}"/>
                <c:ext xmlns:c16="http://schemas.microsoft.com/office/drawing/2014/chart" uri="{C3380CC4-5D6E-409C-BE32-E72D297353CC}">
                  <c16:uniqueId val="{00000016-0A28-4473-B485-AA0B70DF2109}"/>
                </c:ext>
              </c:extLst>
            </c:dLbl>
            <c:dLbl>
              <c:idx val="21"/>
              <c:delete val="1"/>
              <c:extLst>
                <c:ext xmlns:c15="http://schemas.microsoft.com/office/drawing/2012/chart" uri="{CE6537A1-D6FC-4f65-9D91-7224C49458BB}"/>
                <c:ext xmlns:c16="http://schemas.microsoft.com/office/drawing/2014/chart" uri="{C3380CC4-5D6E-409C-BE32-E72D297353CC}">
                  <c16:uniqueId val="{00000017-0A28-4473-B485-AA0B70DF2109}"/>
                </c:ext>
              </c:extLst>
            </c:dLbl>
            <c:dLbl>
              <c:idx val="22"/>
              <c:delete val="1"/>
              <c:extLst>
                <c:ext xmlns:c15="http://schemas.microsoft.com/office/drawing/2012/chart" uri="{CE6537A1-D6FC-4f65-9D91-7224C49458BB}"/>
                <c:ext xmlns:c16="http://schemas.microsoft.com/office/drawing/2014/chart" uri="{C3380CC4-5D6E-409C-BE32-E72D297353CC}">
                  <c16:uniqueId val="{00000018-0A28-4473-B485-AA0B70DF2109}"/>
                </c:ext>
              </c:extLst>
            </c:dLbl>
            <c:dLbl>
              <c:idx val="23"/>
              <c:delete val="1"/>
              <c:extLst>
                <c:ext xmlns:c15="http://schemas.microsoft.com/office/drawing/2012/chart" uri="{CE6537A1-D6FC-4f65-9D91-7224C49458BB}"/>
                <c:ext xmlns:c16="http://schemas.microsoft.com/office/drawing/2014/chart" uri="{C3380CC4-5D6E-409C-BE32-E72D297353CC}">
                  <c16:uniqueId val="{00000019-0A28-4473-B485-AA0B70DF2109}"/>
                </c:ext>
              </c:extLst>
            </c:dLbl>
            <c:dLbl>
              <c:idx val="24"/>
              <c:delete val="1"/>
              <c:extLst>
                <c:ext xmlns:c15="http://schemas.microsoft.com/office/drawing/2012/chart" uri="{CE6537A1-D6FC-4f65-9D91-7224C49458BB}"/>
                <c:ext xmlns:c16="http://schemas.microsoft.com/office/drawing/2014/chart" uri="{C3380CC4-5D6E-409C-BE32-E72D297353CC}">
                  <c16:uniqueId val="{0000001A-0A28-4473-B485-AA0B70DF2109}"/>
                </c:ext>
              </c:extLst>
            </c:dLbl>
            <c:dLbl>
              <c:idx val="26"/>
              <c:delete val="1"/>
              <c:extLst>
                <c:ext xmlns:c15="http://schemas.microsoft.com/office/drawing/2012/chart" uri="{CE6537A1-D6FC-4f65-9D91-7224C49458BB}"/>
                <c:ext xmlns:c16="http://schemas.microsoft.com/office/drawing/2014/chart" uri="{C3380CC4-5D6E-409C-BE32-E72D297353CC}">
                  <c16:uniqueId val="{0000001B-0A28-4473-B485-AA0B70DF2109}"/>
                </c:ext>
              </c:extLst>
            </c:dLbl>
            <c:dLbl>
              <c:idx val="27"/>
              <c:delete val="1"/>
              <c:extLst>
                <c:ext xmlns:c15="http://schemas.microsoft.com/office/drawing/2012/chart" uri="{CE6537A1-D6FC-4f65-9D91-7224C49458BB}"/>
                <c:ext xmlns:c16="http://schemas.microsoft.com/office/drawing/2014/chart" uri="{C3380CC4-5D6E-409C-BE32-E72D297353CC}">
                  <c16:uniqueId val="{0000001C-0A28-4473-B485-AA0B70DF2109}"/>
                </c:ext>
              </c:extLst>
            </c:dLbl>
            <c:dLbl>
              <c:idx val="28"/>
              <c:delete val="1"/>
              <c:extLst>
                <c:ext xmlns:c15="http://schemas.microsoft.com/office/drawing/2012/chart" uri="{CE6537A1-D6FC-4f65-9D91-7224C49458BB}"/>
                <c:ext xmlns:c16="http://schemas.microsoft.com/office/drawing/2014/chart" uri="{C3380CC4-5D6E-409C-BE32-E72D297353CC}">
                  <c16:uniqueId val="{0000001D-0A28-4473-B485-AA0B70DF2109}"/>
                </c:ext>
              </c:extLst>
            </c:dLbl>
            <c:numFmt formatCode="#,##0.00,,\ "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 nach Pflegestufen'!$A$8:$A$19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'LE nach Pflegestufen'!$G$8:$G$19</c:f>
              <c:numCache>
                <c:formatCode>0%</c:formatCode>
                <c:ptCount val="12"/>
                <c:pt idx="1">
                  <c:v>5.0208174475177669E-2</c:v>
                </c:pt>
                <c:pt idx="2">
                  <c:v>6.1368535694436011E-2</c:v>
                </c:pt>
                <c:pt idx="3">
                  <c:v>5.2202234471151909E-2</c:v>
                </c:pt>
                <c:pt idx="4">
                  <c:v>4.8829883635631344E-2</c:v>
                </c:pt>
                <c:pt idx="5">
                  <c:v>2.8637726316482315E-2</c:v>
                </c:pt>
                <c:pt idx="6">
                  <c:v>2.6624536703730328E-2</c:v>
                </c:pt>
                <c:pt idx="7">
                  <c:v>1.4726698959780737E-2</c:v>
                </c:pt>
                <c:pt idx="8">
                  <c:v>1.3297157556599215E-2</c:v>
                </c:pt>
                <c:pt idx="9">
                  <c:v>-1.0624431645953281E-2</c:v>
                </c:pt>
                <c:pt idx="10">
                  <c:v>1.2528276066320565E-2</c:v>
                </c:pt>
                <c:pt idx="11">
                  <c:v>1.5646236203953334E-2</c:v>
                </c:pt>
              </c:numCache>
            </c:numRef>
          </c:val>
          <c:extLst>
            <c:ext xmlns:c16="http://schemas.microsoft.com/office/drawing/2014/chart" uri="{C3380CC4-5D6E-409C-BE32-E72D297353CC}">
              <c16:uniqueId val="{0000001E-0A28-4473-B485-AA0B70DF2109}"/>
            </c:ext>
          </c:extLst>
        </c:ser>
        <c:dLbls>
          <c:dLblPos val="inEnd"/>
          <c:showLegendKey val="0"/>
          <c:showVal val="1"/>
          <c:showCatName val="0"/>
          <c:showSerName val="0"/>
          <c:showPercent val="0"/>
          <c:showBubbleSize val="0"/>
        </c:dLbls>
        <c:gapWidth val="219"/>
        <c:overlap val="100"/>
        <c:axId val="553505376"/>
        <c:axId val="554952360"/>
      </c:barChart>
      <c:lineChart>
        <c:grouping val="stacked"/>
        <c:varyColors val="0"/>
        <c:ser>
          <c:idx val="3"/>
          <c:order val="3"/>
          <c:tx>
            <c:strRef>
              <c:f>'LE nach Pflegestufen'!$I$7</c:f>
              <c:strCache>
                <c:ptCount val="1"/>
                <c:pt idx="0">
                  <c:v>ambulant versorgte
Leistungsbeziehende</c:v>
                </c:pt>
              </c:strCache>
            </c:strRef>
          </c:tx>
          <c:spPr>
            <a:ln w="28575" cap="rnd">
              <a:solidFill>
                <a:schemeClr val="bg1">
                  <a:alpha val="0"/>
                </a:schemeClr>
              </a:solidFill>
              <a:round/>
            </a:ln>
            <a:effectLst/>
          </c:spPr>
          <c:marker>
            <c:symbol val="none"/>
          </c:marker>
          <c:dLbls>
            <c:dLbl>
              <c:idx val="0"/>
              <c:layout>
                <c:manualLayout>
                  <c:x val="-2.8674215859109935E-2"/>
                  <c:y val="-4.634487842338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A28-4473-B485-AA0B70DF2109}"/>
                </c:ext>
              </c:extLst>
            </c:dLbl>
            <c:dLbl>
              <c:idx val="1"/>
              <c:delete val="1"/>
              <c:extLst>
                <c:ext xmlns:c15="http://schemas.microsoft.com/office/drawing/2012/chart" uri="{CE6537A1-D6FC-4f65-9D91-7224C49458BB}"/>
                <c:ext xmlns:c16="http://schemas.microsoft.com/office/drawing/2014/chart" uri="{C3380CC4-5D6E-409C-BE32-E72D297353CC}">
                  <c16:uniqueId val="{00000020-0A28-4473-B485-AA0B70DF2109}"/>
                </c:ext>
              </c:extLst>
            </c:dLbl>
            <c:dLbl>
              <c:idx val="2"/>
              <c:delete val="1"/>
              <c:extLst>
                <c:ext xmlns:c15="http://schemas.microsoft.com/office/drawing/2012/chart" uri="{CE6537A1-D6FC-4f65-9D91-7224C49458BB}"/>
                <c:ext xmlns:c16="http://schemas.microsoft.com/office/drawing/2014/chart" uri="{C3380CC4-5D6E-409C-BE32-E72D297353CC}">
                  <c16:uniqueId val="{00000021-0A28-4473-B485-AA0B70DF2109}"/>
                </c:ext>
              </c:extLst>
            </c:dLbl>
            <c:dLbl>
              <c:idx val="3"/>
              <c:delete val="1"/>
              <c:extLst>
                <c:ext xmlns:c15="http://schemas.microsoft.com/office/drawing/2012/chart" uri="{CE6537A1-D6FC-4f65-9D91-7224C49458BB}"/>
                <c:ext xmlns:c16="http://schemas.microsoft.com/office/drawing/2014/chart" uri="{C3380CC4-5D6E-409C-BE32-E72D297353CC}">
                  <c16:uniqueId val="{00000022-0A28-4473-B485-AA0B70DF2109}"/>
                </c:ext>
              </c:extLst>
            </c:dLbl>
            <c:dLbl>
              <c:idx val="4"/>
              <c:delete val="1"/>
              <c:extLst>
                <c:ext xmlns:c15="http://schemas.microsoft.com/office/drawing/2012/chart" uri="{CE6537A1-D6FC-4f65-9D91-7224C49458BB}"/>
                <c:ext xmlns:c16="http://schemas.microsoft.com/office/drawing/2014/chart" uri="{C3380CC4-5D6E-409C-BE32-E72D297353CC}">
                  <c16:uniqueId val="{00000023-0A28-4473-B485-AA0B70DF2109}"/>
                </c:ext>
              </c:extLst>
            </c:dLbl>
            <c:dLbl>
              <c:idx val="5"/>
              <c:delete val="1"/>
              <c:extLst>
                <c:ext xmlns:c15="http://schemas.microsoft.com/office/drawing/2012/chart" uri="{CE6537A1-D6FC-4f65-9D91-7224C49458BB}"/>
                <c:ext xmlns:c16="http://schemas.microsoft.com/office/drawing/2014/chart" uri="{C3380CC4-5D6E-409C-BE32-E72D297353CC}">
                  <c16:uniqueId val="{00000024-0A28-4473-B485-AA0B70DF2109}"/>
                </c:ext>
              </c:extLst>
            </c:dLbl>
            <c:dLbl>
              <c:idx val="6"/>
              <c:delete val="1"/>
              <c:extLst>
                <c:ext xmlns:c15="http://schemas.microsoft.com/office/drawing/2012/chart" uri="{CE6537A1-D6FC-4f65-9D91-7224C49458BB}"/>
                <c:ext xmlns:c16="http://schemas.microsoft.com/office/drawing/2014/chart" uri="{C3380CC4-5D6E-409C-BE32-E72D297353CC}">
                  <c16:uniqueId val="{00000025-0A28-4473-B485-AA0B70DF2109}"/>
                </c:ext>
              </c:extLst>
            </c:dLbl>
            <c:dLbl>
              <c:idx val="7"/>
              <c:delete val="1"/>
              <c:extLst>
                <c:ext xmlns:c15="http://schemas.microsoft.com/office/drawing/2012/chart" uri="{CE6537A1-D6FC-4f65-9D91-7224C49458BB}"/>
                <c:ext xmlns:c16="http://schemas.microsoft.com/office/drawing/2014/chart" uri="{C3380CC4-5D6E-409C-BE32-E72D297353CC}">
                  <c16:uniqueId val="{00000026-0A28-4473-B485-AA0B70DF2109}"/>
                </c:ext>
              </c:extLst>
            </c:dLbl>
            <c:dLbl>
              <c:idx val="8"/>
              <c:layout>
                <c:manualLayout>
                  <c:x val="-3.1405093559977545E-2"/>
                  <c:y val="-3.7655213718996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A28-4473-B485-AA0B70DF2109}"/>
                </c:ext>
              </c:extLst>
            </c:dLbl>
            <c:dLbl>
              <c:idx val="9"/>
              <c:delete val="1"/>
              <c:extLst>
                <c:ext xmlns:c15="http://schemas.microsoft.com/office/drawing/2012/chart" uri="{CE6537A1-D6FC-4f65-9D91-7224C49458BB}"/>
                <c:ext xmlns:c16="http://schemas.microsoft.com/office/drawing/2014/chart" uri="{C3380CC4-5D6E-409C-BE32-E72D297353CC}">
                  <c16:uniqueId val="{00000028-0A28-4473-B485-AA0B70DF2109}"/>
                </c:ext>
              </c:extLst>
            </c:dLbl>
            <c:dLbl>
              <c:idx val="10"/>
              <c:delete val="1"/>
              <c:extLst>
                <c:ext xmlns:c15="http://schemas.microsoft.com/office/drawing/2012/chart" uri="{CE6537A1-D6FC-4f65-9D91-7224C49458BB}"/>
                <c:ext xmlns:c16="http://schemas.microsoft.com/office/drawing/2014/chart" uri="{C3380CC4-5D6E-409C-BE32-E72D297353CC}">
                  <c16:uniqueId val="{00000029-0A28-4473-B485-AA0B70DF2109}"/>
                </c:ext>
              </c:extLst>
            </c:dLbl>
            <c:dLbl>
              <c:idx val="11"/>
              <c:layout>
                <c:manualLayout>
                  <c:x val="-2.8674215859109835E-2"/>
                  <c:y val="-4.0551768620457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0A28-4473-B485-AA0B70DF2109}"/>
                </c:ext>
              </c:extLst>
            </c:dLbl>
            <c:numFmt formatCode="000,\ &quot;Tsd.&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 nach Pflegestufen'!$A$8:$A$19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'LE nach Pflegestufen'!$F$8:$F$19</c:f>
              <c:numCache>
                <c:formatCode>#,##0</c:formatCode>
                <c:ptCount val="12"/>
                <c:pt idx="0">
                  <c:v>296386</c:v>
                </c:pt>
                <c:pt idx="1">
                  <c:v>311267</c:v>
                </c:pt>
                <c:pt idx="2">
                  <c:v>330369</c:v>
                </c:pt>
                <c:pt idx="3">
                  <c:v>347615</c:v>
                </c:pt>
                <c:pt idx="4">
                  <c:v>364589</c:v>
                </c:pt>
                <c:pt idx="5">
                  <c:v>375030</c:v>
                </c:pt>
                <c:pt idx="6">
                  <c:v>385015</c:v>
                </c:pt>
                <c:pt idx="7">
                  <c:v>390685</c:v>
                </c:pt>
                <c:pt idx="8">
                  <c:v>395880</c:v>
                </c:pt>
                <c:pt idx="9">
                  <c:v>391674</c:v>
                </c:pt>
                <c:pt idx="10">
                  <c:v>396581</c:v>
                </c:pt>
                <c:pt idx="11">
                  <c:v>402786</c:v>
                </c:pt>
              </c:numCache>
            </c:numRef>
          </c:val>
          <c:smooth val="0"/>
          <c:extLst>
            <c:ext xmlns:c16="http://schemas.microsoft.com/office/drawing/2014/chart" uri="{C3380CC4-5D6E-409C-BE32-E72D297353CC}">
              <c16:uniqueId val="{0000002B-0A28-4473-B485-AA0B70DF2109}"/>
            </c:ext>
          </c:extLst>
        </c:ser>
        <c:dLbls>
          <c:showLegendKey val="0"/>
          <c:showVal val="1"/>
          <c:showCatName val="0"/>
          <c:showSerName val="0"/>
          <c:showPercent val="0"/>
          <c:showBubbleSize val="0"/>
        </c:dLbls>
        <c:marker val="1"/>
        <c:smooth val="0"/>
        <c:axId val="553505376"/>
        <c:axId val="554952360"/>
      </c:lineChart>
      <c:catAx>
        <c:axId val="55350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4952360"/>
        <c:crosses val="autoZero"/>
        <c:auto val="1"/>
        <c:lblAlgn val="ctr"/>
        <c:lblOffset val="100"/>
        <c:noMultiLvlLbl val="0"/>
      </c:catAx>
      <c:valAx>
        <c:axId val="5549523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quot;Tsd.&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553505376"/>
        <c:crosses val="autoZero"/>
        <c:crossBetween val="between"/>
      </c:valAx>
      <c:spPr>
        <a:noFill/>
        <a:ln>
          <a:noFill/>
        </a:ln>
        <a:effectLst/>
      </c:spPr>
    </c:plotArea>
    <c:legend>
      <c:legendPos val="t"/>
      <c:legendEntry>
        <c:idx val="2"/>
        <c:delete val="1"/>
      </c:legendEntry>
      <c:legendEntry>
        <c:idx val="3"/>
        <c:delete val="1"/>
      </c:legendEntry>
      <c:layout>
        <c:manualLayout>
          <c:xMode val="edge"/>
          <c:yMode val="edge"/>
          <c:x val="0.1316213861575535"/>
          <c:y val="4.634487842338008E-2"/>
          <c:w val="0.58659672322629763"/>
          <c:h val="7.204986453474143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80440753758448E-2"/>
          <c:y val="0.11015442124580252"/>
          <c:w val="0.91264667305300695"/>
          <c:h val="0.78243558000970193"/>
        </c:manualLayout>
      </c:layout>
      <c:barChart>
        <c:barDir val="col"/>
        <c:grouping val="stacked"/>
        <c:varyColors val="0"/>
        <c:ser>
          <c:idx val="2"/>
          <c:order val="0"/>
          <c:tx>
            <c:strRef>
              <c:f>EEE!$B$1</c:f>
              <c:strCache>
                <c:ptCount val="1"/>
                <c:pt idx="0">
                  <c:v>Einrichtungseinheitlicher Eigenanteil (EEE)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EEE!$A$2:$A$10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EEE!$B$2:$B$10</c:f>
              <c:numCache>
                <c:formatCode>0</c:formatCode>
                <c:ptCount val="9"/>
                <c:pt idx="0">
                  <c:v>616.119177410568</c:v>
                </c:pt>
                <c:pt idx="1">
                  <c:v>686.75187164803197</c:v>
                </c:pt>
                <c:pt idx="2">
                  <c:v>771.52028278575995</c:v>
                </c:pt>
                <c:pt idx="3">
                  <c:v>884.23924202005298</c:v>
                </c:pt>
                <c:pt idx="4">
                  <c:v>987.56195769618205</c:v>
                </c:pt>
                <c:pt idx="5">
                  <c:v>1228.2166639639599</c:v>
                </c:pt>
                <c:pt idx="6">
                  <c:v>1443.40366776016</c:v>
                </c:pt>
                <c:pt idx="7">
                  <c:v>1761.8010522912</c:v>
                </c:pt>
                <c:pt idx="8">
                  <c:v>1933.28400575299</c:v>
                </c:pt>
              </c:numCache>
            </c:numRef>
          </c:val>
          <c:extLst>
            <c:ext xmlns:c16="http://schemas.microsoft.com/office/drawing/2014/chart" uri="{C3380CC4-5D6E-409C-BE32-E72D297353CC}">
              <c16:uniqueId val="{00000000-29B1-4725-AC6E-443FB453ABB0}"/>
            </c:ext>
          </c:extLst>
        </c:ser>
        <c:ser>
          <c:idx val="0"/>
          <c:order val="1"/>
          <c:tx>
            <c:strRef>
              <c:f>EEE!$F$1</c:f>
              <c:strCache>
                <c:ptCount val="1"/>
                <c:pt idx="0">
                  <c:v>Unterkunft und Verpflegung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EEE!$A$2:$A$10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EEE!$F$2:$F$10</c:f>
              <c:numCache>
                <c:formatCode>0</c:formatCode>
                <c:ptCount val="9"/>
                <c:pt idx="0">
                  <c:v>709.77333807880905</c:v>
                </c:pt>
                <c:pt idx="1">
                  <c:v>727.49494982274302</c:v>
                </c:pt>
                <c:pt idx="2">
                  <c:v>750.83121722339195</c:v>
                </c:pt>
                <c:pt idx="3">
                  <c:v>773.25541297028803</c:v>
                </c:pt>
                <c:pt idx="4">
                  <c:v>796.60565147880197</c:v>
                </c:pt>
                <c:pt idx="5">
                  <c:v>842.16188708108098</c:v>
                </c:pt>
                <c:pt idx="6">
                  <c:v>909.33052914160703</c:v>
                </c:pt>
                <c:pt idx="7">
                  <c:v>982.37202472283798</c:v>
                </c:pt>
                <c:pt idx="8">
                  <c:v>1044.19694258142</c:v>
                </c:pt>
              </c:numCache>
            </c:numRef>
          </c:val>
          <c:extLst>
            <c:ext xmlns:c16="http://schemas.microsoft.com/office/drawing/2014/chart" uri="{C3380CC4-5D6E-409C-BE32-E72D297353CC}">
              <c16:uniqueId val="{00000001-29B1-4725-AC6E-443FB453ABB0}"/>
            </c:ext>
          </c:extLst>
        </c:ser>
        <c:ser>
          <c:idx val="1"/>
          <c:order val="2"/>
          <c:tx>
            <c:strRef>
              <c:f>EEE!$G$1</c:f>
              <c:strCache>
                <c:ptCount val="1"/>
                <c:pt idx="0">
                  <c:v>Investitionskosten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EEE!$A$2:$A$10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EEE!$G$2:$G$10</c:f>
              <c:numCache>
                <c:formatCode>0</c:formatCode>
                <c:ptCount val="9"/>
                <c:pt idx="0">
                  <c:v>426.38913589976403</c:v>
                </c:pt>
                <c:pt idx="1">
                  <c:v>429.44736094900497</c:v>
                </c:pt>
                <c:pt idx="2">
                  <c:v>435.68945474512702</c:v>
                </c:pt>
                <c:pt idx="3">
                  <c:v>440.11424303192001</c:v>
                </c:pt>
                <c:pt idx="4">
                  <c:v>449.19292868784902</c:v>
                </c:pt>
                <c:pt idx="5">
                  <c:v>469.93068129729699</c:v>
                </c:pt>
                <c:pt idx="6">
                  <c:v>483.65429934390397</c:v>
                </c:pt>
                <c:pt idx="7">
                  <c:v>500.28865776053198</c:v>
                </c:pt>
                <c:pt idx="8">
                  <c:v>516.77875367913202</c:v>
                </c:pt>
              </c:numCache>
            </c:numRef>
          </c:val>
          <c:extLst>
            <c:ext xmlns:c16="http://schemas.microsoft.com/office/drawing/2014/chart" uri="{C3380CC4-5D6E-409C-BE32-E72D297353CC}">
              <c16:uniqueId val="{00000002-29B1-4725-AC6E-443FB453ABB0}"/>
            </c:ext>
          </c:extLst>
        </c:ser>
        <c:dLbls>
          <c:showLegendKey val="0"/>
          <c:showVal val="0"/>
          <c:showCatName val="0"/>
          <c:showSerName val="0"/>
          <c:showPercent val="0"/>
          <c:showBubbleSize val="0"/>
        </c:dLbls>
        <c:gapWidth val="150"/>
        <c:overlap val="100"/>
        <c:axId val="658372152"/>
        <c:axId val="658375760"/>
      </c:barChart>
      <c:lineChart>
        <c:grouping val="standard"/>
        <c:varyColors val="0"/>
        <c:ser>
          <c:idx val="3"/>
          <c:order val="3"/>
          <c:tx>
            <c:strRef>
              <c:f>EEE!$B$14</c:f>
              <c:strCache>
                <c:ptCount val="1"/>
                <c:pt idx="0">
                  <c:v>Quote Hilfe zur Pflege</c:v>
                </c:pt>
              </c:strCache>
            </c:strRef>
          </c:tx>
          <c:spPr>
            <a:ln w="28575" cap="rnd">
              <a:solidFill>
                <a:schemeClr val="bg2"/>
              </a:solidFill>
              <a:round/>
            </a:ln>
            <a:effectLst/>
          </c:spPr>
          <c:marker>
            <c:symbol val="none"/>
          </c:marker>
          <c:dLbls>
            <c:dLbl>
              <c:idx val="0"/>
              <c:layout>
                <c:manualLayout>
                  <c:x val="-8.7336527682388195E-3"/>
                  <c:y val="-2.94594111075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B1-4725-AC6E-443FB453ABB0}"/>
                </c:ext>
              </c:extLst>
            </c:dLbl>
            <c:dLbl>
              <c:idx val="1"/>
              <c:layout>
                <c:manualLayout>
                  <c:x val="-9.9813174494157702E-3"/>
                  <c:y val="-3.4982905712777124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3.9632019476929847E-2"/>
                      <c:h val="6.7222838698415943E-2"/>
                    </c:manualLayout>
                  </c15:layout>
                </c:ext>
                <c:ext xmlns:c16="http://schemas.microsoft.com/office/drawing/2014/chart" uri="{C3380CC4-5D6E-409C-BE32-E72D297353CC}">
                  <c16:uniqueId val="{00000004-29B1-4725-AC6E-443FB453ABB0}"/>
                </c:ext>
              </c:extLst>
            </c:dLbl>
            <c:dLbl>
              <c:idx val="2"/>
              <c:layout>
                <c:manualLayout>
                  <c:x val="-1.6219640855300664E-2"/>
                  <c:y val="-2.5776984719090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B1-4725-AC6E-443FB453ABB0}"/>
                </c:ext>
              </c:extLst>
            </c:dLbl>
            <c:dLbl>
              <c:idx val="3"/>
              <c:layout>
                <c:manualLayout>
                  <c:x val="-1.9962634898831679E-2"/>
                  <c:y val="-2.2094558330648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B1-4725-AC6E-443FB453ABB0}"/>
                </c:ext>
              </c:extLst>
            </c:dLbl>
            <c:dLbl>
              <c:idx val="4"/>
              <c:layout>
                <c:manualLayout>
                  <c:x val="-1.9962634898831679E-2"/>
                  <c:y val="-3.3141837495973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B1-4725-AC6E-443FB453ABB0}"/>
                </c:ext>
              </c:extLst>
            </c:dLbl>
            <c:dLbl>
              <c:idx val="5"/>
              <c:layout>
                <c:manualLayout>
                  <c:x val="-1.9962634898831585E-2"/>
                  <c:y val="-2.5776984719090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B1-4725-AC6E-443FB453ABB0}"/>
                </c:ext>
              </c:extLst>
            </c:dLbl>
            <c:dLbl>
              <c:idx val="6"/>
              <c:layout>
                <c:manualLayout>
                  <c:x val="-2.1210299580008651E-2"/>
                  <c:y val="-2.94594111075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B1-4725-AC6E-443FB453ABB0}"/>
                </c:ext>
              </c:extLst>
            </c:dLbl>
            <c:dLbl>
              <c:idx val="7"/>
              <c:layout>
                <c:manualLayout>
                  <c:x val="-1.8407081941213078E-2"/>
                  <c:y val="-6.4574971156742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B1-4725-AC6E-443FB453ABB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EEE!$B$20:$B$27</c:f>
              <c:numCache>
                <c:formatCode>#,##0.0</c:formatCode>
                <c:ptCount val="8"/>
                <c:pt idx="0">
                  <c:v>27.728729239237122</c:v>
                </c:pt>
                <c:pt idx="1">
                  <c:v>28.966468100194415</c:v>
                </c:pt>
                <c:pt idx="2">
                  <c:v>29.31271938305245</c:v>
                </c:pt>
                <c:pt idx="3">
                  <c:v>31.024315454544372</c:v>
                </c:pt>
                <c:pt idx="4">
                  <c:v>34.496569244943089</c:v>
                </c:pt>
                <c:pt idx="5">
                  <c:v>31.625954904512898</c:v>
                </c:pt>
                <c:pt idx="6">
                  <c:v>33.613916863822247</c:v>
                </c:pt>
                <c:pt idx="7">
                  <c:v>34.869052154971293</c:v>
                </c:pt>
              </c:numCache>
            </c:numRef>
          </c:val>
          <c:smooth val="0"/>
          <c:extLst>
            <c:ext xmlns:c16="http://schemas.microsoft.com/office/drawing/2014/chart" uri="{C3380CC4-5D6E-409C-BE32-E72D297353CC}">
              <c16:uniqueId val="{0000000B-29B1-4725-AC6E-443FB453ABB0}"/>
            </c:ext>
          </c:extLst>
        </c:ser>
        <c:dLbls>
          <c:showLegendKey val="0"/>
          <c:showVal val="0"/>
          <c:showCatName val="0"/>
          <c:showSerName val="0"/>
          <c:showPercent val="0"/>
          <c:showBubbleSize val="0"/>
        </c:dLbls>
        <c:marker val="1"/>
        <c:smooth val="0"/>
        <c:axId val="599870152"/>
        <c:axId val="599870512"/>
      </c:lineChart>
      <c:catAx>
        <c:axId val="658372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658375760"/>
        <c:crosses val="autoZero"/>
        <c:auto val="1"/>
        <c:lblAlgn val="ctr"/>
        <c:lblOffset val="100"/>
        <c:noMultiLvlLbl val="0"/>
      </c:catAx>
      <c:valAx>
        <c:axId val="658375760"/>
        <c:scaling>
          <c:orientation val="minMax"/>
          <c:max val="3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crossAx val="658372152"/>
        <c:crosses val="autoZero"/>
        <c:crossBetween val="between"/>
        <c:majorUnit val="500"/>
      </c:valAx>
      <c:valAx>
        <c:axId val="59987051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599870152"/>
        <c:crosses val="max"/>
        <c:crossBetween val="between"/>
      </c:valAx>
      <c:catAx>
        <c:axId val="599870152"/>
        <c:scaling>
          <c:orientation val="minMax"/>
        </c:scaling>
        <c:delete val="1"/>
        <c:axPos val="b"/>
        <c:majorTickMark val="out"/>
        <c:minorTickMark val="none"/>
        <c:tickLblPos val="nextTo"/>
        <c:crossAx val="599870512"/>
        <c:crosses val="autoZero"/>
        <c:auto val="1"/>
        <c:lblAlgn val="ctr"/>
        <c:lblOffset val="100"/>
        <c:noMultiLvlLbl val="0"/>
      </c:catAx>
      <c:spPr>
        <a:noFill/>
        <a:ln>
          <a:noFill/>
        </a:ln>
        <a:effectLst/>
      </c:spPr>
    </c:plotArea>
    <c:legend>
      <c:legendPos val="t"/>
      <c:layout>
        <c:manualLayout>
          <c:xMode val="edge"/>
          <c:yMode val="edge"/>
          <c:x val="2.5451942474132898E-2"/>
          <c:y val="2.0960698689956331E-2"/>
          <c:w val="0.85545156275895795"/>
          <c:h val="5.563524418273021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Tabelle1!$B$2:$B$5</cx:f>
        <cx:lvl ptCount="4" formatCode="Standard">
          <cx:pt idx="0">11.199999999999999</cx:pt>
          <cx:pt idx="1">6.7999999999999998</cx:pt>
          <cx:pt idx="2">-1.8</cx:pt>
          <cx:pt idx="3">-16.199999999999999</cx:pt>
        </cx:lvl>
      </cx:numDim>
    </cx:data>
  </cx:chartData>
  <cx:chart>
    <cx:plotArea>
      <cx:plotAreaRegion>
        <cx:series layoutId="waterfall" uniqueId="{00000000-0DEF-4250-A2F3-AB2AE0226428}">
          <cx:spPr>
            <a:ln w="12700">
              <a:solidFill>
                <a:schemeClr val="tx1"/>
              </a:solidFill>
            </a:ln>
          </cx:spPr>
          <cx:dataPt idx="2">
            <cx:spPr>
              <a:solidFill>
                <a:srgbClr val="680C00"/>
              </a:solidFill>
            </cx:spPr>
          </cx:dataPt>
          <cx:dataPt idx="3">
            <cx:spPr>
              <a:solidFill>
                <a:srgbClr val="3C5466"/>
              </a:solidFill>
            </cx:spPr>
          </cx:dataPt>
          <cx:dataId val="0"/>
          <cx:layoutPr>
            <cx:subtotals/>
          </cx:layoutPr>
        </cx:series>
      </cx:plotAreaRegion>
      <cx:axis id="0" hidden="1">
        <cx:catScaling gapWidth="0.5"/>
        <cx:tickLabels/>
      </cx:axis>
      <cx:axis id="1">
        <cx:valScaling/>
        <cx:title>
          <cx:tx>
            <cx:txData>
              <cx:v>Gesamtentlastung in Mrd. EUR</cx:v>
            </cx:txData>
          </cx:tx>
          <cx:txPr>
            <a:bodyPr spcFirstLastPara="1" vertOverflow="ellipsis" horzOverflow="overflow" wrap="square" lIns="0" tIns="0" rIns="0" bIns="0" anchor="ctr" anchorCtr="1"/>
            <a:lstStyle/>
            <a:p>
              <a:pPr algn="ctr" rtl="0">
                <a:defRPr/>
              </a:pPr>
              <a:r>
                <a:rPr lang="de-DE" sz="1197" b="0" i="0" u="none" strike="noStrike" baseline="0" dirty="0">
                  <a:solidFill>
                    <a:srgbClr val="000000">
                      <a:lumMod val="65000"/>
                      <a:lumOff val="35000"/>
                    </a:srgbClr>
                  </a:solidFill>
                  <a:latin typeface="GKV Open"/>
                </a:rPr>
                <a:t>Gesamtentlastung in Mrd. EUR</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6-06-02T11:51:11.702" idx="4">
    <p:pos x="106" y="106"/>
    <p:text>Da diese Folie einen Gesamtüberblick über die Finanzsituation darstellt, würde ich sie beibehalten. Vielleicht machen die Kernbotschaften, die ich ergänzt habe, die Aussage etwas leichter verständlich. Falls zu komplex, könnte ich stattdessen auch eine Folie einfügen, die nur die Ein- und Ausgaben oder nur den steigenden Beitragssatz zeigt.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6-06-02T09:35:11.536" idx="1">
    <p:pos x="10" y="10"/>
    <p:text>"Auf Hilfe zur Pflege angewiesen". Sie meinen finanzielle Hilfe oder? Und diese übernimmt dann die "Sozialhilfe"?</p:text>
    <p:extLst>
      <p:ext uri="{C676402C-5697-4E1C-873F-D02D1690AC5C}">
        <p15:threadingInfo xmlns:p15="http://schemas.microsoft.com/office/powerpoint/2012/main" timeZoneBias="-120"/>
      </p:ext>
    </p:extLst>
  </p:cm>
  <p:cm authorId="2" dt="2026-06-02T10:38:59.323" idx="2">
    <p:pos x="10" y="106"/>
    <p:text>Genau, die Sozialhilfe im Pflegebbereich heißt "Hilfe zur Pflege (HzP)" und wird von den örtlichen Sozialhilfeträgern übernommen. Sie übernehmen die Kosten der Pflege, wenn SPV-Leistungen und eigenes Vermögen und Einkommen (und das vom Ehepartner; Kinder werden ab Jahreseinkommen von 1000.000 Euro herangezogen) nicht ausreicht. Bei Einführung der SPV war eines der Hauptanliegen, die Sozialhilfequote bei Pflege zu senken. Dadurch sollten auch Kommunen und Länder entlastet werden (und dafür sollten die Länder für die Investitionskosten aufkommen). Dieses Ziel erreicht die SPV angesichts der steigenden HzP-Quote kaum noch. Die Zuschüsse zu den Eigenanteilen, gestaffelt nach Verweildauer, sollten auf Kosten der SPV abhilfe leisten, aber der Effekt wurde schon wieder eingeholt.</p:text>
    <p:extLst>
      <p:ext uri="{C676402C-5697-4E1C-873F-D02D1690AC5C}">
        <p15:threadingInfo xmlns:p15="http://schemas.microsoft.com/office/powerpoint/2012/main" timeZoneBias="-12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6-06-02T10:31:28.085" idx="1">
    <p:pos x="10" y="10"/>
    <p:text>Als Zusatz oder alternative Option zur Darstellung der Problematik Eigenanteile</p:text>
    <p:extLst>
      <p:ext uri="{C676402C-5697-4E1C-873F-D02D1690AC5C}">
        <p15:threadingInfo xmlns:p15="http://schemas.microsoft.com/office/powerpoint/2012/main" timeZoneBias="-12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DF017-EE3B-4FD6-A216-213217DC3AE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CA80160-6531-4C45-9D0A-8F9687785102}">
      <dgm:prSet phldrT="[Text]" custT="1"/>
      <dgm:spPr/>
      <dgm:t>
        <a:bodyPr/>
        <a:lstStyle/>
        <a:p>
          <a:r>
            <a:rPr lang="de-DE" sz="2000" noProof="0" dirty="0">
              <a:latin typeface="GKV Open"/>
              <a:ea typeface="GKV Open"/>
              <a:cs typeface="GKV Open"/>
            </a:rPr>
            <a:t>Versicherungsprinzip</a:t>
          </a:r>
        </a:p>
      </dgm:t>
    </dgm:pt>
    <dgm:pt modelId="{9747A3A6-811D-4E2D-AFD5-0E017663FBED}" type="parTrans" cxnId="{65D2BBC3-4DB1-4973-AEAD-591ACB01A142}">
      <dgm:prSet/>
      <dgm:spPr/>
      <dgm:t>
        <a:bodyPr/>
        <a:lstStyle/>
        <a:p>
          <a:endParaRPr lang="en-US"/>
        </a:p>
      </dgm:t>
    </dgm:pt>
    <dgm:pt modelId="{0943FC26-0BCF-4B92-AE51-177FA0AB777E}" type="sibTrans" cxnId="{65D2BBC3-4DB1-4973-AEAD-591ACB01A142}">
      <dgm:prSet/>
      <dgm:spPr/>
      <dgm:t>
        <a:bodyPr/>
        <a:lstStyle/>
        <a:p>
          <a:endParaRPr lang="en-US"/>
        </a:p>
      </dgm:t>
    </dgm:pt>
    <dgm:pt modelId="{D8E679F6-C6DB-4941-82FD-BA39CB3F3186}">
      <dgm:prSet phldrT="[Text]" custT="1"/>
      <dgm:spPr/>
      <dgm:t>
        <a:bodyPr/>
        <a:lstStyle/>
        <a:p>
          <a:r>
            <a:rPr lang="de-DE" sz="2000" noProof="0" dirty="0">
              <a:latin typeface="GKV Open"/>
              <a:ea typeface="GKV Open"/>
              <a:cs typeface="GKV Open"/>
            </a:rPr>
            <a:t>Gesamtgesellschaftliche Aufgaben</a:t>
          </a:r>
        </a:p>
      </dgm:t>
    </dgm:pt>
    <dgm:pt modelId="{B2BCDDE0-66AF-44FC-AF8D-1D8BA9291479}" type="parTrans" cxnId="{983DAE54-9326-48E2-867F-AC7E32088876}">
      <dgm:prSet/>
      <dgm:spPr/>
      <dgm:t>
        <a:bodyPr/>
        <a:lstStyle/>
        <a:p>
          <a:endParaRPr lang="en-US"/>
        </a:p>
      </dgm:t>
    </dgm:pt>
    <dgm:pt modelId="{EACA5DDE-9EE7-4873-AD16-3B3AA893A35B}" type="sibTrans" cxnId="{983DAE54-9326-48E2-867F-AC7E32088876}">
      <dgm:prSet/>
      <dgm:spPr/>
      <dgm:t>
        <a:bodyPr/>
        <a:lstStyle/>
        <a:p>
          <a:endParaRPr lang="en-US"/>
        </a:p>
      </dgm:t>
    </dgm:pt>
    <dgm:pt modelId="{4E59DD72-7639-4D73-ADE8-FCFA694E1F4A}" type="pres">
      <dgm:prSet presAssocID="{0D2DF017-EE3B-4FD6-A216-213217DC3AED}" presName="diagram" presStyleCnt="0">
        <dgm:presLayoutVars>
          <dgm:chPref val="1"/>
          <dgm:dir/>
          <dgm:animOne val="branch"/>
          <dgm:animLvl val="lvl"/>
          <dgm:resizeHandles/>
        </dgm:presLayoutVars>
      </dgm:prSet>
      <dgm:spPr/>
    </dgm:pt>
    <dgm:pt modelId="{BC495FDA-4ED4-4BFC-8A90-55071562A759}" type="pres">
      <dgm:prSet presAssocID="{4CA80160-6531-4C45-9D0A-8F9687785102}" presName="root" presStyleCnt="0"/>
      <dgm:spPr/>
    </dgm:pt>
    <dgm:pt modelId="{A3B9E4A5-4641-43DE-9DA5-27283E2BFD6B}" type="pres">
      <dgm:prSet presAssocID="{4CA80160-6531-4C45-9D0A-8F9687785102}" presName="rootComposite" presStyleCnt="0"/>
      <dgm:spPr/>
    </dgm:pt>
    <dgm:pt modelId="{83A0782A-20BE-47FB-A0AF-97F540E5241F}" type="pres">
      <dgm:prSet presAssocID="{4CA80160-6531-4C45-9D0A-8F9687785102}" presName="rootText" presStyleLbl="node1" presStyleIdx="0" presStyleCnt="2"/>
      <dgm:spPr/>
    </dgm:pt>
    <dgm:pt modelId="{6B5FC1CD-EED9-48FD-978C-A0557B8C5496}" type="pres">
      <dgm:prSet presAssocID="{4CA80160-6531-4C45-9D0A-8F9687785102}" presName="rootConnector" presStyleLbl="node1" presStyleIdx="0" presStyleCnt="2"/>
      <dgm:spPr/>
    </dgm:pt>
    <dgm:pt modelId="{237D21BE-15AC-4759-B9EA-683345FD3ECA}" type="pres">
      <dgm:prSet presAssocID="{4CA80160-6531-4C45-9D0A-8F9687785102}" presName="childShape" presStyleCnt="0"/>
      <dgm:spPr/>
    </dgm:pt>
    <dgm:pt modelId="{A49D1ABD-F7CB-4541-9863-C103BFEDD42D}" type="pres">
      <dgm:prSet presAssocID="{D8E679F6-C6DB-4941-82FD-BA39CB3F3186}" presName="root" presStyleCnt="0"/>
      <dgm:spPr/>
    </dgm:pt>
    <dgm:pt modelId="{534B3FD4-9E83-4AAE-B341-A1EA1AE84F36}" type="pres">
      <dgm:prSet presAssocID="{D8E679F6-C6DB-4941-82FD-BA39CB3F3186}" presName="rootComposite" presStyleCnt="0"/>
      <dgm:spPr/>
    </dgm:pt>
    <dgm:pt modelId="{1829FBD4-0FB7-40A7-AB30-2F95367EE08A}" type="pres">
      <dgm:prSet presAssocID="{D8E679F6-C6DB-4941-82FD-BA39CB3F3186}" presName="rootText" presStyleLbl="node1" presStyleIdx="1" presStyleCnt="2"/>
      <dgm:spPr/>
    </dgm:pt>
    <dgm:pt modelId="{E011DEFA-486B-4490-997F-C7D11898C145}" type="pres">
      <dgm:prSet presAssocID="{D8E679F6-C6DB-4941-82FD-BA39CB3F3186}" presName="rootConnector" presStyleLbl="node1" presStyleIdx="1" presStyleCnt="2"/>
      <dgm:spPr/>
    </dgm:pt>
    <dgm:pt modelId="{62067B08-82BA-4CA9-A91E-0346DD66EFAC}" type="pres">
      <dgm:prSet presAssocID="{D8E679F6-C6DB-4941-82FD-BA39CB3F3186}" presName="childShape" presStyleCnt="0"/>
      <dgm:spPr/>
    </dgm:pt>
  </dgm:ptLst>
  <dgm:cxnLst>
    <dgm:cxn modelId="{D9B58F28-BE62-43CF-A748-7FD887AF7F72}" type="presOf" srcId="{D8E679F6-C6DB-4941-82FD-BA39CB3F3186}" destId="{1829FBD4-0FB7-40A7-AB30-2F95367EE08A}" srcOrd="0" destOrd="0" presId="urn:microsoft.com/office/officeart/2005/8/layout/hierarchy3"/>
    <dgm:cxn modelId="{71094F3F-6710-4028-A9E8-A48552084922}" type="presOf" srcId="{D8E679F6-C6DB-4941-82FD-BA39CB3F3186}" destId="{E011DEFA-486B-4490-997F-C7D11898C145}" srcOrd="1" destOrd="0" presId="urn:microsoft.com/office/officeart/2005/8/layout/hierarchy3"/>
    <dgm:cxn modelId="{983DAE54-9326-48E2-867F-AC7E32088876}" srcId="{0D2DF017-EE3B-4FD6-A216-213217DC3AED}" destId="{D8E679F6-C6DB-4941-82FD-BA39CB3F3186}" srcOrd="1" destOrd="0" parTransId="{B2BCDDE0-66AF-44FC-AF8D-1D8BA9291479}" sibTransId="{EACA5DDE-9EE7-4873-AD16-3B3AA893A35B}"/>
    <dgm:cxn modelId="{E3FC12AA-C648-4421-99EB-17EC28E84D2D}" type="presOf" srcId="{4CA80160-6531-4C45-9D0A-8F9687785102}" destId="{83A0782A-20BE-47FB-A0AF-97F540E5241F}" srcOrd="0" destOrd="0" presId="urn:microsoft.com/office/officeart/2005/8/layout/hierarchy3"/>
    <dgm:cxn modelId="{65D2BBC3-4DB1-4973-AEAD-591ACB01A142}" srcId="{0D2DF017-EE3B-4FD6-A216-213217DC3AED}" destId="{4CA80160-6531-4C45-9D0A-8F9687785102}" srcOrd="0" destOrd="0" parTransId="{9747A3A6-811D-4E2D-AFD5-0E017663FBED}" sibTransId="{0943FC26-0BCF-4B92-AE51-177FA0AB777E}"/>
    <dgm:cxn modelId="{086C5ACE-D531-4FFA-8E8A-4D5EE2552D14}" type="presOf" srcId="{0D2DF017-EE3B-4FD6-A216-213217DC3AED}" destId="{4E59DD72-7639-4D73-ADE8-FCFA694E1F4A}" srcOrd="0" destOrd="0" presId="urn:microsoft.com/office/officeart/2005/8/layout/hierarchy3"/>
    <dgm:cxn modelId="{27F8C6E7-238C-4535-8ABF-B683CD3C815B}" type="presOf" srcId="{4CA80160-6531-4C45-9D0A-8F9687785102}" destId="{6B5FC1CD-EED9-48FD-978C-A0557B8C5496}" srcOrd="1" destOrd="0" presId="urn:microsoft.com/office/officeart/2005/8/layout/hierarchy3"/>
    <dgm:cxn modelId="{0119BE96-CA58-4998-A438-00261F520FA6}" type="presParOf" srcId="{4E59DD72-7639-4D73-ADE8-FCFA694E1F4A}" destId="{BC495FDA-4ED4-4BFC-8A90-55071562A759}" srcOrd="0" destOrd="0" presId="urn:microsoft.com/office/officeart/2005/8/layout/hierarchy3"/>
    <dgm:cxn modelId="{DBAE632C-9968-47CB-A6B9-6A15A3050581}" type="presParOf" srcId="{BC495FDA-4ED4-4BFC-8A90-55071562A759}" destId="{A3B9E4A5-4641-43DE-9DA5-27283E2BFD6B}" srcOrd="0" destOrd="0" presId="urn:microsoft.com/office/officeart/2005/8/layout/hierarchy3"/>
    <dgm:cxn modelId="{9F44BAD7-1EA7-494B-8C7E-B8362FF7CE9D}" type="presParOf" srcId="{A3B9E4A5-4641-43DE-9DA5-27283E2BFD6B}" destId="{83A0782A-20BE-47FB-A0AF-97F540E5241F}" srcOrd="0" destOrd="0" presId="urn:microsoft.com/office/officeart/2005/8/layout/hierarchy3"/>
    <dgm:cxn modelId="{126E88FA-3CC6-4F39-B6DD-BF9DA94B3DFC}" type="presParOf" srcId="{A3B9E4A5-4641-43DE-9DA5-27283E2BFD6B}" destId="{6B5FC1CD-EED9-48FD-978C-A0557B8C5496}" srcOrd="1" destOrd="0" presId="urn:microsoft.com/office/officeart/2005/8/layout/hierarchy3"/>
    <dgm:cxn modelId="{23706765-BECD-4265-B0BB-DB01C9214B80}" type="presParOf" srcId="{BC495FDA-4ED4-4BFC-8A90-55071562A759}" destId="{237D21BE-15AC-4759-B9EA-683345FD3ECA}" srcOrd="1" destOrd="0" presId="urn:microsoft.com/office/officeart/2005/8/layout/hierarchy3"/>
    <dgm:cxn modelId="{7472D736-75EB-46A2-B2ED-E1945D3F84B2}" type="presParOf" srcId="{4E59DD72-7639-4D73-ADE8-FCFA694E1F4A}" destId="{A49D1ABD-F7CB-4541-9863-C103BFEDD42D}" srcOrd="1" destOrd="0" presId="urn:microsoft.com/office/officeart/2005/8/layout/hierarchy3"/>
    <dgm:cxn modelId="{B13DED93-3024-4DA8-8F14-692241A5D7C1}" type="presParOf" srcId="{A49D1ABD-F7CB-4541-9863-C103BFEDD42D}" destId="{534B3FD4-9E83-4AAE-B341-A1EA1AE84F36}" srcOrd="0" destOrd="0" presId="urn:microsoft.com/office/officeart/2005/8/layout/hierarchy3"/>
    <dgm:cxn modelId="{F3950983-F121-4591-88F5-0F6987B356F5}" type="presParOf" srcId="{534B3FD4-9E83-4AAE-B341-A1EA1AE84F36}" destId="{1829FBD4-0FB7-40A7-AB30-2F95367EE08A}" srcOrd="0" destOrd="0" presId="urn:microsoft.com/office/officeart/2005/8/layout/hierarchy3"/>
    <dgm:cxn modelId="{E9F86673-EA57-4C2F-A325-FE55FAC357F5}" type="presParOf" srcId="{534B3FD4-9E83-4AAE-B341-A1EA1AE84F36}" destId="{E011DEFA-486B-4490-997F-C7D11898C145}" srcOrd="1" destOrd="0" presId="urn:microsoft.com/office/officeart/2005/8/layout/hierarchy3"/>
    <dgm:cxn modelId="{E65B186C-26BF-4C8A-A950-916A26CAE9CC}" type="presParOf" srcId="{A49D1ABD-F7CB-4541-9863-C103BFEDD42D}" destId="{62067B08-82BA-4CA9-A91E-0346DD66EFA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7ABAA-9F47-450A-B361-4519C606BB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46940D1-8CDB-4CD6-AB80-4D96D03A8B79}">
      <dgm:prSet phldr="0" custT="1"/>
      <dgm:spPr/>
      <dgm:t>
        <a:bodyPr/>
        <a:lstStyle/>
        <a:p>
          <a:pPr algn="l" rtl="0">
            <a:lnSpc>
              <a:spcPct val="90000"/>
            </a:lnSpc>
          </a:pPr>
          <a:r>
            <a:rPr lang="de-DE" sz="1400" noProof="0" dirty="0">
              <a:solidFill>
                <a:srgbClr val="FFFFFF"/>
              </a:solidFill>
              <a:latin typeface="GKV Open"/>
              <a:ea typeface="GKV Open"/>
              <a:cs typeface="GKV Open"/>
            </a:rPr>
            <a:t>Kostendeckende Beiträge für Bürgergeld-Beziehende – ca. 10 Mrd. Euro p.a.</a:t>
          </a:r>
          <a:endParaRPr lang="de-DE" sz="1400" noProof="0" dirty="0">
            <a:solidFill>
              <a:srgbClr val="FFFFFF"/>
            </a:solidFill>
            <a:latin typeface="GKV Open"/>
            <a:ea typeface="+mn-ea"/>
            <a:cs typeface="+mn-cs"/>
          </a:endParaRPr>
        </a:p>
      </dgm:t>
    </dgm:pt>
    <dgm:pt modelId="{9304F378-C2BB-4B9F-93D2-9260FFC2F869}" type="parTrans" cxnId="{6D4980DB-97AE-4F51-ADCE-3E3C32F46790}">
      <dgm:prSet/>
      <dgm:spPr/>
      <dgm:t>
        <a:bodyPr/>
        <a:lstStyle/>
        <a:p>
          <a:endParaRPr lang="de-DE"/>
        </a:p>
      </dgm:t>
    </dgm:pt>
    <dgm:pt modelId="{AF33CFCB-1A0B-45AA-A318-56FA59AB79B7}" type="sibTrans" cxnId="{6D4980DB-97AE-4F51-ADCE-3E3C32F46790}">
      <dgm:prSet/>
      <dgm:spPr/>
      <dgm:t>
        <a:bodyPr/>
        <a:lstStyle/>
        <a:p>
          <a:endParaRPr lang="de-DE"/>
        </a:p>
      </dgm:t>
    </dgm:pt>
    <dgm:pt modelId="{95A1B77A-21F6-4CC7-B697-DE41CBA4F98D}">
      <dgm:prSet phldr="0" custT="1"/>
      <dgm:spPr/>
      <dgm:t>
        <a:bodyPr/>
        <a:lstStyle/>
        <a:p>
          <a:pPr algn="l" rtl="0">
            <a:lnSpc>
              <a:spcPct val="90000"/>
            </a:lnSpc>
          </a:pPr>
          <a:r>
            <a:rPr lang="de-DE" sz="1400" noProof="0" dirty="0">
              <a:solidFill>
                <a:srgbClr val="FFFFFF"/>
              </a:solidFill>
              <a:latin typeface="GKV Open"/>
              <a:ea typeface="GKV Open"/>
              <a:cs typeface="GKV Open"/>
            </a:rPr>
            <a:t>Dynamisierung der Bundesbeteiligung für versicherungsfremde/familienpolitische Leistungen – ca. 600 Mio. Euro p.a.</a:t>
          </a:r>
          <a:endParaRPr lang="de-DE" sz="1400" noProof="0" dirty="0">
            <a:solidFill>
              <a:srgbClr val="FFFFFF"/>
            </a:solidFill>
            <a:latin typeface="GKV Open"/>
            <a:ea typeface="+mn-ea"/>
            <a:cs typeface="+mn-cs"/>
          </a:endParaRPr>
        </a:p>
      </dgm:t>
    </dgm:pt>
    <dgm:pt modelId="{857C4FF2-F2A5-4501-84D7-6EC9D5F83BA0}" type="parTrans" cxnId="{4AED35CE-8273-4F13-AEAA-5635704BBBBA}">
      <dgm:prSet/>
      <dgm:spPr/>
      <dgm:t>
        <a:bodyPr/>
        <a:lstStyle/>
        <a:p>
          <a:endParaRPr lang="de-DE"/>
        </a:p>
      </dgm:t>
    </dgm:pt>
    <dgm:pt modelId="{F2579B37-6C85-47AB-A6BB-A952BCC4B446}" type="sibTrans" cxnId="{4AED35CE-8273-4F13-AEAA-5635704BBBBA}">
      <dgm:prSet/>
      <dgm:spPr/>
      <dgm:t>
        <a:bodyPr/>
        <a:lstStyle/>
        <a:p>
          <a:endParaRPr lang="de-DE"/>
        </a:p>
      </dgm:t>
    </dgm:pt>
    <dgm:pt modelId="{D2F81FD6-DDC1-4B7C-B606-F64988BD6072}">
      <dgm:prSet phldr="0" custT="1"/>
      <dgm:spPr/>
      <dgm:t>
        <a:bodyPr/>
        <a:lstStyle/>
        <a:p>
          <a:pPr algn="l" rtl="0">
            <a:lnSpc>
              <a:spcPct val="90000"/>
            </a:lnSpc>
          </a:pPr>
          <a:r>
            <a:rPr lang="de-DE" sz="1400" noProof="0" dirty="0">
              <a:solidFill>
                <a:srgbClr val="FFFFFF"/>
              </a:solidFill>
              <a:latin typeface="GKV Open"/>
              <a:ea typeface="GKV Open"/>
              <a:cs typeface="GKV Open"/>
            </a:rPr>
            <a:t>Refinanzierung der Pandemiekosten SPV – ca. 5,2 Mrd. Euro Gesamtkosten</a:t>
          </a:r>
          <a:endParaRPr lang="de-DE" sz="1400" noProof="0" dirty="0">
            <a:solidFill>
              <a:srgbClr val="FFFFFF"/>
            </a:solidFill>
            <a:latin typeface="GKV Open"/>
            <a:ea typeface="+mn-ea"/>
            <a:cs typeface="+mn-cs"/>
          </a:endParaRPr>
        </a:p>
      </dgm:t>
    </dgm:pt>
    <dgm:pt modelId="{74CA73D6-A434-4F8F-ABBC-772DB2B0438B}" type="parTrans" cxnId="{982C5303-4ED4-4F00-AEF3-C8CC57973DB1}">
      <dgm:prSet/>
      <dgm:spPr/>
      <dgm:t>
        <a:bodyPr/>
        <a:lstStyle/>
        <a:p>
          <a:endParaRPr lang="de-DE"/>
        </a:p>
      </dgm:t>
    </dgm:pt>
    <dgm:pt modelId="{8F9803B4-D9FA-458D-B207-ED96D19A481E}" type="sibTrans" cxnId="{982C5303-4ED4-4F00-AEF3-C8CC57973DB1}">
      <dgm:prSet/>
      <dgm:spPr/>
      <dgm:t>
        <a:bodyPr/>
        <a:lstStyle/>
        <a:p>
          <a:endParaRPr lang="de-DE"/>
        </a:p>
      </dgm:t>
    </dgm:pt>
    <dgm:pt modelId="{8106285E-F32F-4D93-B7F0-9493E97083F4}">
      <dgm:prSet phldr="0" custT="1"/>
      <dgm:spPr/>
      <dgm:t>
        <a:bodyPr/>
        <a:lstStyle/>
        <a:p>
          <a:pPr algn="l" rtl="0">
            <a:lnSpc>
              <a:spcPct val="90000"/>
            </a:lnSpc>
          </a:pPr>
          <a:r>
            <a:rPr lang="de-DE" sz="1400" noProof="0" dirty="0">
              <a:solidFill>
                <a:srgbClr val="FFFFFF"/>
              </a:solidFill>
              <a:latin typeface="GKV Open"/>
              <a:ea typeface="GKV Open"/>
              <a:cs typeface="GKV Open"/>
            </a:rPr>
            <a:t>Rentenversicherungsbeiträge pflegender Angehöriger – ca. 4,8 Mrd. Euro p.a.</a:t>
          </a:r>
          <a:endParaRPr lang="de-DE" sz="1400" noProof="0" dirty="0">
            <a:solidFill>
              <a:srgbClr val="FFFFFF"/>
            </a:solidFill>
            <a:latin typeface="GKV Open"/>
            <a:ea typeface="+mn-ea"/>
            <a:cs typeface="+mn-cs"/>
          </a:endParaRPr>
        </a:p>
      </dgm:t>
    </dgm:pt>
    <dgm:pt modelId="{BD97A786-7454-4DC1-B879-A333F2EAB965}" type="parTrans" cxnId="{56CF4445-4F77-4EF5-91CE-53823DE45167}">
      <dgm:prSet/>
      <dgm:spPr/>
      <dgm:t>
        <a:bodyPr/>
        <a:lstStyle/>
        <a:p>
          <a:endParaRPr lang="de-DE"/>
        </a:p>
      </dgm:t>
    </dgm:pt>
    <dgm:pt modelId="{4D2D3658-AD66-43C8-A0D4-5D334CC8F7EE}" type="sibTrans" cxnId="{56CF4445-4F77-4EF5-91CE-53823DE45167}">
      <dgm:prSet/>
      <dgm:spPr/>
      <dgm:t>
        <a:bodyPr/>
        <a:lstStyle/>
        <a:p>
          <a:endParaRPr lang="de-DE"/>
        </a:p>
      </dgm:t>
    </dgm:pt>
    <dgm:pt modelId="{F4653239-CC28-42E3-8FC1-737EDDC2F741}" type="pres">
      <dgm:prSet presAssocID="{9E77ABAA-9F47-450A-B361-4519C606BBF0}" presName="linear" presStyleCnt="0">
        <dgm:presLayoutVars>
          <dgm:dir/>
          <dgm:animLvl val="lvl"/>
          <dgm:resizeHandles val="exact"/>
        </dgm:presLayoutVars>
      </dgm:prSet>
      <dgm:spPr/>
    </dgm:pt>
    <dgm:pt modelId="{33881108-A7C4-4BFB-980E-EF813B2E0C9E}" type="pres">
      <dgm:prSet presAssocID="{046940D1-8CDB-4CD6-AB80-4D96D03A8B79}" presName="parentLin" presStyleCnt="0"/>
      <dgm:spPr/>
    </dgm:pt>
    <dgm:pt modelId="{DB2B5AE2-C44F-42E3-8D93-A7D481214FE2}" type="pres">
      <dgm:prSet presAssocID="{046940D1-8CDB-4CD6-AB80-4D96D03A8B79}" presName="parentLeftMargin" presStyleLbl="node1" presStyleIdx="0" presStyleCnt="4"/>
      <dgm:spPr/>
    </dgm:pt>
    <dgm:pt modelId="{B463BF77-0CCA-4CE9-9545-FDC66AF43F02}" type="pres">
      <dgm:prSet presAssocID="{046940D1-8CDB-4CD6-AB80-4D96D03A8B79}" presName="parentText" presStyleLbl="node1" presStyleIdx="0" presStyleCnt="4" custScaleX="112623">
        <dgm:presLayoutVars>
          <dgm:chMax val="0"/>
          <dgm:bulletEnabled val="1"/>
        </dgm:presLayoutVars>
      </dgm:prSet>
      <dgm:spPr/>
    </dgm:pt>
    <dgm:pt modelId="{AC73C77A-739E-4510-A75D-0F902F17D34E}" type="pres">
      <dgm:prSet presAssocID="{046940D1-8CDB-4CD6-AB80-4D96D03A8B79}" presName="negativeSpace" presStyleCnt="0"/>
      <dgm:spPr/>
    </dgm:pt>
    <dgm:pt modelId="{67B246F3-D3F0-4267-A400-88EA1AEDE277}" type="pres">
      <dgm:prSet presAssocID="{046940D1-8CDB-4CD6-AB80-4D96D03A8B79}" presName="childText" presStyleLbl="conFgAcc1" presStyleIdx="0" presStyleCnt="4">
        <dgm:presLayoutVars>
          <dgm:bulletEnabled val="1"/>
        </dgm:presLayoutVars>
      </dgm:prSet>
      <dgm:spPr/>
    </dgm:pt>
    <dgm:pt modelId="{CEE5BD81-AFFE-46CA-81E8-3B9ABC354280}" type="pres">
      <dgm:prSet presAssocID="{AF33CFCB-1A0B-45AA-A318-56FA59AB79B7}" presName="spaceBetweenRectangles" presStyleCnt="0"/>
      <dgm:spPr/>
    </dgm:pt>
    <dgm:pt modelId="{B962BE12-C661-41B7-BAE8-8FFC68FD4144}" type="pres">
      <dgm:prSet presAssocID="{95A1B77A-21F6-4CC7-B697-DE41CBA4F98D}" presName="parentLin" presStyleCnt="0"/>
      <dgm:spPr/>
    </dgm:pt>
    <dgm:pt modelId="{0DFADF52-919E-45BB-80C4-F9ACE40C8479}" type="pres">
      <dgm:prSet presAssocID="{95A1B77A-21F6-4CC7-B697-DE41CBA4F98D}" presName="parentLeftMargin" presStyleLbl="node1" presStyleIdx="0" presStyleCnt="4"/>
      <dgm:spPr/>
    </dgm:pt>
    <dgm:pt modelId="{34DF8602-24EB-4F88-9864-DE1907DD59D3}" type="pres">
      <dgm:prSet presAssocID="{95A1B77A-21F6-4CC7-B697-DE41CBA4F98D}" presName="parentText" presStyleLbl="node1" presStyleIdx="1" presStyleCnt="4" custScaleX="112890">
        <dgm:presLayoutVars>
          <dgm:chMax val="0"/>
          <dgm:bulletEnabled val="1"/>
        </dgm:presLayoutVars>
      </dgm:prSet>
      <dgm:spPr/>
    </dgm:pt>
    <dgm:pt modelId="{8B15BA61-4319-466D-AD23-AE4A2946C9B1}" type="pres">
      <dgm:prSet presAssocID="{95A1B77A-21F6-4CC7-B697-DE41CBA4F98D}" presName="negativeSpace" presStyleCnt="0"/>
      <dgm:spPr/>
    </dgm:pt>
    <dgm:pt modelId="{80141F09-6F1B-4701-9165-1C96621FB208}" type="pres">
      <dgm:prSet presAssocID="{95A1B77A-21F6-4CC7-B697-DE41CBA4F98D}" presName="childText" presStyleLbl="conFgAcc1" presStyleIdx="1" presStyleCnt="4">
        <dgm:presLayoutVars>
          <dgm:bulletEnabled val="1"/>
        </dgm:presLayoutVars>
      </dgm:prSet>
      <dgm:spPr/>
    </dgm:pt>
    <dgm:pt modelId="{3B44F9BE-A1C5-4F64-A582-D3600BEC5660}" type="pres">
      <dgm:prSet presAssocID="{F2579B37-6C85-47AB-A6BB-A952BCC4B446}" presName="spaceBetweenRectangles" presStyleCnt="0"/>
      <dgm:spPr/>
    </dgm:pt>
    <dgm:pt modelId="{392BFA6A-AC7C-4792-86ED-507249D8F3D9}" type="pres">
      <dgm:prSet presAssocID="{8106285E-F32F-4D93-B7F0-9493E97083F4}" presName="parentLin" presStyleCnt="0"/>
      <dgm:spPr/>
    </dgm:pt>
    <dgm:pt modelId="{A4439397-76BA-4884-9C27-B9AAAA5AF432}" type="pres">
      <dgm:prSet presAssocID="{8106285E-F32F-4D93-B7F0-9493E97083F4}" presName="parentLeftMargin" presStyleLbl="node1" presStyleIdx="1" presStyleCnt="4"/>
      <dgm:spPr/>
    </dgm:pt>
    <dgm:pt modelId="{3FB03317-4B0E-4CD3-A2D4-35228E186E89}" type="pres">
      <dgm:prSet presAssocID="{8106285E-F32F-4D93-B7F0-9493E97083F4}" presName="parentText" presStyleLbl="node1" presStyleIdx="2" presStyleCnt="4" custScaleX="112623">
        <dgm:presLayoutVars>
          <dgm:chMax val="0"/>
          <dgm:bulletEnabled val="1"/>
        </dgm:presLayoutVars>
      </dgm:prSet>
      <dgm:spPr/>
    </dgm:pt>
    <dgm:pt modelId="{5C39CC63-EE56-473E-B38F-907F087EBFD4}" type="pres">
      <dgm:prSet presAssocID="{8106285E-F32F-4D93-B7F0-9493E97083F4}" presName="negativeSpace" presStyleCnt="0"/>
      <dgm:spPr/>
    </dgm:pt>
    <dgm:pt modelId="{54F960A2-6314-43CC-B987-26D20915B226}" type="pres">
      <dgm:prSet presAssocID="{8106285E-F32F-4D93-B7F0-9493E97083F4}" presName="childText" presStyleLbl="conFgAcc1" presStyleIdx="2" presStyleCnt="4">
        <dgm:presLayoutVars>
          <dgm:bulletEnabled val="1"/>
        </dgm:presLayoutVars>
      </dgm:prSet>
      <dgm:spPr/>
    </dgm:pt>
    <dgm:pt modelId="{38045769-E49B-4386-A1D2-469AE9B37251}" type="pres">
      <dgm:prSet presAssocID="{4D2D3658-AD66-43C8-A0D4-5D334CC8F7EE}" presName="spaceBetweenRectangles" presStyleCnt="0"/>
      <dgm:spPr/>
    </dgm:pt>
    <dgm:pt modelId="{658D524E-63A9-4196-A8DF-08050F35FB3C}" type="pres">
      <dgm:prSet presAssocID="{D2F81FD6-DDC1-4B7C-B606-F64988BD6072}" presName="parentLin" presStyleCnt="0"/>
      <dgm:spPr/>
    </dgm:pt>
    <dgm:pt modelId="{77BB9B01-AB27-425E-B9A3-27E5E7E7F926}" type="pres">
      <dgm:prSet presAssocID="{D2F81FD6-DDC1-4B7C-B606-F64988BD6072}" presName="parentLeftMargin" presStyleLbl="node1" presStyleIdx="2" presStyleCnt="4"/>
      <dgm:spPr/>
    </dgm:pt>
    <dgm:pt modelId="{D783F9FC-CAE2-4C83-A2B7-5790E11F3649}" type="pres">
      <dgm:prSet presAssocID="{D2F81FD6-DDC1-4B7C-B606-F64988BD6072}" presName="parentText" presStyleLbl="node1" presStyleIdx="3" presStyleCnt="4" custScaleX="112816">
        <dgm:presLayoutVars>
          <dgm:chMax val="0"/>
          <dgm:bulletEnabled val="1"/>
        </dgm:presLayoutVars>
      </dgm:prSet>
      <dgm:spPr/>
    </dgm:pt>
    <dgm:pt modelId="{AEA73EBB-930F-4A8F-8951-7BF8072AB099}" type="pres">
      <dgm:prSet presAssocID="{D2F81FD6-DDC1-4B7C-B606-F64988BD6072}" presName="negativeSpace" presStyleCnt="0"/>
      <dgm:spPr/>
    </dgm:pt>
    <dgm:pt modelId="{C6A68FD7-ABE2-4B2C-A0AC-7842FD7D27C8}" type="pres">
      <dgm:prSet presAssocID="{D2F81FD6-DDC1-4B7C-B606-F64988BD6072}" presName="childText" presStyleLbl="conFgAcc1" presStyleIdx="3" presStyleCnt="4">
        <dgm:presLayoutVars>
          <dgm:bulletEnabled val="1"/>
        </dgm:presLayoutVars>
      </dgm:prSet>
      <dgm:spPr/>
    </dgm:pt>
  </dgm:ptLst>
  <dgm:cxnLst>
    <dgm:cxn modelId="{982C5303-4ED4-4F00-AEF3-C8CC57973DB1}" srcId="{9E77ABAA-9F47-450A-B361-4519C606BBF0}" destId="{D2F81FD6-DDC1-4B7C-B606-F64988BD6072}" srcOrd="3" destOrd="0" parTransId="{74CA73D6-A434-4F8F-ABBC-772DB2B0438B}" sibTransId="{8F9803B4-D9FA-458D-B207-ED96D19A481E}"/>
    <dgm:cxn modelId="{DDC79414-E8C7-4F92-BCE0-9FA69DF567AC}" type="presOf" srcId="{D2F81FD6-DDC1-4B7C-B606-F64988BD6072}" destId="{77BB9B01-AB27-425E-B9A3-27E5E7E7F926}" srcOrd="0" destOrd="0" presId="urn:microsoft.com/office/officeart/2005/8/layout/list1"/>
    <dgm:cxn modelId="{015B7527-A217-4F01-BFBD-A52A53289E42}" type="presOf" srcId="{8106285E-F32F-4D93-B7F0-9493E97083F4}" destId="{A4439397-76BA-4884-9C27-B9AAAA5AF432}" srcOrd="0" destOrd="0" presId="urn:microsoft.com/office/officeart/2005/8/layout/list1"/>
    <dgm:cxn modelId="{56CF4445-4F77-4EF5-91CE-53823DE45167}" srcId="{9E77ABAA-9F47-450A-B361-4519C606BBF0}" destId="{8106285E-F32F-4D93-B7F0-9493E97083F4}" srcOrd="2" destOrd="0" parTransId="{BD97A786-7454-4DC1-B879-A333F2EAB965}" sibTransId="{4D2D3658-AD66-43C8-A0D4-5D334CC8F7EE}"/>
    <dgm:cxn modelId="{D185467C-32E1-472F-8AA2-16B2D185F542}" type="presOf" srcId="{9E77ABAA-9F47-450A-B361-4519C606BBF0}" destId="{F4653239-CC28-42E3-8FC1-737EDDC2F741}" srcOrd="0" destOrd="0" presId="urn:microsoft.com/office/officeart/2005/8/layout/list1"/>
    <dgm:cxn modelId="{FC2D588F-59D9-458A-89F4-61BC830DB255}" type="presOf" srcId="{046940D1-8CDB-4CD6-AB80-4D96D03A8B79}" destId="{DB2B5AE2-C44F-42E3-8D93-A7D481214FE2}" srcOrd="0" destOrd="0" presId="urn:microsoft.com/office/officeart/2005/8/layout/list1"/>
    <dgm:cxn modelId="{1C9D24C3-8279-4F75-8F52-FD8D5425DA26}" type="presOf" srcId="{046940D1-8CDB-4CD6-AB80-4D96D03A8B79}" destId="{B463BF77-0CCA-4CE9-9545-FDC66AF43F02}" srcOrd="1" destOrd="0" presId="urn:microsoft.com/office/officeart/2005/8/layout/list1"/>
    <dgm:cxn modelId="{9B0BFFC7-B8B0-4F34-9950-4568F2E9CECE}" type="presOf" srcId="{8106285E-F32F-4D93-B7F0-9493E97083F4}" destId="{3FB03317-4B0E-4CD3-A2D4-35228E186E89}" srcOrd="1" destOrd="0" presId="urn:microsoft.com/office/officeart/2005/8/layout/list1"/>
    <dgm:cxn modelId="{CA0170CB-5080-4C6E-BD09-98A7A787A51C}" type="presOf" srcId="{D2F81FD6-DDC1-4B7C-B606-F64988BD6072}" destId="{D783F9FC-CAE2-4C83-A2B7-5790E11F3649}" srcOrd="1" destOrd="0" presId="urn:microsoft.com/office/officeart/2005/8/layout/list1"/>
    <dgm:cxn modelId="{4AED35CE-8273-4F13-AEAA-5635704BBBBA}" srcId="{9E77ABAA-9F47-450A-B361-4519C606BBF0}" destId="{95A1B77A-21F6-4CC7-B697-DE41CBA4F98D}" srcOrd="1" destOrd="0" parTransId="{857C4FF2-F2A5-4501-84D7-6EC9D5F83BA0}" sibTransId="{F2579B37-6C85-47AB-A6BB-A952BCC4B446}"/>
    <dgm:cxn modelId="{6D4980DB-97AE-4F51-ADCE-3E3C32F46790}" srcId="{9E77ABAA-9F47-450A-B361-4519C606BBF0}" destId="{046940D1-8CDB-4CD6-AB80-4D96D03A8B79}" srcOrd="0" destOrd="0" parTransId="{9304F378-C2BB-4B9F-93D2-9260FFC2F869}" sibTransId="{AF33CFCB-1A0B-45AA-A318-56FA59AB79B7}"/>
    <dgm:cxn modelId="{E5A99EE1-D22A-4EBB-A077-63E8920DAB4F}" type="presOf" srcId="{95A1B77A-21F6-4CC7-B697-DE41CBA4F98D}" destId="{0DFADF52-919E-45BB-80C4-F9ACE40C8479}" srcOrd="0" destOrd="0" presId="urn:microsoft.com/office/officeart/2005/8/layout/list1"/>
    <dgm:cxn modelId="{217DAEEE-E42A-4C50-9E3A-183C135A3230}" type="presOf" srcId="{95A1B77A-21F6-4CC7-B697-DE41CBA4F98D}" destId="{34DF8602-24EB-4F88-9864-DE1907DD59D3}" srcOrd="1" destOrd="0" presId="urn:microsoft.com/office/officeart/2005/8/layout/list1"/>
    <dgm:cxn modelId="{C603384F-1EE4-4F46-9230-7681B19E09F3}" type="presParOf" srcId="{F4653239-CC28-42E3-8FC1-737EDDC2F741}" destId="{33881108-A7C4-4BFB-980E-EF813B2E0C9E}" srcOrd="0" destOrd="0" presId="urn:microsoft.com/office/officeart/2005/8/layout/list1"/>
    <dgm:cxn modelId="{441E8386-3E92-4943-A4DE-869731900FEC}" type="presParOf" srcId="{33881108-A7C4-4BFB-980E-EF813B2E0C9E}" destId="{DB2B5AE2-C44F-42E3-8D93-A7D481214FE2}" srcOrd="0" destOrd="0" presId="urn:microsoft.com/office/officeart/2005/8/layout/list1"/>
    <dgm:cxn modelId="{BD806294-A9DD-47FB-9AE4-2A02EE242226}" type="presParOf" srcId="{33881108-A7C4-4BFB-980E-EF813B2E0C9E}" destId="{B463BF77-0CCA-4CE9-9545-FDC66AF43F02}" srcOrd="1" destOrd="0" presId="urn:microsoft.com/office/officeart/2005/8/layout/list1"/>
    <dgm:cxn modelId="{E5EA42C9-CAA7-4397-BAA4-077DFD1B0630}" type="presParOf" srcId="{F4653239-CC28-42E3-8FC1-737EDDC2F741}" destId="{AC73C77A-739E-4510-A75D-0F902F17D34E}" srcOrd="1" destOrd="0" presId="urn:microsoft.com/office/officeart/2005/8/layout/list1"/>
    <dgm:cxn modelId="{468E4D9C-DE9B-4C87-A9CE-5EAF16B22CEA}" type="presParOf" srcId="{F4653239-CC28-42E3-8FC1-737EDDC2F741}" destId="{67B246F3-D3F0-4267-A400-88EA1AEDE277}" srcOrd="2" destOrd="0" presId="urn:microsoft.com/office/officeart/2005/8/layout/list1"/>
    <dgm:cxn modelId="{85903233-CD59-4BF3-8901-8D809A5632E4}" type="presParOf" srcId="{F4653239-CC28-42E3-8FC1-737EDDC2F741}" destId="{CEE5BD81-AFFE-46CA-81E8-3B9ABC354280}" srcOrd="3" destOrd="0" presId="urn:microsoft.com/office/officeart/2005/8/layout/list1"/>
    <dgm:cxn modelId="{CA00D21F-B44E-4DB1-9F1A-D1B054483186}" type="presParOf" srcId="{F4653239-CC28-42E3-8FC1-737EDDC2F741}" destId="{B962BE12-C661-41B7-BAE8-8FFC68FD4144}" srcOrd="4" destOrd="0" presId="urn:microsoft.com/office/officeart/2005/8/layout/list1"/>
    <dgm:cxn modelId="{AA083738-CDAA-43C4-942A-2B407CC43A9C}" type="presParOf" srcId="{B962BE12-C661-41B7-BAE8-8FFC68FD4144}" destId="{0DFADF52-919E-45BB-80C4-F9ACE40C8479}" srcOrd="0" destOrd="0" presId="urn:microsoft.com/office/officeart/2005/8/layout/list1"/>
    <dgm:cxn modelId="{A0E9D8BB-D144-4676-BB28-DD29BA0E74DF}" type="presParOf" srcId="{B962BE12-C661-41B7-BAE8-8FFC68FD4144}" destId="{34DF8602-24EB-4F88-9864-DE1907DD59D3}" srcOrd="1" destOrd="0" presId="urn:microsoft.com/office/officeart/2005/8/layout/list1"/>
    <dgm:cxn modelId="{7C1EAE2E-7D43-482A-95DB-C0B7DCEA758D}" type="presParOf" srcId="{F4653239-CC28-42E3-8FC1-737EDDC2F741}" destId="{8B15BA61-4319-466D-AD23-AE4A2946C9B1}" srcOrd="5" destOrd="0" presId="urn:microsoft.com/office/officeart/2005/8/layout/list1"/>
    <dgm:cxn modelId="{672B51BE-3CDF-4E1C-B1DC-569BF210E5D8}" type="presParOf" srcId="{F4653239-CC28-42E3-8FC1-737EDDC2F741}" destId="{80141F09-6F1B-4701-9165-1C96621FB208}" srcOrd="6" destOrd="0" presId="urn:microsoft.com/office/officeart/2005/8/layout/list1"/>
    <dgm:cxn modelId="{7356DEA9-247D-4FA7-9102-190FFB394030}" type="presParOf" srcId="{F4653239-CC28-42E3-8FC1-737EDDC2F741}" destId="{3B44F9BE-A1C5-4F64-A582-D3600BEC5660}" srcOrd="7" destOrd="0" presId="urn:microsoft.com/office/officeart/2005/8/layout/list1"/>
    <dgm:cxn modelId="{6A2C40BB-978E-4AE7-88CA-AE3323FCCA11}" type="presParOf" srcId="{F4653239-CC28-42E3-8FC1-737EDDC2F741}" destId="{392BFA6A-AC7C-4792-86ED-507249D8F3D9}" srcOrd="8" destOrd="0" presId="urn:microsoft.com/office/officeart/2005/8/layout/list1"/>
    <dgm:cxn modelId="{785739AD-4504-4332-99AA-8032A1C5D48F}" type="presParOf" srcId="{392BFA6A-AC7C-4792-86ED-507249D8F3D9}" destId="{A4439397-76BA-4884-9C27-B9AAAA5AF432}" srcOrd="0" destOrd="0" presId="urn:microsoft.com/office/officeart/2005/8/layout/list1"/>
    <dgm:cxn modelId="{D9C9FB8C-136A-4F1B-91BB-EBFEF94D4B36}" type="presParOf" srcId="{392BFA6A-AC7C-4792-86ED-507249D8F3D9}" destId="{3FB03317-4B0E-4CD3-A2D4-35228E186E89}" srcOrd="1" destOrd="0" presId="urn:microsoft.com/office/officeart/2005/8/layout/list1"/>
    <dgm:cxn modelId="{21FA1B0A-3B29-4BA4-80C0-6D7DD511F41C}" type="presParOf" srcId="{F4653239-CC28-42E3-8FC1-737EDDC2F741}" destId="{5C39CC63-EE56-473E-B38F-907F087EBFD4}" srcOrd="9" destOrd="0" presId="urn:microsoft.com/office/officeart/2005/8/layout/list1"/>
    <dgm:cxn modelId="{3A3AC914-9C20-4AAC-8C61-086CD7FF3471}" type="presParOf" srcId="{F4653239-CC28-42E3-8FC1-737EDDC2F741}" destId="{54F960A2-6314-43CC-B987-26D20915B226}" srcOrd="10" destOrd="0" presId="urn:microsoft.com/office/officeart/2005/8/layout/list1"/>
    <dgm:cxn modelId="{25F32C89-AAB4-4DCD-8AF6-709FBCF4AF61}" type="presParOf" srcId="{F4653239-CC28-42E3-8FC1-737EDDC2F741}" destId="{38045769-E49B-4386-A1D2-469AE9B37251}" srcOrd="11" destOrd="0" presId="urn:microsoft.com/office/officeart/2005/8/layout/list1"/>
    <dgm:cxn modelId="{C5DF2E89-C796-4394-949C-8042177086ED}" type="presParOf" srcId="{F4653239-CC28-42E3-8FC1-737EDDC2F741}" destId="{658D524E-63A9-4196-A8DF-08050F35FB3C}" srcOrd="12" destOrd="0" presId="urn:microsoft.com/office/officeart/2005/8/layout/list1"/>
    <dgm:cxn modelId="{50680918-105C-4E95-B018-99675089D461}" type="presParOf" srcId="{658D524E-63A9-4196-A8DF-08050F35FB3C}" destId="{77BB9B01-AB27-425E-B9A3-27E5E7E7F926}" srcOrd="0" destOrd="0" presId="urn:microsoft.com/office/officeart/2005/8/layout/list1"/>
    <dgm:cxn modelId="{5061C8A1-ADD0-492B-A9AC-BE5E13427275}" type="presParOf" srcId="{658D524E-63A9-4196-A8DF-08050F35FB3C}" destId="{D783F9FC-CAE2-4C83-A2B7-5790E11F3649}" srcOrd="1" destOrd="0" presId="urn:microsoft.com/office/officeart/2005/8/layout/list1"/>
    <dgm:cxn modelId="{778CD971-B473-4CAF-876B-988853028AC8}" type="presParOf" srcId="{F4653239-CC28-42E3-8FC1-737EDDC2F741}" destId="{AEA73EBB-930F-4A8F-8951-7BF8072AB099}" srcOrd="13" destOrd="0" presId="urn:microsoft.com/office/officeart/2005/8/layout/list1"/>
    <dgm:cxn modelId="{319D74AB-6169-4898-B230-1BD9CE2A26A5}" type="presParOf" srcId="{F4653239-CC28-42E3-8FC1-737EDDC2F741}" destId="{C6A68FD7-ABE2-4B2C-A0AC-7842FD7D27C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2CA7B-0DAC-4E1A-8E99-1E69FDE8C202}"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1A28E660-169F-46FB-BFAF-308E6DB38F8B}">
      <dgm:prSet custT="1"/>
      <dgm:spPr/>
      <dgm:t>
        <a:bodyPr/>
        <a:lstStyle/>
        <a:p>
          <a:pPr>
            <a:lnSpc>
              <a:spcPct val="100000"/>
            </a:lnSpc>
          </a:pPr>
          <a:r>
            <a:rPr lang="de-DE" sz="1400" b="0" i="0" baseline="0" noProof="0" dirty="0">
              <a:latin typeface="GKV Open"/>
              <a:ea typeface="GKV Open"/>
              <a:cs typeface="GKV Open"/>
            </a:rPr>
            <a:t>Begrenzung bzw. Streichung spezieller Vergütungsregelungen, Zusatzvergütungen, Rabattregelungen etc.</a:t>
          </a:r>
          <a:endParaRPr lang="de-DE" sz="1400" b="0" noProof="0" dirty="0">
            <a:latin typeface="GKV Open"/>
            <a:ea typeface="GKV Open"/>
            <a:cs typeface="GKV Open"/>
          </a:endParaRPr>
        </a:p>
      </dgm:t>
    </dgm:pt>
    <dgm:pt modelId="{0FDAE3B4-9B85-4AAC-93A7-B2B9A5E9D6AF}" type="parTrans" cxnId="{1BF81429-D579-4C49-BD02-061913318B95}">
      <dgm:prSet/>
      <dgm:spPr/>
      <dgm:t>
        <a:bodyPr/>
        <a:lstStyle/>
        <a:p>
          <a:endParaRPr lang="en-US" sz="1400"/>
        </a:p>
      </dgm:t>
    </dgm:pt>
    <dgm:pt modelId="{9F94C5BB-2D97-47D0-BA4B-E73B007B490B}" type="sibTrans" cxnId="{1BF81429-D579-4C49-BD02-061913318B95}">
      <dgm:prSet/>
      <dgm:spPr/>
      <dgm:t>
        <a:bodyPr/>
        <a:lstStyle/>
        <a:p>
          <a:pPr>
            <a:lnSpc>
              <a:spcPct val="100000"/>
            </a:lnSpc>
          </a:pPr>
          <a:endParaRPr lang="en-US" sz="1400"/>
        </a:p>
      </dgm:t>
    </dgm:pt>
    <dgm:pt modelId="{94B10D25-B25D-40AC-A2B9-082E83CDB70A}">
      <dgm:prSet custT="1"/>
      <dgm:spPr/>
      <dgm:t>
        <a:bodyPr/>
        <a:lstStyle/>
        <a:p>
          <a:pPr>
            <a:lnSpc>
              <a:spcPct val="100000"/>
            </a:lnSpc>
          </a:pPr>
          <a:r>
            <a:rPr lang="de-DE" sz="1400" b="0" i="0" baseline="0" noProof="0" dirty="0">
              <a:solidFill>
                <a:srgbClr val="444444"/>
              </a:solidFill>
              <a:latin typeface="GKV Open"/>
              <a:ea typeface="GKV Open"/>
              <a:cs typeface="GKV Open"/>
            </a:rPr>
            <a:t>Höhere Belastungen für Versicherte</a:t>
          </a:r>
        </a:p>
      </dgm:t>
    </dgm:pt>
    <dgm:pt modelId="{F591C536-EEA1-4218-AA2D-E089F6621556}" type="parTrans" cxnId="{82C132A0-BDFD-4C42-8ADE-BF04C517951A}">
      <dgm:prSet/>
      <dgm:spPr/>
      <dgm:t>
        <a:bodyPr/>
        <a:lstStyle/>
        <a:p>
          <a:endParaRPr lang="en-US" sz="1400"/>
        </a:p>
      </dgm:t>
    </dgm:pt>
    <dgm:pt modelId="{5CCB4401-FAFA-451F-A360-A787177BB4D9}" type="sibTrans" cxnId="{82C132A0-BDFD-4C42-8ADE-BF04C517951A}">
      <dgm:prSet/>
      <dgm:spPr/>
      <dgm:t>
        <a:bodyPr/>
        <a:lstStyle/>
        <a:p>
          <a:pPr>
            <a:lnSpc>
              <a:spcPct val="100000"/>
            </a:lnSpc>
          </a:pPr>
          <a:endParaRPr lang="en-US" sz="1400"/>
        </a:p>
      </dgm:t>
    </dgm:pt>
    <dgm:pt modelId="{2AED178E-8B6A-457A-89FB-ED8A1BB7850B}">
      <dgm:prSet custT="1"/>
      <dgm:spPr/>
      <dgm:t>
        <a:bodyPr/>
        <a:lstStyle/>
        <a:p>
          <a:pPr>
            <a:lnSpc>
              <a:spcPct val="100000"/>
            </a:lnSpc>
          </a:pPr>
          <a:r>
            <a:rPr lang="de-DE" sz="1400" b="0" i="0" baseline="0" noProof="0" dirty="0">
              <a:solidFill>
                <a:srgbClr val="000000"/>
              </a:solidFill>
              <a:latin typeface="GKV Open"/>
              <a:ea typeface="GKV Open"/>
              <a:cs typeface="GKV Open"/>
            </a:rPr>
            <a:t>Einsparungen bei Verwaltungskosten der Krankenkassen</a:t>
          </a:r>
          <a:endParaRPr lang="de-DE" sz="1400" b="0" noProof="0" dirty="0">
            <a:latin typeface="GKV Open"/>
            <a:ea typeface="GKV Open"/>
            <a:cs typeface="GKV Open"/>
          </a:endParaRPr>
        </a:p>
      </dgm:t>
    </dgm:pt>
    <dgm:pt modelId="{0ACEB281-1CBE-4243-8B96-D6B927B1229B}" type="parTrans" cxnId="{23DCC558-CEAA-481B-8454-EDD384E79939}">
      <dgm:prSet/>
      <dgm:spPr/>
      <dgm:t>
        <a:bodyPr/>
        <a:lstStyle/>
        <a:p>
          <a:endParaRPr lang="en-US" sz="1400"/>
        </a:p>
      </dgm:t>
    </dgm:pt>
    <dgm:pt modelId="{25B33382-D355-4394-9972-92D1F8E74DB3}" type="sibTrans" cxnId="{23DCC558-CEAA-481B-8454-EDD384E79939}">
      <dgm:prSet/>
      <dgm:spPr/>
      <dgm:t>
        <a:bodyPr/>
        <a:lstStyle/>
        <a:p>
          <a:pPr>
            <a:lnSpc>
              <a:spcPct val="100000"/>
            </a:lnSpc>
          </a:pPr>
          <a:endParaRPr lang="en-US" sz="1400"/>
        </a:p>
      </dgm:t>
    </dgm:pt>
    <dgm:pt modelId="{69885107-2815-4358-B70B-FAA70050FD2A}">
      <dgm:prSet phldrT="[Text]" custT="1"/>
      <dgm:spPr/>
      <dgm:t>
        <a:bodyPr/>
        <a:lstStyle/>
        <a:p>
          <a:pPr>
            <a:lnSpc>
              <a:spcPct val="100000"/>
            </a:lnSpc>
          </a:pPr>
          <a:r>
            <a:rPr lang="de-DE" sz="1400" b="0" i="0" baseline="0" noProof="0" dirty="0">
              <a:solidFill>
                <a:srgbClr val="000000"/>
              </a:solidFill>
              <a:latin typeface="GKV Open"/>
              <a:ea typeface="GKV Open"/>
              <a:cs typeface="GKV Open"/>
            </a:rPr>
            <a:t>Wiederherstellen des   Prinzips der </a:t>
          </a:r>
          <a:r>
            <a:rPr lang="de-DE" sz="1400" b="0" i="0" baseline="0" noProof="0" dirty="0" err="1">
              <a:solidFill>
                <a:srgbClr val="000000"/>
              </a:solidFill>
              <a:latin typeface="GKV Open"/>
              <a:ea typeface="GKV Open"/>
              <a:cs typeface="GKV Open"/>
            </a:rPr>
            <a:t>einnahmenorien-tierten</a:t>
          </a:r>
          <a:r>
            <a:rPr lang="de-DE" sz="1400" b="0" i="0" baseline="0" noProof="0" dirty="0">
              <a:solidFill>
                <a:srgbClr val="000000"/>
              </a:solidFill>
              <a:latin typeface="GKV Open"/>
              <a:ea typeface="GKV Open"/>
              <a:cs typeface="GKV Open"/>
            </a:rPr>
            <a:t> Ausgabenpolitik</a:t>
          </a:r>
        </a:p>
      </dgm:t>
    </dgm:pt>
    <dgm:pt modelId="{C1C15508-26A4-4716-87AD-1BD5052E0BEE}" type="parTrans" cxnId="{E438F883-DF94-4BD5-9523-1617C97DF63B}">
      <dgm:prSet/>
      <dgm:spPr/>
      <dgm:t>
        <a:bodyPr/>
        <a:lstStyle/>
        <a:p>
          <a:endParaRPr lang="de-DE" sz="1400"/>
        </a:p>
      </dgm:t>
    </dgm:pt>
    <dgm:pt modelId="{72B54697-8EF3-4358-8CE0-CD75313F0117}" type="sibTrans" cxnId="{E438F883-DF94-4BD5-9523-1617C97DF63B}">
      <dgm:prSet/>
      <dgm:spPr/>
      <dgm:t>
        <a:bodyPr/>
        <a:lstStyle/>
        <a:p>
          <a:pPr>
            <a:lnSpc>
              <a:spcPct val="100000"/>
            </a:lnSpc>
          </a:pPr>
          <a:endParaRPr lang="en-US" sz="1400"/>
        </a:p>
      </dgm:t>
    </dgm:pt>
    <dgm:pt modelId="{1BA264B6-E62E-4B29-9AE1-04CCE7EB6589}">
      <dgm:prSet phldrT="[Text]" phldr="0" custT="1"/>
      <dgm:spPr/>
      <dgm:t>
        <a:bodyPr/>
        <a:lstStyle/>
        <a:p>
          <a:pPr>
            <a:lnSpc>
              <a:spcPct val="100000"/>
            </a:lnSpc>
          </a:pPr>
          <a:r>
            <a:rPr lang="de-DE" sz="1400" b="0" i="0" baseline="0" noProof="0" dirty="0">
              <a:solidFill>
                <a:srgbClr val="000000"/>
              </a:solidFill>
              <a:latin typeface="GKV Open"/>
              <a:ea typeface="GKV Open"/>
              <a:cs typeface="GKV Open"/>
            </a:rPr>
            <a:t>Stärkung des Wirtschaftlichkeits-gebots und Abbau von Fehlanreizen</a:t>
          </a:r>
        </a:p>
      </dgm:t>
    </dgm:pt>
    <dgm:pt modelId="{A05293FA-7400-4D71-B059-E9C5A3E57FF1}" type="parTrans" cxnId="{0320D2B7-27C0-4C25-8073-0C66E3C8EAF3}">
      <dgm:prSet/>
      <dgm:spPr/>
      <dgm:t>
        <a:bodyPr/>
        <a:lstStyle/>
        <a:p>
          <a:endParaRPr lang="de-DE" sz="1400"/>
        </a:p>
      </dgm:t>
    </dgm:pt>
    <dgm:pt modelId="{5099AA1C-75BF-4CA8-8EB3-1D141428114F}" type="sibTrans" cxnId="{0320D2B7-27C0-4C25-8073-0C66E3C8EAF3}">
      <dgm:prSet/>
      <dgm:spPr/>
      <dgm:t>
        <a:bodyPr/>
        <a:lstStyle/>
        <a:p>
          <a:pPr>
            <a:lnSpc>
              <a:spcPct val="100000"/>
            </a:lnSpc>
          </a:pPr>
          <a:endParaRPr lang="en-US" sz="1400"/>
        </a:p>
      </dgm:t>
    </dgm:pt>
    <dgm:pt modelId="{CF1BAC3B-1586-4BB5-A7C9-60184AD92BCE}">
      <dgm:prSet phldrT="[Text]" phldr="0" custT="1"/>
      <dgm:spPr/>
      <dgm:t>
        <a:bodyPr/>
        <a:lstStyle/>
        <a:p>
          <a:pPr>
            <a:lnSpc>
              <a:spcPct val="100000"/>
            </a:lnSpc>
          </a:pPr>
          <a:r>
            <a:rPr lang="de-DE" sz="1400" b="0" i="0" baseline="0" noProof="0" dirty="0">
              <a:solidFill>
                <a:srgbClr val="000000"/>
              </a:solidFill>
              <a:latin typeface="GKV Open"/>
              <a:ea typeface="GKV Open"/>
              <a:cs typeface="GKV Open"/>
            </a:rPr>
            <a:t>Beitragserhöhungen für GKV-Mitglieder und Arbeitgebende</a:t>
          </a:r>
          <a:endParaRPr lang="de-DE" sz="1400" b="0" noProof="0" dirty="0">
            <a:solidFill>
              <a:srgbClr val="000000"/>
            </a:solidFill>
            <a:latin typeface="GKV Open"/>
            <a:ea typeface="GKV Open"/>
            <a:cs typeface="GKV Open"/>
          </a:endParaRPr>
        </a:p>
      </dgm:t>
    </dgm:pt>
    <dgm:pt modelId="{8E3FFD27-D36F-4FA6-A91B-040DE3F099E0}" type="parTrans" cxnId="{456BD0A2-60DC-437F-8E91-0C6DAA2DF5FF}">
      <dgm:prSet/>
      <dgm:spPr/>
      <dgm:t>
        <a:bodyPr/>
        <a:lstStyle/>
        <a:p>
          <a:endParaRPr lang="de-DE" sz="1400"/>
        </a:p>
      </dgm:t>
    </dgm:pt>
    <dgm:pt modelId="{EA047E69-6B89-416D-8DBA-4EC3145A6551}" type="sibTrans" cxnId="{456BD0A2-60DC-437F-8E91-0C6DAA2DF5FF}">
      <dgm:prSet/>
      <dgm:spPr/>
      <dgm:t>
        <a:bodyPr/>
        <a:lstStyle/>
        <a:p>
          <a:pPr>
            <a:lnSpc>
              <a:spcPct val="100000"/>
            </a:lnSpc>
          </a:pPr>
          <a:endParaRPr lang="en-US" sz="1400"/>
        </a:p>
      </dgm:t>
    </dgm:pt>
    <dgm:pt modelId="{7040ECB9-DB1D-449D-8E21-AD40EAEBABF9}">
      <dgm:prSet phldrT="[Text]" phldr="0" custT="1"/>
      <dgm:spPr/>
      <dgm:t>
        <a:bodyPr/>
        <a:lstStyle/>
        <a:p>
          <a:pPr rtl="0">
            <a:lnSpc>
              <a:spcPct val="100000"/>
            </a:lnSpc>
          </a:pPr>
          <a:r>
            <a:rPr lang="de-DE" sz="1400" b="0" i="0" baseline="0" noProof="0" dirty="0">
              <a:solidFill>
                <a:srgbClr val="000000"/>
              </a:solidFill>
              <a:latin typeface="GKV Open"/>
              <a:ea typeface="GKV Open"/>
              <a:cs typeface="GKV Open"/>
            </a:rPr>
            <a:t>Fiskalische Maßnahmen</a:t>
          </a:r>
          <a:endParaRPr lang="de-DE" sz="1400" b="0" i="0" baseline="0" noProof="0" dirty="0">
            <a:latin typeface="GKV Open"/>
            <a:ea typeface="GKV Open"/>
            <a:cs typeface="GKV Open"/>
          </a:endParaRPr>
        </a:p>
      </dgm:t>
    </dgm:pt>
    <dgm:pt modelId="{F3B55825-3320-422B-9977-6CCC1F816E58}" type="parTrans" cxnId="{12192817-7280-4B99-88C1-F0B97B07E4AF}">
      <dgm:prSet/>
      <dgm:spPr/>
      <dgm:t>
        <a:bodyPr/>
        <a:lstStyle/>
        <a:p>
          <a:endParaRPr lang="de-DE" sz="1400"/>
        </a:p>
      </dgm:t>
    </dgm:pt>
    <dgm:pt modelId="{40EAE3D2-9586-4195-9D16-4CBE09BEB6F9}" type="sibTrans" cxnId="{12192817-7280-4B99-88C1-F0B97B07E4AF}">
      <dgm:prSet/>
      <dgm:spPr/>
      <dgm:t>
        <a:bodyPr/>
        <a:lstStyle/>
        <a:p>
          <a:endParaRPr lang="de-DE" sz="1400"/>
        </a:p>
      </dgm:t>
    </dgm:pt>
    <dgm:pt modelId="{46F5BD9B-7ECC-4423-9D25-EB4E83402173}" type="pres">
      <dgm:prSet presAssocID="{A932CA7B-0DAC-4E1A-8E99-1E69FDE8C202}" presName="root" presStyleCnt="0">
        <dgm:presLayoutVars>
          <dgm:dir/>
          <dgm:resizeHandles val="exact"/>
        </dgm:presLayoutVars>
      </dgm:prSet>
      <dgm:spPr/>
    </dgm:pt>
    <dgm:pt modelId="{A217DB83-D5EB-4E76-AC75-D64355B0BB09}" type="pres">
      <dgm:prSet presAssocID="{A932CA7B-0DAC-4E1A-8E99-1E69FDE8C202}" presName="container" presStyleCnt="0">
        <dgm:presLayoutVars>
          <dgm:dir/>
          <dgm:resizeHandles val="exact"/>
        </dgm:presLayoutVars>
      </dgm:prSet>
      <dgm:spPr/>
    </dgm:pt>
    <dgm:pt modelId="{7083A51B-BF35-466E-99CF-AA84E5CF257C}" type="pres">
      <dgm:prSet presAssocID="{69885107-2815-4358-B70B-FAA70050FD2A}" presName="compNode" presStyleCnt="0"/>
      <dgm:spPr/>
    </dgm:pt>
    <dgm:pt modelId="{3CF4098B-5590-4C52-8BA9-7D64FD483F78}" type="pres">
      <dgm:prSet presAssocID="{69885107-2815-4358-B70B-FAA70050FD2A}" presName="iconBgRect" presStyleLbl="bgShp" presStyleIdx="0" presStyleCnt="7"/>
      <dgm:spPr/>
    </dgm:pt>
    <dgm:pt modelId="{953B4B8F-BD9F-4A02-89E0-695BF2C4CB26}" type="pres">
      <dgm:prSet presAssocID="{69885107-2815-4358-B70B-FAA70050FD2A}" presName="iconRect" presStyleLbl="node1" presStyleIdx="0" presStyleCnt="7"/>
      <dgm:spPr>
        <a:blipFill>
          <a:blip xmlns:r="http://schemas.openxmlformats.org/officeDocument/2006/relationships" r:embed="rId1"/>
          <a:srcRect/>
          <a:stretch>
            <a:fillRect/>
          </a:stretch>
        </a:blipFill>
        <a:ln>
          <a:noFill/>
        </a:ln>
      </dgm:spPr>
    </dgm:pt>
    <dgm:pt modelId="{A9001245-9DA8-499A-88C5-C37854115E7D}" type="pres">
      <dgm:prSet presAssocID="{69885107-2815-4358-B70B-FAA70050FD2A}" presName="spaceRect" presStyleCnt="0"/>
      <dgm:spPr/>
    </dgm:pt>
    <dgm:pt modelId="{8B1D7A5D-BE0A-4AF4-BD71-CF0B91084F40}" type="pres">
      <dgm:prSet presAssocID="{69885107-2815-4358-B70B-FAA70050FD2A}" presName="textRect" presStyleLbl="revTx" presStyleIdx="0" presStyleCnt="7">
        <dgm:presLayoutVars>
          <dgm:chMax val="1"/>
          <dgm:chPref val="1"/>
        </dgm:presLayoutVars>
      </dgm:prSet>
      <dgm:spPr/>
    </dgm:pt>
    <dgm:pt modelId="{1BCA4DFA-10B8-49E3-BDD1-C42A8FCD6305}" type="pres">
      <dgm:prSet presAssocID="{72B54697-8EF3-4358-8CE0-CD75313F0117}" presName="sibTrans" presStyleLbl="sibTrans2D1" presStyleIdx="0" presStyleCnt="0"/>
      <dgm:spPr/>
    </dgm:pt>
    <dgm:pt modelId="{E116ACF5-3265-4132-BE97-D10901BA6AFD}" type="pres">
      <dgm:prSet presAssocID="{1BA264B6-E62E-4B29-9AE1-04CCE7EB6589}" presName="compNode" presStyleCnt="0"/>
      <dgm:spPr/>
    </dgm:pt>
    <dgm:pt modelId="{6050C33A-46FB-4D80-BE43-FF8C5E4ED07B}" type="pres">
      <dgm:prSet presAssocID="{1BA264B6-E62E-4B29-9AE1-04CCE7EB6589}" presName="iconBgRect" presStyleLbl="bgShp" presStyleIdx="1" presStyleCnt="7"/>
      <dgm:spPr/>
    </dgm:pt>
    <dgm:pt modelId="{9D49B1FA-6DFD-46CC-8AC0-A56087724442}" type="pres">
      <dgm:prSet presAssocID="{1BA264B6-E62E-4B29-9AE1-04CCE7EB6589}" presName="iconRect" presStyleLbl="node1" presStyleIdx="1" presStyleCnt="7"/>
      <dgm:spPr>
        <a:blipFill>
          <a:blip xmlns:r="http://schemas.openxmlformats.org/officeDocument/2006/relationships" r:embed="rId2"/>
          <a:srcRect/>
          <a:stretch>
            <a:fillRect/>
          </a:stretch>
        </a:blipFill>
        <a:ln>
          <a:noFill/>
        </a:ln>
      </dgm:spPr>
    </dgm:pt>
    <dgm:pt modelId="{E34C7596-B12B-4EF1-8997-C24E40563B7F}" type="pres">
      <dgm:prSet presAssocID="{1BA264B6-E62E-4B29-9AE1-04CCE7EB6589}" presName="spaceRect" presStyleCnt="0"/>
      <dgm:spPr/>
    </dgm:pt>
    <dgm:pt modelId="{BE65374A-76B5-46DD-BB29-9E3DC3C1A85B}" type="pres">
      <dgm:prSet presAssocID="{1BA264B6-E62E-4B29-9AE1-04CCE7EB6589}" presName="textRect" presStyleLbl="revTx" presStyleIdx="1" presStyleCnt="7">
        <dgm:presLayoutVars>
          <dgm:chMax val="1"/>
          <dgm:chPref val="1"/>
        </dgm:presLayoutVars>
      </dgm:prSet>
      <dgm:spPr/>
    </dgm:pt>
    <dgm:pt modelId="{467A90F0-569F-4AA5-897E-5AFEE481F199}" type="pres">
      <dgm:prSet presAssocID="{5099AA1C-75BF-4CA8-8EB3-1D141428114F}" presName="sibTrans" presStyleLbl="sibTrans2D1" presStyleIdx="0" presStyleCnt="0"/>
      <dgm:spPr/>
    </dgm:pt>
    <dgm:pt modelId="{31816BF4-846F-4B30-95F1-9D2F2AEF25AA}" type="pres">
      <dgm:prSet presAssocID="{1A28E660-169F-46FB-BFAF-308E6DB38F8B}" presName="compNode" presStyleCnt="0"/>
      <dgm:spPr/>
    </dgm:pt>
    <dgm:pt modelId="{A6919183-CBE3-478B-90D0-761DAA2838FB}" type="pres">
      <dgm:prSet presAssocID="{1A28E660-169F-46FB-BFAF-308E6DB38F8B}" presName="iconBgRect" presStyleLbl="bgShp" presStyleIdx="2" presStyleCnt="7"/>
      <dgm:spPr/>
    </dgm:pt>
    <dgm:pt modelId="{DD71ABAE-DA5C-4F38-9BAD-990FF90024A6}" type="pres">
      <dgm:prSet presAssocID="{1A28E660-169F-46FB-BFAF-308E6DB38F8B}" presName="iconRect" presStyleLbl="node1" presStyleIdx="2" presStyleCnt="7"/>
      <dgm:spPr>
        <a:blipFill>
          <a:blip xmlns:r="http://schemas.openxmlformats.org/officeDocument/2006/relationships" r:embed="rId3"/>
          <a:srcRect/>
          <a:stretch>
            <a:fillRect/>
          </a:stretch>
        </a:blipFill>
        <a:ln>
          <a:noFill/>
        </a:ln>
      </dgm:spPr>
    </dgm:pt>
    <dgm:pt modelId="{5C4258AD-2A5E-4D55-8D0A-57898FC31915}" type="pres">
      <dgm:prSet presAssocID="{1A28E660-169F-46FB-BFAF-308E6DB38F8B}" presName="spaceRect" presStyleCnt="0"/>
      <dgm:spPr/>
    </dgm:pt>
    <dgm:pt modelId="{6E11F6FF-E23F-4913-A2F9-FE301E6DBF23}" type="pres">
      <dgm:prSet presAssocID="{1A28E660-169F-46FB-BFAF-308E6DB38F8B}" presName="textRect" presStyleLbl="revTx" presStyleIdx="2" presStyleCnt="7">
        <dgm:presLayoutVars>
          <dgm:chMax val="1"/>
          <dgm:chPref val="1"/>
        </dgm:presLayoutVars>
      </dgm:prSet>
      <dgm:spPr/>
    </dgm:pt>
    <dgm:pt modelId="{249CC684-52C2-42F6-AC8B-DF70D6FF88F1}" type="pres">
      <dgm:prSet presAssocID="{9F94C5BB-2D97-47D0-BA4B-E73B007B490B}" presName="sibTrans" presStyleLbl="sibTrans2D1" presStyleIdx="0" presStyleCnt="0"/>
      <dgm:spPr/>
    </dgm:pt>
    <dgm:pt modelId="{F98C89D9-C47D-45D4-B67C-CC2C6C43B533}" type="pres">
      <dgm:prSet presAssocID="{94B10D25-B25D-40AC-A2B9-082E83CDB70A}" presName="compNode" presStyleCnt="0"/>
      <dgm:spPr/>
    </dgm:pt>
    <dgm:pt modelId="{1497648D-0E05-455A-B039-01EA1B916395}" type="pres">
      <dgm:prSet presAssocID="{94B10D25-B25D-40AC-A2B9-082E83CDB70A}" presName="iconBgRect" presStyleLbl="bgShp" presStyleIdx="3" presStyleCnt="7" custLinFactNeighborY="-2842"/>
      <dgm:spPr>
        <a:xfrm>
          <a:off x="196370" y="2374960"/>
          <a:ext cx="910601" cy="910601"/>
        </a:xfrm>
        <a:prstGeom prst="ellipse">
          <a:avLst/>
        </a:prstGeom>
        <a:solidFill>
          <a:srgbClr val="506F86">
            <a:tint val="40000"/>
            <a:hueOff val="0"/>
            <a:satOff val="0"/>
            <a:lumOff val="0"/>
            <a:alphaOff val="0"/>
          </a:srgbClr>
        </a:solidFill>
        <a:ln>
          <a:noFill/>
        </a:ln>
        <a:effectLst/>
      </dgm:spPr>
    </dgm:pt>
    <dgm:pt modelId="{0E4FA17A-759A-4B7E-9DF1-4376490319B8}" type="pres">
      <dgm:prSet presAssocID="{94B10D25-B25D-40AC-A2B9-082E83CDB70A}" presName="iconRect" presStyleLbl="node1" presStyleIdx="3"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ospital"/>
        </a:ext>
      </dgm:extLst>
    </dgm:pt>
    <dgm:pt modelId="{BE2FEE04-EFF7-4D10-BB51-D8046E2A31EC}" type="pres">
      <dgm:prSet presAssocID="{94B10D25-B25D-40AC-A2B9-082E83CDB70A}" presName="spaceRect" presStyleCnt="0"/>
      <dgm:spPr/>
    </dgm:pt>
    <dgm:pt modelId="{C0D819FF-38B0-46DA-9908-1083749BF4B4}" type="pres">
      <dgm:prSet presAssocID="{94B10D25-B25D-40AC-A2B9-082E83CDB70A}" presName="textRect" presStyleLbl="revTx" presStyleIdx="3" presStyleCnt="7">
        <dgm:presLayoutVars>
          <dgm:chMax val="1"/>
          <dgm:chPref val="1"/>
        </dgm:presLayoutVars>
      </dgm:prSet>
      <dgm:spPr/>
    </dgm:pt>
    <dgm:pt modelId="{62FAAC77-C68B-4019-8FF1-155F59756458}" type="pres">
      <dgm:prSet presAssocID="{5CCB4401-FAFA-451F-A360-A787177BB4D9}" presName="sibTrans" presStyleLbl="sibTrans2D1" presStyleIdx="0" presStyleCnt="0"/>
      <dgm:spPr/>
    </dgm:pt>
    <dgm:pt modelId="{F8B4BB9A-90E9-4656-B7BF-267B1EAF53CC}" type="pres">
      <dgm:prSet presAssocID="{CF1BAC3B-1586-4BB5-A7C9-60184AD92BCE}" presName="compNode" presStyleCnt="0"/>
      <dgm:spPr/>
    </dgm:pt>
    <dgm:pt modelId="{840CBA18-559E-417B-BA83-840DBEE85798}" type="pres">
      <dgm:prSet presAssocID="{CF1BAC3B-1586-4BB5-A7C9-60184AD92BCE}" presName="iconBgRect" presStyleLbl="bgShp" presStyleIdx="4" presStyleCnt="7"/>
      <dgm:spPr/>
    </dgm:pt>
    <dgm:pt modelId="{3575A263-C04B-457D-A6BA-4EBA8AA7E5ED}" type="pres">
      <dgm:prSet presAssocID="{CF1BAC3B-1586-4BB5-A7C9-60184AD92BCE}" presName="iconRect" presStyleLbl="node1" presStyleIdx="4" presStyleCnt="7"/>
      <dgm:spPr>
        <a:blipFill>
          <a:blip xmlns:r="http://schemas.openxmlformats.org/officeDocument/2006/relationships" r:embed="rId6"/>
          <a:srcRect/>
          <a:stretch>
            <a:fillRect/>
          </a:stretch>
        </a:blipFill>
        <a:ln>
          <a:noFill/>
        </a:ln>
      </dgm:spPr>
    </dgm:pt>
    <dgm:pt modelId="{D31DC52E-574D-4C28-A7F3-033D3CACB0D8}" type="pres">
      <dgm:prSet presAssocID="{CF1BAC3B-1586-4BB5-A7C9-60184AD92BCE}" presName="spaceRect" presStyleCnt="0"/>
      <dgm:spPr/>
    </dgm:pt>
    <dgm:pt modelId="{A6B8D2EC-B309-4605-A1E8-D98907CC08FB}" type="pres">
      <dgm:prSet presAssocID="{CF1BAC3B-1586-4BB5-A7C9-60184AD92BCE}" presName="textRect" presStyleLbl="revTx" presStyleIdx="4" presStyleCnt="7">
        <dgm:presLayoutVars>
          <dgm:chMax val="1"/>
          <dgm:chPref val="1"/>
        </dgm:presLayoutVars>
      </dgm:prSet>
      <dgm:spPr/>
    </dgm:pt>
    <dgm:pt modelId="{3EEDB66B-3AB6-4A5B-B1FC-7BDEC0F40809}" type="pres">
      <dgm:prSet presAssocID="{EA047E69-6B89-416D-8DBA-4EC3145A6551}" presName="sibTrans" presStyleLbl="sibTrans2D1" presStyleIdx="0" presStyleCnt="0"/>
      <dgm:spPr/>
    </dgm:pt>
    <dgm:pt modelId="{79D9E0E4-356D-49F8-8E3B-F12145B49864}" type="pres">
      <dgm:prSet presAssocID="{2AED178E-8B6A-457A-89FB-ED8A1BB7850B}" presName="compNode" presStyleCnt="0"/>
      <dgm:spPr/>
    </dgm:pt>
    <dgm:pt modelId="{D48FC047-11B3-4530-80C2-B8AE69FC71E1}" type="pres">
      <dgm:prSet presAssocID="{2AED178E-8B6A-457A-89FB-ED8A1BB7850B}" presName="iconBgRect" presStyleLbl="bgShp" presStyleIdx="5" presStyleCnt="7"/>
      <dgm:spPr/>
    </dgm:pt>
    <dgm:pt modelId="{3549897E-F53C-4045-BC57-62EB72565A7E}" type="pres">
      <dgm:prSet presAssocID="{2AED178E-8B6A-457A-89FB-ED8A1BB7850B}" presName="iconRect" presStyleLbl="node1" presStyleIdx="5" presStyleCnt="7"/>
      <dgm:spPr>
        <a:blipFill>
          <a:blip xmlns:r="http://schemas.openxmlformats.org/officeDocument/2006/relationships" r:embed="rId7"/>
          <a:srcRect/>
          <a:stretch>
            <a:fillRect/>
          </a:stretch>
        </a:blipFill>
        <a:ln>
          <a:noFill/>
        </a:ln>
      </dgm:spPr>
    </dgm:pt>
    <dgm:pt modelId="{EABBA7B9-5FD6-4B45-A5B4-9227B9CF9C6E}" type="pres">
      <dgm:prSet presAssocID="{2AED178E-8B6A-457A-89FB-ED8A1BB7850B}" presName="spaceRect" presStyleCnt="0"/>
      <dgm:spPr/>
    </dgm:pt>
    <dgm:pt modelId="{00AAB2E7-1A42-436E-B859-2719B420BB84}" type="pres">
      <dgm:prSet presAssocID="{2AED178E-8B6A-457A-89FB-ED8A1BB7850B}" presName="textRect" presStyleLbl="revTx" presStyleIdx="5" presStyleCnt="7">
        <dgm:presLayoutVars>
          <dgm:chMax val="1"/>
          <dgm:chPref val="1"/>
        </dgm:presLayoutVars>
      </dgm:prSet>
      <dgm:spPr/>
    </dgm:pt>
    <dgm:pt modelId="{C34C53A8-BE64-42A8-B830-46986639E755}" type="pres">
      <dgm:prSet presAssocID="{25B33382-D355-4394-9972-92D1F8E74DB3}" presName="sibTrans" presStyleLbl="sibTrans2D1" presStyleIdx="0" presStyleCnt="0"/>
      <dgm:spPr/>
    </dgm:pt>
    <dgm:pt modelId="{D2B0BB1F-81A6-4213-B25F-46769D4E42B4}" type="pres">
      <dgm:prSet presAssocID="{7040ECB9-DB1D-449D-8E21-AD40EAEBABF9}" presName="compNode" presStyleCnt="0"/>
      <dgm:spPr/>
    </dgm:pt>
    <dgm:pt modelId="{780BA640-DCDA-42F2-9372-883D38B32E99}" type="pres">
      <dgm:prSet presAssocID="{7040ECB9-DB1D-449D-8E21-AD40EAEBABF9}" presName="iconBgRect" presStyleLbl="bgShp" presStyleIdx="6" presStyleCnt="7"/>
      <dgm:spPr/>
    </dgm:pt>
    <dgm:pt modelId="{AFAE755E-4C55-4F5C-A416-143D8901CB41}" type="pres">
      <dgm:prSet presAssocID="{7040ECB9-DB1D-449D-8E21-AD40EAEBABF9}" presName="iconRect" presStyleLbl="node1" presStyleIdx="6" presStyleCnt="7"/>
      <dgm:spPr>
        <a:blipFill>
          <a:blip xmlns:r="http://schemas.openxmlformats.org/officeDocument/2006/relationships" r:embed="rId8"/>
          <a:srcRect/>
          <a:stretch>
            <a:fillRect/>
          </a:stretch>
        </a:blipFill>
        <a:ln>
          <a:noFill/>
        </a:ln>
      </dgm:spPr>
    </dgm:pt>
    <dgm:pt modelId="{BDFA3775-45F5-42BB-96EE-B3B23B31A2B4}" type="pres">
      <dgm:prSet presAssocID="{7040ECB9-DB1D-449D-8E21-AD40EAEBABF9}" presName="spaceRect" presStyleCnt="0"/>
      <dgm:spPr/>
    </dgm:pt>
    <dgm:pt modelId="{43B319BC-9994-4B69-BA8D-6EC235295514}" type="pres">
      <dgm:prSet presAssocID="{7040ECB9-DB1D-449D-8E21-AD40EAEBABF9}" presName="textRect" presStyleLbl="revTx" presStyleIdx="6" presStyleCnt="7">
        <dgm:presLayoutVars>
          <dgm:chMax val="1"/>
          <dgm:chPref val="1"/>
        </dgm:presLayoutVars>
      </dgm:prSet>
      <dgm:spPr/>
    </dgm:pt>
  </dgm:ptLst>
  <dgm:cxnLst>
    <dgm:cxn modelId="{AD0AC814-3A09-4450-A304-379136F5DEC1}" type="presOf" srcId="{9F94C5BB-2D97-47D0-BA4B-E73B007B490B}" destId="{249CC684-52C2-42F6-AC8B-DF70D6FF88F1}" srcOrd="0" destOrd="0" presId="urn:microsoft.com/office/officeart/2018/2/layout/IconCircleList"/>
    <dgm:cxn modelId="{12192817-7280-4B99-88C1-F0B97B07E4AF}" srcId="{A932CA7B-0DAC-4E1A-8E99-1E69FDE8C202}" destId="{7040ECB9-DB1D-449D-8E21-AD40EAEBABF9}" srcOrd="6" destOrd="0" parTransId="{F3B55825-3320-422B-9977-6CCC1F816E58}" sibTransId="{40EAE3D2-9586-4195-9D16-4CBE09BEB6F9}"/>
    <dgm:cxn modelId="{1BF81429-D579-4C49-BD02-061913318B95}" srcId="{A932CA7B-0DAC-4E1A-8E99-1E69FDE8C202}" destId="{1A28E660-169F-46FB-BFAF-308E6DB38F8B}" srcOrd="2" destOrd="0" parTransId="{0FDAE3B4-9B85-4AAC-93A7-B2B9A5E9D6AF}" sibTransId="{9F94C5BB-2D97-47D0-BA4B-E73B007B490B}"/>
    <dgm:cxn modelId="{6A0AF82A-C11F-4009-BDEB-D2043FAFAA19}" type="presOf" srcId="{2AED178E-8B6A-457A-89FB-ED8A1BB7850B}" destId="{00AAB2E7-1A42-436E-B859-2719B420BB84}" srcOrd="0" destOrd="0" presId="urn:microsoft.com/office/officeart/2018/2/layout/IconCircleList"/>
    <dgm:cxn modelId="{AAEABF46-BE6D-473E-9010-D682057D968E}" type="presOf" srcId="{7040ECB9-DB1D-449D-8E21-AD40EAEBABF9}" destId="{43B319BC-9994-4B69-BA8D-6EC235295514}" srcOrd="0" destOrd="0" presId="urn:microsoft.com/office/officeart/2018/2/layout/IconCircleList"/>
    <dgm:cxn modelId="{E9981A6C-89CC-4613-B55B-56F2D2DF6D44}" type="presOf" srcId="{1A28E660-169F-46FB-BFAF-308E6DB38F8B}" destId="{6E11F6FF-E23F-4913-A2F9-FE301E6DBF23}" srcOrd="0" destOrd="0" presId="urn:microsoft.com/office/officeart/2018/2/layout/IconCircleList"/>
    <dgm:cxn modelId="{23DCC558-CEAA-481B-8454-EDD384E79939}" srcId="{A932CA7B-0DAC-4E1A-8E99-1E69FDE8C202}" destId="{2AED178E-8B6A-457A-89FB-ED8A1BB7850B}" srcOrd="5" destOrd="0" parTransId="{0ACEB281-1CBE-4243-8B96-D6B927B1229B}" sibTransId="{25B33382-D355-4394-9972-92D1F8E74DB3}"/>
    <dgm:cxn modelId="{0649F381-5780-4251-AFEB-2D26A648E726}" type="presOf" srcId="{5CCB4401-FAFA-451F-A360-A787177BB4D9}" destId="{62FAAC77-C68B-4019-8FF1-155F59756458}" srcOrd="0" destOrd="0" presId="urn:microsoft.com/office/officeart/2018/2/layout/IconCircleList"/>
    <dgm:cxn modelId="{F7127582-34DF-46D7-9239-76DD1A419AD1}" type="presOf" srcId="{69885107-2815-4358-B70B-FAA70050FD2A}" destId="{8B1D7A5D-BE0A-4AF4-BD71-CF0B91084F40}" srcOrd="0" destOrd="0" presId="urn:microsoft.com/office/officeart/2018/2/layout/IconCircleList"/>
    <dgm:cxn modelId="{E438F883-DF94-4BD5-9523-1617C97DF63B}" srcId="{A932CA7B-0DAC-4E1A-8E99-1E69FDE8C202}" destId="{69885107-2815-4358-B70B-FAA70050FD2A}" srcOrd="0" destOrd="0" parTransId="{C1C15508-26A4-4716-87AD-1BD5052E0BEE}" sibTransId="{72B54697-8EF3-4358-8CE0-CD75313F0117}"/>
    <dgm:cxn modelId="{BFABB688-9C59-40E2-8F16-C986CB2776B7}" type="presOf" srcId="{94B10D25-B25D-40AC-A2B9-082E83CDB70A}" destId="{C0D819FF-38B0-46DA-9908-1083749BF4B4}" srcOrd="0" destOrd="0" presId="urn:microsoft.com/office/officeart/2018/2/layout/IconCircleList"/>
    <dgm:cxn modelId="{33C3C288-7D2D-4863-B4B5-66CBE0044E71}" type="presOf" srcId="{A932CA7B-0DAC-4E1A-8E99-1E69FDE8C202}" destId="{46F5BD9B-7ECC-4423-9D25-EB4E83402173}" srcOrd="0" destOrd="0" presId="urn:microsoft.com/office/officeart/2018/2/layout/IconCircleList"/>
    <dgm:cxn modelId="{82C132A0-BDFD-4C42-8ADE-BF04C517951A}" srcId="{A932CA7B-0DAC-4E1A-8E99-1E69FDE8C202}" destId="{94B10D25-B25D-40AC-A2B9-082E83CDB70A}" srcOrd="3" destOrd="0" parTransId="{F591C536-EEA1-4218-AA2D-E089F6621556}" sibTransId="{5CCB4401-FAFA-451F-A360-A787177BB4D9}"/>
    <dgm:cxn modelId="{456BD0A2-60DC-437F-8E91-0C6DAA2DF5FF}" srcId="{A932CA7B-0DAC-4E1A-8E99-1E69FDE8C202}" destId="{CF1BAC3B-1586-4BB5-A7C9-60184AD92BCE}" srcOrd="4" destOrd="0" parTransId="{8E3FFD27-D36F-4FA6-A91B-040DE3F099E0}" sibTransId="{EA047E69-6B89-416D-8DBA-4EC3145A6551}"/>
    <dgm:cxn modelId="{CDA0B2A8-E799-44B1-904B-0A5B9DBC57E7}" type="presOf" srcId="{25B33382-D355-4394-9972-92D1F8E74DB3}" destId="{C34C53A8-BE64-42A8-B830-46986639E755}" srcOrd="0" destOrd="0" presId="urn:microsoft.com/office/officeart/2018/2/layout/IconCircleList"/>
    <dgm:cxn modelId="{0320D2B7-27C0-4C25-8073-0C66E3C8EAF3}" srcId="{A932CA7B-0DAC-4E1A-8E99-1E69FDE8C202}" destId="{1BA264B6-E62E-4B29-9AE1-04CCE7EB6589}" srcOrd="1" destOrd="0" parTransId="{A05293FA-7400-4D71-B059-E9C5A3E57FF1}" sibTransId="{5099AA1C-75BF-4CA8-8EB3-1D141428114F}"/>
    <dgm:cxn modelId="{0E4D32BF-F048-40CA-B28B-B1D2D31B32F4}" type="presOf" srcId="{EA047E69-6B89-416D-8DBA-4EC3145A6551}" destId="{3EEDB66B-3AB6-4A5B-B1FC-7BDEC0F40809}" srcOrd="0" destOrd="0" presId="urn:microsoft.com/office/officeart/2018/2/layout/IconCircleList"/>
    <dgm:cxn modelId="{568309C7-EF69-4746-AA1A-DECA4CD2BEAD}" type="presOf" srcId="{72B54697-8EF3-4358-8CE0-CD75313F0117}" destId="{1BCA4DFA-10B8-49E3-BDD1-C42A8FCD6305}" srcOrd="0" destOrd="0" presId="urn:microsoft.com/office/officeart/2018/2/layout/IconCircleList"/>
    <dgm:cxn modelId="{EDFB50C9-DE1B-467B-9BB4-367FFE998290}" type="presOf" srcId="{1BA264B6-E62E-4B29-9AE1-04CCE7EB6589}" destId="{BE65374A-76B5-46DD-BB29-9E3DC3C1A85B}" srcOrd="0" destOrd="0" presId="urn:microsoft.com/office/officeart/2018/2/layout/IconCircleList"/>
    <dgm:cxn modelId="{27FF20D4-598E-4750-A863-9B26E41773CD}" type="presOf" srcId="{CF1BAC3B-1586-4BB5-A7C9-60184AD92BCE}" destId="{A6B8D2EC-B309-4605-A1E8-D98907CC08FB}" srcOrd="0" destOrd="0" presId="urn:microsoft.com/office/officeart/2018/2/layout/IconCircleList"/>
    <dgm:cxn modelId="{0BA64EE3-FB3F-4EDF-9463-DF075008C921}" type="presOf" srcId="{5099AA1C-75BF-4CA8-8EB3-1D141428114F}" destId="{467A90F0-569F-4AA5-897E-5AFEE481F199}" srcOrd="0" destOrd="0" presId="urn:microsoft.com/office/officeart/2018/2/layout/IconCircleList"/>
    <dgm:cxn modelId="{3EA5F6E1-1225-4028-B580-EEC5567F6229}" type="presParOf" srcId="{46F5BD9B-7ECC-4423-9D25-EB4E83402173}" destId="{A217DB83-D5EB-4E76-AC75-D64355B0BB09}" srcOrd="0" destOrd="0" presId="urn:microsoft.com/office/officeart/2018/2/layout/IconCircleList"/>
    <dgm:cxn modelId="{F84430C1-3680-419F-BF07-2CB65C82F53E}" type="presParOf" srcId="{A217DB83-D5EB-4E76-AC75-D64355B0BB09}" destId="{7083A51B-BF35-466E-99CF-AA84E5CF257C}" srcOrd="0" destOrd="0" presId="urn:microsoft.com/office/officeart/2018/2/layout/IconCircleList"/>
    <dgm:cxn modelId="{3B18C1B4-0AF9-42B7-9ADE-10738A3D1C7E}" type="presParOf" srcId="{7083A51B-BF35-466E-99CF-AA84E5CF257C}" destId="{3CF4098B-5590-4C52-8BA9-7D64FD483F78}" srcOrd="0" destOrd="0" presId="urn:microsoft.com/office/officeart/2018/2/layout/IconCircleList"/>
    <dgm:cxn modelId="{FAD91305-8602-421B-A67D-05D4B164AE92}" type="presParOf" srcId="{7083A51B-BF35-466E-99CF-AA84E5CF257C}" destId="{953B4B8F-BD9F-4A02-89E0-695BF2C4CB26}" srcOrd="1" destOrd="0" presId="urn:microsoft.com/office/officeart/2018/2/layout/IconCircleList"/>
    <dgm:cxn modelId="{F9468FD6-B4CD-46CE-B995-11381CD7F3FA}" type="presParOf" srcId="{7083A51B-BF35-466E-99CF-AA84E5CF257C}" destId="{A9001245-9DA8-499A-88C5-C37854115E7D}" srcOrd="2" destOrd="0" presId="urn:microsoft.com/office/officeart/2018/2/layout/IconCircleList"/>
    <dgm:cxn modelId="{22FA55B2-4C66-410B-BD71-881EC4E34181}" type="presParOf" srcId="{7083A51B-BF35-466E-99CF-AA84E5CF257C}" destId="{8B1D7A5D-BE0A-4AF4-BD71-CF0B91084F40}" srcOrd="3" destOrd="0" presId="urn:microsoft.com/office/officeart/2018/2/layout/IconCircleList"/>
    <dgm:cxn modelId="{EEE95097-5D86-4E11-983E-B5D3A397F548}" type="presParOf" srcId="{A217DB83-D5EB-4E76-AC75-D64355B0BB09}" destId="{1BCA4DFA-10B8-49E3-BDD1-C42A8FCD6305}" srcOrd="1" destOrd="0" presId="urn:microsoft.com/office/officeart/2018/2/layout/IconCircleList"/>
    <dgm:cxn modelId="{9A3DA4A1-AE33-4FE4-96A3-AC7398B3621F}" type="presParOf" srcId="{A217DB83-D5EB-4E76-AC75-D64355B0BB09}" destId="{E116ACF5-3265-4132-BE97-D10901BA6AFD}" srcOrd="2" destOrd="0" presId="urn:microsoft.com/office/officeart/2018/2/layout/IconCircleList"/>
    <dgm:cxn modelId="{7BC4BB28-68E7-4665-86FD-C536C7C43FAD}" type="presParOf" srcId="{E116ACF5-3265-4132-BE97-D10901BA6AFD}" destId="{6050C33A-46FB-4D80-BE43-FF8C5E4ED07B}" srcOrd="0" destOrd="0" presId="urn:microsoft.com/office/officeart/2018/2/layout/IconCircleList"/>
    <dgm:cxn modelId="{2ED842D0-FB16-41CD-BC17-F37AE104015E}" type="presParOf" srcId="{E116ACF5-3265-4132-BE97-D10901BA6AFD}" destId="{9D49B1FA-6DFD-46CC-8AC0-A56087724442}" srcOrd="1" destOrd="0" presId="urn:microsoft.com/office/officeart/2018/2/layout/IconCircleList"/>
    <dgm:cxn modelId="{D6016D88-9CE4-475D-A2F3-E95B6B4CB7E9}" type="presParOf" srcId="{E116ACF5-3265-4132-BE97-D10901BA6AFD}" destId="{E34C7596-B12B-4EF1-8997-C24E40563B7F}" srcOrd="2" destOrd="0" presId="urn:microsoft.com/office/officeart/2018/2/layout/IconCircleList"/>
    <dgm:cxn modelId="{405A28CA-ABB0-491B-B52C-1148E24B0856}" type="presParOf" srcId="{E116ACF5-3265-4132-BE97-D10901BA6AFD}" destId="{BE65374A-76B5-46DD-BB29-9E3DC3C1A85B}" srcOrd="3" destOrd="0" presId="urn:microsoft.com/office/officeart/2018/2/layout/IconCircleList"/>
    <dgm:cxn modelId="{05983B39-5811-447E-BB91-40EBA4F82324}" type="presParOf" srcId="{A217DB83-D5EB-4E76-AC75-D64355B0BB09}" destId="{467A90F0-569F-4AA5-897E-5AFEE481F199}" srcOrd="3" destOrd="0" presId="urn:microsoft.com/office/officeart/2018/2/layout/IconCircleList"/>
    <dgm:cxn modelId="{71E1542F-A474-4EDA-A28B-111AB6D6C3E6}" type="presParOf" srcId="{A217DB83-D5EB-4E76-AC75-D64355B0BB09}" destId="{31816BF4-846F-4B30-95F1-9D2F2AEF25AA}" srcOrd="4" destOrd="0" presId="urn:microsoft.com/office/officeart/2018/2/layout/IconCircleList"/>
    <dgm:cxn modelId="{F4E34DF4-D457-4FC0-89E5-793633FC9096}" type="presParOf" srcId="{31816BF4-846F-4B30-95F1-9D2F2AEF25AA}" destId="{A6919183-CBE3-478B-90D0-761DAA2838FB}" srcOrd="0" destOrd="0" presId="urn:microsoft.com/office/officeart/2018/2/layout/IconCircleList"/>
    <dgm:cxn modelId="{205B622E-27C2-4355-B480-87F7CF2388CC}" type="presParOf" srcId="{31816BF4-846F-4B30-95F1-9D2F2AEF25AA}" destId="{DD71ABAE-DA5C-4F38-9BAD-990FF90024A6}" srcOrd="1" destOrd="0" presId="urn:microsoft.com/office/officeart/2018/2/layout/IconCircleList"/>
    <dgm:cxn modelId="{2696EAC5-4F95-4619-B6EF-7DD08A7E3BE4}" type="presParOf" srcId="{31816BF4-846F-4B30-95F1-9D2F2AEF25AA}" destId="{5C4258AD-2A5E-4D55-8D0A-57898FC31915}" srcOrd="2" destOrd="0" presId="urn:microsoft.com/office/officeart/2018/2/layout/IconCircleList"/>
    <dgm:cxn modelId="{820190F3-EB6B-43AB-8C6B-416975A63F84}" type="presParOf" srcId="{31816BF4-846F-4B30-95F1-9D2F2AEF25AA}" destId="{6E11F6FF-E23F-4913-A2F9-FE301E6DBF23}" srcOrd="3" destOrd="0" presId="urn:microsoft.com/office/officeart/2018/2/layout/IconCircleList"/>
    <dgm:cxn modelId="{D61470E2-237E-45AE-A12C-2EA246A6852B}" type="presParOf" srcId="{A217DB83-D5EB-4E76-AC75-D64355B0BB09}" destId="{249CC684-52C2-42F6-AC8B-DF70D6FF88F1}" srcOrd="5" destOrd="0" presId="urn:microsoft.com/office/officeart/2018/2/layout/IconCircleList"/>
    <dgm:cxn modelId="{8FD1A470-E74A-454A-99C6-85DEB34C928F}" type="presParOf" srcId="{A217DB83-D5EB-4E76-AC75-D64355B0BB09}" destId="{F98C89D9-C47D-45D4-B67C-CC2C6C43B533}" srcOrd="6" destOrd="0" presId="urn:microsoft.com/office/officeart/2018/2/layout/IconCircleList"/>
    <dgm:cxn modelId="{A3C543B9-2810-4642-9D8D-90E6EBE4C061}" type="presParOf" srcId="{F98C89D9-C47D-45D4-B67C-CC2C6C43B533}" destId="{1497648D-0E05-455A-B039-01EA1B916395}" srcOrd="0" destOrd="0" presId="urn:microsoft.com/office/officeart/2018/2/layout/IconCircleList"/>
    <dgm:cxn modelId="{64228867-E2E7-4525-B235-321999E6AED6}" type="presParOf" srcId="{F98C89D9-C47D-45D4-B67C-CC2C6C43B533}" destId="{0E4FA17A-759A-4B7E-9DF1-4376490319B8}" srcOrd="1" destOrd="0" presId="urn:microsoft.com/office/officeart/2018/2/layout/IconCircleList"/>
    <dgm:cxn modelId="{27B8D134-1FCA-48AA-B993-95869AA724F4}" type="presParOf" srcId="{F98C89D9-C47D-45D4-B67C-CC2C6C43B533}" destId="{BE2FEE04-EFF7-4D10-BB51-D8046E2A31EC}" srcOrd="2" destOrd="0" presId="urn:microsoft.com/office/officeart/2018/2/layout/IconCircleList"/>
    <dgm:cxn modelId="{D8952AB3-0824-4287-BB25-CA595865D1B7}" type="presParOf" srcId="{F98C89D9-C47D-45D4-B67C-CC2C6C43B533}" destId="{C0D819FF-38B0-46DA-9908-1083749BF4B4}" srcOrd="3" destOrd="0" presId="urn:microsoft.com/office/officeart/2018/2/layout/IconCircleList"/>
    <dgm:cxn modelId="{5A14C4AA-80C2-41AA-AC73-16750A14BAF2}" type="presParOf" srcId="{A217DB83-D5EB-4E76-AC75-D64355B0BB09}" destId="{62FAAC77-C68B-4019-8FF1-155F59756458}" srcOrd="7" destOrd="0" presId="urn:microsoft.com/office/officeart/2018/2/layout/IconCircleList"/>
    <dgm:cxn modelId="{0D531ECF-D2C6-4DBD-A504-ED4D86F02A5B}" type="presParOf" srcId="{A217DB83-D5EB-4E76-AC75-D64355B0BB09}" destId="{F8B4BB9A-90E9-4656-B7BF-267B1EAF53CC}" srcOrd="8" destOrd="0" presId="urn:microsoft.com/office/officeart/2018/2/layout/IconCircleList"/>
    <dgm:cxn modelId="{F2935575-44BF-4A1E-B657-61D5EA327905}" type="presParOf" srcId="{F8B4BB9A-90E9-4656-B7BF-267B1EAF53CC}" destId="{840CBA18-559E-417B-BA83-840DBEE85798}" srcOrd="0" destOrd="0" presId="urn:microsoft.com/office/officeart/2018/2/layout/IconCircleList"/>
    <dgm:cxn modelId="{29A3D394-7296-4DA1-8B1E-ECC93B6F8235}" type="presParOf" srcId="{F8B4BB9A-90E9-4656-B7BF-267B1EAF53CC}" destId="{3575A263-C04B-457D-A6BA-4EBA8AA7E5ED}" srcOrd="1" destOrd="0" presId="urn:microsoft.com/office/officeart/2018/2/layout/IconCircleList"/>
    <dgm:cxn modelId="{D30E5787-CBB0-4360-8FA2-CFB0F93E84C0}" type="presParOf" srcId="{F8B4BB9A-90E9-4656-B7BF-267B1EAF53CC}" destId="{D31DC52E-574D-4C28-A7F3-033D3CACB0D8}" srcOrd="2" destOrd="0" presId="urn:microsoft.com/office/officeart/2018/2/layout/IconCircleList"/>
    <dgm:cxn modelId="{74EAC193-1C50-4D7F-A2FD-E763EFE50135}" type="presParOf" srcId="{F8B4BB9A-90E9-4656-B7BF-267B1EAF53CC}" destId="{A6B8D2EC-B309-4605-A1E8-D98907CC08FB}" srcOrd="3" destOrd="0" presId="urn:microsoft.com/office/officeart/2018/2/layout/IconCircleList"/>
    <dgm:cxn modelId="{3D6B282F-D585-40F6-9747-65C0F432F7BC}" type="presParOf" srcId="{A217DB83-D5EB-4E76-AC75-D64355B0BB09}" destId="{3EEDB66B-3AB6-4A5B-B1FC-7BDEC0F40809}" srcOrd="9" destOrd="0" presId="urn:microsoft.com/office/officeart/2018/2/layout/IconCircleList"/>
    <dgm:cxn modelId="{A3F52258-AF68-4050-9C03-7386F70BDD93}" type="presParOf" srcId="{A217DB83-D5EB-4E76-AC75-D64355B0BB09}" destId="{79D9E0E4-356D-49F8-8E3B-F12145B49864}" srcOrd="10" destOrd="0" presId="urn:microsoft.com/office/officeart/2018/2/layout/IconCircleList"/>
    <dgm:cxn modelId="{B4591745-E44D-4C21-883A-ACD1540BF4BA}" type="presParOf" srcId="{79D9E0E4-356D-49F8-8E3B-F12145B49864}" destId="{D48FC047-11B3-4530-80C2-B8AE69FC71E1}" srcOrd="0" destOrd="0" presId="urn:microsoft.com/office/officeart/2018/2/layout/IconCircleList"/>
    <dgm:cxn modelId="{4E029DC6-B560-4239-AF76-DE88B68AF316}" type="presParOf" srcId="{79D9E0E4-356D-49F8-8E3B-F12145B49864}" destId="{3549897E-F53C-4045-BC57-62EB72565A7E}" srcOrd="1" destOrd="0" presId="urn:microsoft.com/office/officeart/2018/2/layout/IconCircleList"/>
    <dgm:cxn modelId="{4400D744-3F76-4880-9F90-AD653C6A2FEF}" type="presParOf" srcId="{79D9E0E4-356D-49F8-8E3B-F12145B49864}" destId="{EABBA7B9-5FD6-4B45-A5B4-9227B9CF9C6E}" srcOrd="2" destOrd="0" presId="urn:microsoft.com/office/officeart/2018/2/layout/IconCircleList"/>
    <dgm:cxn modelId="{7550D5B9-6E8D-4620-89A7-E0DDFE478972}" type="presParOf" srcId="{79D9E0E4-356D-49F8-8E3B-F12145B49864}" destId="{00AAB2E7-1A42-436E-B859-2719B420BB84}" srcOrd="3" destOrd="0" presId="urn:microsoft.com/office/officeart/2018/2/layout/IconCircleList"/>
    <dgm:cxn modelId="{C8CAABAF-BB43-4A2F-84DC-B265484E112C}" type="presParOf" srcId="{A217DB83-D5EB-4E76-AC75-D64355B0BB09}" destId="{C34C53A8-BE64-42A8-B830-46986639E755}" srcOrd="11" destOrd="0" presId="urn:microsoft.com/office/officeart/2018/2/layout/IconCircleList"/>
    <dgm:cxn modelId="{99342E20-205F-4549-89A0-591967B0AC7F}" type="presParOf" srcId="{A217DB83-D5EB-4E76-AC75-D64355B0BB09}" destId="{D2B0BB1F-81A6-4213-B25F-46769D4E42B4}" srcOrd="12" destOrd="0" presId="urn:microsoft.com/office/officeart/2018/2/layout/IconCircleList"/>
    <dgm:cxn modelId="{B73E7972-66D7-4318-B15E-B9B90DF2B872}" type="presParOf" srcId="{D2B0BB1F-81A6-4213-B25F-46769D4E42B4}" destId="{780BA640-DCDA-42F2-9372-883D38B32E99}" srcOrd="0" destOrd="0" presId="urn:microsoft.com/office/officeart/2018/2/layout/IconCircleList"/>
    <dgm:cxn modelId="{69A7EB7A-C46D-4D33-A750-AAF6BC38081E}" type="presParOf" srcId="{D2B0BB1F-81A6-4213-B25F-46769D4E42B4}" destId="{AFAE755E-4C55-4F5C-A416-143D8901CB41}" srcOrd="1" destOrd="0" presId="urn:microsoft.com/office/officeart/2018/2/layout/IconCircleList"/>
    <dgm:cxn modelId="{E22C3B0E-93BA-4B65-B08B-E85EF4D9D45D}" type="presParOf" srcId="{D2B0BB1F-81A6-4213-B25F-46769D4E42B4}" destId="{BDFA3775-45F5-42BB-96EE-B3B23B31A2B4}" srcOrd="2" destOrd="0" presId="urn:microsoft.com/office/officeart/2018/2/layout/IconCircleList"/>
    <dgm:cxn modelId="{9D0EF526-679C-431B-934F-097D86D9C1F7}" type="presParOf" srcId="{D2B0BB1F-81A6-4213-B25F-46769D4E42B4}" destId="{43B319BC-9994-4B69-BA8D-6EC23529551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2CA7B-0DAC-4E1A-8E99-1E69FDE8C202}"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1A28E660-169F-46FB-BFAF-308E6DB38F8B}">
      <dgm:prSet custT="1"/>
      <dgm:spPr/>
      <dgm:t>
        <a:bodyPr/>
        <a:lstStyle/>
        <a:p>
          <a:pPr rtl="0">
            <a:lnSpc>
              <a:spcPct val="100000"/>
            </a:lnSpc>
          </a:pPr>
          <a:r>
            <a:rPr lang="de-DE" sz="1600" b="0" i="0" baseline="0" noProof="0" dirty="0">
              <a:solidFill>
                <a:srgbClr val="303030"/>
              </a:solidFill>
              <a:latin typeface="GKV Open"/>
              <a:ea typeface="GKV Open"/>
              <a:cs typeface="GKV Open"/>
            </a:rPr>
            <a:t>Ausbau der elektro-nischen Patienten-akte zum „</a:t>
          </a:r>
          <a:r>
            <a:rPr lang="de-DE" sz="1600" b="0" i="0" baseline="0" noProof="0" dirty="0" err="1">
              <a:solidFill>
                <a:srgbClr val="303030"/>
              </a:solidFill>
              <a:latin typeface="GKV Open"/>
              <a:ea typeface="GKV Open"/>
              <a:cs typeface="GKV Open"/>
            </a:rPr>
            <a:t>persön-lichen</a:t>
          </a:r>
          <a:r>
            <a:rPr lang="de-DE" sz="1600" b="0" i="0" baseline="0" noProof="0" dirty="0">
              <a:solidFill>
                <a:srgbClr val="303030"/>
              </a:solidFill>
              <a:latin typeface="GKV Open"/>
              <a:ea typeface="GKV Open"/>
              <a:cs typeface="GKV Open"/>
            </a:rPr>
            <a:t> Gesundheits-datenraum“</a:t>
          </a:r>
        </a:p>
      </dgm:t>
    </dgm:pt>
    <dgm:pt modelId="{0FDAE3B4-9B85-4AAC-93A7-B2B9A5E9D6AF}" type="parTrans" cxnId="{1BF81429-D579-4C49-BD02-061913318B95}">
      <dgm:prSet/>
      <dgm:spPr/>
      <dgm:t>
        <a:bodyPr/>
        <a:lstStyle/>
        <a:p>
          <a:endParaRPr lang="en-US" sz="1600" b="0"/>
        </a:p>
      </dgm:t>
    </dgm:pt>
    <dgm:pt modelId="{9F94C5BB-2D97-47D0-BA4B-E73B007B490B}" type="sibTrans" cxnId="{1BF81429-D579-4C49-BD02-061913318B95}">
      <dgm:prSet/>
      <dgm:spPr/>
      <dgm:t>
        <a:bodyPr/>
        <a:lstStyle/>
        <a:p>
          <a:pPr>
            <a:lnSpc>
              <a:spcPct val="100000"/>
            </a:lnSpc>
          </a:pPr>
          <a:endParaRPr lang="en-US" sz="1600" b="0"/>
        </a:p>
      </dgm:t>
    </dgm:pt>
    <dgm:pt modelId="{94B10D25-B25D-40AC-A2B9-082E83CDB70A}">
      <dgm:prSet custT="1"/>
      <dgm:spPr/>
      <dgm:t>
        <a:bodyPr/>
        <a:lstStyle/>
        <a:p>
          <a:pPr>
            <a:lnSpc>
              <a:spcPct val="100000"/>
            </a:lnSpc>
          </a:pPr>
          <a:r>
            <a:rPr lang="de-DE" sz="1600" b="0" i="0" baseline="0" noProof="0" dirty="0">
              <a:solidFill>
                <a:srgbClr val="303030"/>
              </a:solidFill>
              <a:latin typeface="GKV Open"/>
              <a:ea typeface="GKV Open"/>
              <a:cs typeface="GKV Open"/>
            </a:rPr>
            <a:t>Optimierung der         Datennutzung</a:t>
          </a:r>
        </a:p>
      </dgm:t>
    </dgm:pt>
    <dgm:pt modelId="{F591C536-EEA1-4218-AA2D-E089F6621556}" type="parTrans" cxnId="{82C132A0-BDFD-4C42-8ADE-BF04C517951A}">
      <dgm:prSet/>
      <dgm:spPr/>
      <dgm:t>
        <a:bodyPr/>
        <a:lstStyle/>
        <a:p>
          <a:endParaRPr lang="en-US" sz="1600" b="0"/>
        </a:p>
      </dgm:t>
    </dgm:pt>
    <dgm:pt modelId="{5CCB4401-FAFA-451F-A360-A787177BB4D9}" type="sibTrans" cxnId="{82C132A0-BDFD-4C42-8ADE-BF04C517951A}">
      <dgm:prSet/>
      <dgm:spPr/>
      <dgm:t>
        <a:bodyPr/>
        <a:lstStyle/>
        <a:p>
          <a:pPr>
            <a:lnSpc>
              <a:spcPct val="100000"/>
            </a:lnSpc>
          </a:pPr>
          <a:endParaRPr lang="en-US" sz="1600" b="0"/>
        </a:p>
      </dgm:t>
    </dgm:pt>
    <dgm:pt modelId="{69885107-2815-4358-B70B-FAA70050FD2A}">
      <dgm:prSet phldrT="[Text]" phldr="0" custT="1"/>
      <dgm:spPr/>
      <dgm:t>
        <a:bodyPr/>
        <a:lstStyle/>
        <a:p>
          <a:pPr>
            <a:lnSpc>
              <a:spcPct val="100000"/>
            </a:lnSpc>
          </a:pPr>
          <a:r>
            <a:rPr lang="de-DE" sz="1600" b="0" i="0" baseline="0" noProof="0" dirty="0">
              <a:solidFill>
                <a:srgbClr val="303030"/>
              </a:solidFill>
              <a:latin typeface="GKV Open"/>
              <a:ea typeface="GKV Open"/>
              <a:cs typeface="GKV Open"/>
            </a:rPr>
            <a:t>Vorbereitung eines     digitalen </a:t>
          </a:r>
          <a:r>
            <a:rPr lang="de-DE" sz="1600" b="0" i="0" baseline="0" noProof="0" dirty="0" err="1">
              <a:solidFill>
                <a:srgbClr val="303030"/>
              </a:solidFill>
              <a:latin typeface="GKV Open"/>
              <a:ea typeface="GKV Open"/>
              <a:cs typeface="GKV Open"/>
            </a:rPr>
            <a:t>Primärver-sorgungssystems</a:t>
          </a:r>
          <a:endParaRPr lang="de-DE" sz="1600" b="0" i="0" baseline="0" noProof="0" dirty="0">
            <a:solidFill>
              <a:srgbClr val="303030"/>
            </a:solidFill>
            <a:latin typeface="GKV Open"/>
            <a:ea typeface="GKV Open"/>
            <a:cs typeface="GKV Open"/>
          </a:endParaRPr>
        </a:p>
      </dgm:t>
    </dgm:pt>
    <dgm:pt modelId="{C1C15508-26A4-4716-87AD-1BD5052E0BEE}" type="parTrans" cxnId="{E438F883-DF94-4BD5-9523-1617C97DF63B}">
      <dgm:prSet/>
      <dgm:spPr/>
      <dgm:t>
        <a:bodyPr/>
        <a:lstStyle/>
        <a:p>
          <a:endParaRPr lang="de-DE" sz="1600" b="0"/>
        </a:p>
      </dgm:t>
    </dgm:pt>
    <dgm:pt modelId="{72B54697-8EF3-4358-8CE0-CD75313F0117}" type="sibTrans" cxnId="{E438F883-DF94-4BD5-9523-1617C97DF63B}">
      <dgm:prSet/>
      <dgm:spPr/>
      <dgm:t>
        <a:bodyPr/>
        <a:lstStyle/>
        <a:p>
          <a:pPr>
            <a:lnSpc>
              <a:spcPct val="100000"/>
            </a:lnSpc>
          </a:pPr>
          <a:endParaRPr lang="en-US" sz="1600" b="0"/>
        </a:p>
      </dgm:t>
    </dgm:pt>
    <dgm:pt modelId="{1BA264B6-E62E-4B29-9AE1-04CCE7EB6589}">
      <dgm:prSet phldrT="[Text]" phldr="0" custT="1"/>
      <dgm:spPr/>
      <dgm:t>
        <a:bodyPr/>
        <a:lstStyle/>
        <a:p>
          <a:pPr>
            <a:lnSpc>
              <a:spcPct val="100000"/>
            </a:lnSpc>
          </a:pPr>
          <a:r>
            <a:rPr lang="de-DE" sz="1600" b="0" i="0" baseline="0" noProof="0" dirty="0">
              <a:solidFill>
                <a:srgbClr val="303030"/>
              </a:solidFill>
              <a:latin typeface="GKV Open"/>
              <a:ea typeface="GKV Open"/>
              <a:cs typeface="GKV Open"/>
            </a:rPr>
            <a:t>Durchführung der EHDS-Verordnung</a:t>
          </a:r>
        </a:p>
      </dgm:t>
    </dgm:pt>
    <dgm:pt modelId="{A05293FA-7400-4D71-B059-E9C5A3E57FF1}" type="parTrans" cxnId="{0320D2B7-27C0-4C25-8073-0C66E3C8EAF3}">
      <dgm:prSet/>
      <dgm:spPr/>
      <dgm:t>
        <a:bodyPr/>
        <a:lstStyle/>
        <a:p>
          <a:endParaRPr lang="de-DE" sz="1600" b="0"/>
        </a:p>
      </dgm:t>
    </dgm:pt>
    <dgm:pt modelId="{5099AA1C-75BF-4CA8-8EB3-1D141428114F}" type="sibTrans" cxnId="{0320D2B7-27C0-4C25-8073-0C66E3C8EAF3}">
      <dgm:prSet/>
      <dgm:spPr/>
      <dgm:t>
        <a:bodyPr/>
        <a:lstStyle/>
        <a:p>
          <a:pPr>
            <a:lnSpc>
              <a:spcPct val="100000"/>
            </a:lnSpc>
          </a:pPr>
          <a:endParaRPr lang="en-US" sz="1600" b="0"/>
        </a:p>
      </dgm:t>
    </dgm:pt>
    <dgm:pt modelId="{CF1BAC3B-1586-4BB5-A7C9-60184AD92BCE}">
      <dgm:prSet phldrT="[Text]" phldr="0" custT="1"/>
      <dgm:spPr/>
      <dgm:t>
        <a:bodyPr/>
        <a:lstStyle/>
        <a:p>
          <a:pPr rtl="0">
            <a:lnSpc>
              <a:spcPct val="100000"/>
            </a:lnSpc>
          </a:pPr>
          <a:r>
            <a:rPr lang="de-DE" sz="1600" b="0" i="0" baseline="0" noProof="0" dirty="0">
              <a:solidFill>
                <a:srgbClr val="303030"/>
              </a:solidFill>
              <a:latin typeface="GKV Open"/>
              <a:ea typeface="GKV Open"/>
              <a:cs typeface="GKV Open"/>
            </a:rPr>
            <a:t>Übergang zu staat-</a:t>
          </a:r>
          <a:r>
            <a:rPr lang="de-DE" sz="1600" b="0" i="0" baseline="0" noProof="0" dirty="0" err="1">
              <a:solidFill>
                <a:srgbClr val="303030"/>
              </a:solidFill>
              <a:latin typeface="GKV Open"/>
              <a:ea typeface="GKV Open"/>
              <a:cs typeface="GKV Open"/>
            </a:rPr>
            <a:t>licher</a:t>
          </a:r>
          <a:r>
            <a:rPr lang="de-DE" sz="1600" b="0" i="0" baseline="0" noProof="0" dirty="0">
              <a:solidFill>
                <a:srgbClr val="303030"/>
              </a:solidFill>
              <a:latin typeface="GKV Open"/>
              <a:ea typeface="GKV Open"/>
              <a:cs typeface="GKV Open"/>
            </a:rPr>
            <a:t> Infrastruktur-</a:t>
          </a:r>
          <a:r>
            <a:rPr lang="de-DE" sz="1600" b="0" i="0" baseline="0" noProof="0" dirty="0" err="1">
              <a:solidFill>
                <a:srgbClr val="303030"/>
              </a:solidFill>
              <a:latin typeface="GKV Open"/>
              <a:ea typeface="GKV Open"/>
              <a:cs typeface="GKV Open"/>
            </a:rPr>
            <a:t>governance</a:t>
          </a:r>
          <a:endParaRPr lang="de-DE" sz="1600" b="0" noProof="0" dirty="0">
            <a:solidFill>
              <a:srgbClr val="303030"/>
            </a:solidFill>
            <a:latin typeface="GKV Open"/>
            <a:ea typeface="GKV Open"/>
            <a:cs typeface="GKV Open"/>
          </a:endParaRPr>
        </a:p>
      </dgm:t>
    </dgm:pt>
    <dgm:pt modelId="{8E3FFD27-D36F-4FA6-A91B-040DE3F099E0}" type="parTrans" cxnId="{456BD0A2-60DC-437F-8E91-0C6DAA2DF5FF}">
      <dgm:prSet/>
      <dgm:spPr/>
      <dgm:t>
        <a:bodyPr/>
        <a:lstStyle/>
        <a:p>
          <a:endParaRPr lang="de-DE" sz="1600" b="0"/>
        </a:p>
      </dgm:t>
    </dgm:pt>
    <dgm:pt modelId="{EA047E69-6B89-416D-8DBA-4EC3145A6551}" type="sibTrans" cxnId="{456BD0A2-60DC-437F-8E91-0C6DAA2DF5FF}">
      <dgm:prSet/>
      <dgm:spPr/>
      <dgm:t>
        <a:bodyPr/>
        <a:lstStyle/>
        <a:p>
          <a:pPr>
            <a:lnSpc>
              <a:spcPct val="100000"/>
            </a:lnSpc>
          </a:pPr>
          <a:endParaRPr lang="en-US" sz="1600" b="0"/>
        </a:p>
      </dgm:t>
    </dgm:pt>
    <dgm:pt modelId="{46F5BD9B-7ECC-4423-9D25-EB4E83402173}" type="pres">
      <dgm:prSet presAssocID="{A932CA7B-0DAC-4E1A-8E99-1E69FDE8C202}" presName="root" presStyleCnt="0">
        <dgm:presLayoutVars>
          <dgm:dir/>
          <dgm:resizeHandles val="exact"/>
        </dgm:presLayoutVars>
      </dgm:prSet>
      <dgm:spPr/>
    </dgm:pt>
    <dgm:pt modelId="{A217DB83-D5EB-4E76-AC75-D64355B0BB09}" type="pres">
      <dgm:prSet presAssocID="{A932CA7B-0DAC-4E1A-8E99-1E69FDE8C202}" presName="container" presStyleCnt="0">
        <dgm:presLayoutVars>
          <dgm:dir/>
          <dgm:resizeHandles val="exact"/>
        </dgm:presLayoutVars>
      </dgm:prSet>
      <dgm:spPr/>
    </dgm:pt>
    <dgm:pt modelId="{7083A51B-BF35-466E-99CF-AA84E5CF257C}" type="pres">
      <dgm:prSet presAssocID="{69885107-2815-4358-B70B-FAA70050FD2A}" presName="compNode" presStyleCnt="0"/>
      <dgm:spPr/>
    </dgm:pt>
    <dgm:pt modelId="{3CF4098B-5590-4C52-8BA9-7D64FD483F78}" type="pres">
      <dgm:prSet presAssocID="{69885107-2815-4358-B70B-FAA70050FD2A}" presName="iconBgRect" presStyleLbl="bgShp" presStyleIdx="0" presStyleCnt="5"/>
      <dgm:spPr/>
    </dgm:pt>
    <dgm:pt modelId="{953B4B8F-BD9F-4A02-89E0-695BF2C4CB26}" type="pres">
      <dgm:prSet presAssocID="{69885107-2815-4358-B70B-FAA70050FD2A}" presName="iconRect" presStyleLbl="node1" presStyleIdx="0" presStyleCnt="5"/>
      <dgm:spPr>
        <a:blipFill>
          <a:blip xmlns:r="http://schemas.openxmlformats.org/officeDocument/2006/relationships" r:embed="rId1"/>
          <a:srcRect/>
          <a:stretch>
            <a:fillRect/>
          </a:stretch>
        </a:blipFill>
        <a:ln>
          <a:noFill/>
        </a:ln>
      </dgm:spPr>
    </dgm:pt>
    <dgm:pt modelId="{A9001245-9DA8-499A-88C5-C37854115E7D}" type="pres">
      <dgm:prSet presAssocID="{69885107-2815-4358-B70B-FAA70050FD2A}" presName="spaceRect" presStyleCnt="0"/>
      <dgm:spPr/>
    </dgm:pt>
    <dgm:pt modelId="{8B1D7A5D-BE0A-4AF4-BD71-CF0B91084F40}" type="pres">
      <dgm:prSet presAssocID="{69885107-2815-4358-B70B-FAA70050FD2A}" presName="textRect" presStyleLbl="revTx" presStyleIdx="0" presStyleCnt="5">
        <dgm:presLayoutVars>
          <dgm:chMax val="1"/>
          <dgm:chPref val="1"/>
        </dgm:presLayoutVars>
      </dgm:prSet>
      <dgm:spPr/>
    </dgm:pt>
    <dgm:pt modelId="{1BCA4DFA-10B8-49E3-BDD1-C42A8FCD6305}" type="pres">
      <dgm:prSet presAssocID="{72B54697-8EF3-4358-8CE0-CD75313F0117}" presName="sibTrans" presStyleLbl="sibTrans2D1" presStyleIdx="0" presStyleCnt="0"/>
      <dgm:spPr/>
    </dgm:pt>
    <dgm:pt modelId="{E116ACF5-3265-4132-BE97-D10901BA6AFD}" type="pres">
      <dgm:prSet presAssocID="{1BA264B6-E62E-4B29-9AE1-04CCE7EB6589}" presName="compNode" presStyleCnt="0"/>
      <dgm:spPr/>
    </dgm:pt>
    <dgm:pt modelId="{6050C33A-46FB-4D80-BE43-FF8C5E4ED07B}" type="pres">
      <dgm:prSet presAssocID="{1BA264B6-E62E-4B29-9AE1-04CCE7EB6589}" presName="iconBgRect" presStyleLbl="bgShp" presStyleIdx="1" presStyleCnt="5"/>
      <dgm:spPr/>
    </dgm:pt>
    <dgm:pt modelId="{9D49B1FA-6DFD-46CC-8AC0-A56087724442}" type="pres">
      <dgm:prSet presAssocID="{1BA264B6-E62E-4B29-9AE1-04CCE7EB6589}" presName="iconRect" presStyleLbl="node1" presStyleIdx="1" presStyleCnt="5"/>
      <dgm:spPr>
        <a:blipFill>
          <a:blip xmlns:r="http://schemas.openxmlformats.org/officeDocument/2006/relationships" r:embed="rId2"/>
          <a:srcRect/>
          <a:stretch>
            <a:fillRect/>
          </a:stretch>
        </a:blipFill>
        <a:ln>
          <a:noFill/>
        </a:ln>
      </dgm:spPr>
    </dgm:pt>
    <dgm:pt modelId="{E34C7596-B12B-4EF1-8997-C24E40563B7F}" type="pres">
      <dgm:prSet presAssocID="{1BA264B6-E62E-4B29-9AE1-04CCE7EB6589}" presName="spaceRect" presStyleCnt="0"/>
      <dgm:spPr/>
    </dgm:pt>
    <dgm:pt modelId="{BE65374A-76B5-46DD-BB29-9E3DC3C1A85B}" type="pres">
      <dgm:prSet presAssocID="{1BA264B6-E62E-4B29-9AE1-04CCE7EB6589}" presName="textRect" presStyleLbl="revTx" presStyleIdx="1" presStyleCnt="5">
        <dgm:presLayoutVars>
          <dgm:chMax val="1"/>
          <dgm:chPref val="1"/>
        </dgm:presLayoutVars>
      </dgm:prSet>
      <dgm:spPr/>
    </dgm:pt>
    <dgm:pt modelId="{467A90F0-569F-4AA5-897E-5AFEE481F199}" type="pres">
      <dgm:prSet presAssocID="{5099AA1C-75BF-4CA8-8EB3-1D141428114F}" presName="sibTrans" presStyleLbl="sibTrans2D1" presStyleIdx="0" presStyleCnt="0"/>
      <dgm:spPr/>
    </dgm:pt>
    <dgm:pt modelId="{31816BF4-846F-4B30-95F1-9D2F2AEF25AA}" type="pres">
      <dgm:prSet presAssocID="{1A28E660-169F-46FB-BFAF-308E6DB38F8B}" presName="compNode" presStyleCnt="0"/>
      <dgm:spPr/>
    </dgm:pt>
    <dgm:pt modelId="{A6919183-CBE3-478B-90D0-761DAA2838FB}" type="pres">
      <dgm:prSet presAssocID="{1A28E660-169F-46FB-BFAF-308E6DB38F8B}" presName="iconBgRect" presStyleLbl="bgShp" presStyleIdx="2" presStyleCnt="5"/>
      <dgm:spPr/>
    </dgm:pt>
    <dgm:pt modelId="{DD71ABAE-DA5C-4F38-9BAD-990FF90024A6}" type="pres">
      <dgm:prSet presAssocID="{1A28E660-169F-46FB-BFAF-308E6DB38F8B}" presName="iconRect" presStyleLbl="node1" presStyleIdx="2" presStyleCnt="5"/>
      <dgm:spPr>
        <a:blipFill>
          <a:blip xmlns:r="http://schemas.openxmlformats.org/officeDocument/2006/relationships" r:embed="rId3"/>
          <a:srcRect/>
          <a:stretch>
            <a:fillRect/>
          </a:stretch>
        </a:blipFill>
        <a:ln>
          <a:noFill/>
        </a:ln>
      </dgm:spPr>
    </dgm:pt>
    <dgm:pt modelId="{5C4258AD-2A5E-4D55-8D0A-57898FC31915}" type="pres">
      <dgm:prSet presAssocID="{1A28E660-169F-46FB-BFAF-308E6DB38F8B}" presName="spaceRect" presStyleCnt="0"/>
      <dgm:spPr/>
    </dgm:pt>
    <dgm:pt modelId="{6E11F6FF-E23F-4913-A2F9-FE301E6DBF23}" type="pres">
      <dgm:prSet presAssocID="{1A28E660-169F-46FB-BFAF-308E6DB38F8B}" presName="textRect" presStyleLbl="revTx" presStyleIdx="2" presStyleCnt="5">
        <dgm:presLayoutVars>
          <dgm:chMax val="1"/>
          <dgm:chPref val="1"/>
        </dgm:presLayoutVars>
      </dgm:prSet>
      <dgm:spPr/>
    </dgm:pt>
    <dgm:pt modelId="{249CC684-52C2-42F6-AC8B-DF70D6FF88F1}" type="pres">
      <dgm:prSet presAssocID="{9F94C5BB-2D97-47D0-BA4B-E73B007B490B}" presName="sibTrans" presStyleLbl="sibTrans2D1" presStyleIdx="0" presStyleCnt="0"/>
      <dgm:spPr/>
    </dgm:pt>
    <dgm:pt modelId="{F98C89D9-C47D-45D4-B67C-CC2C6C43B533}" type="pres">
      <dgm:prSet presAssocID="{94B10D25-B25D-40AC-A2B9-082E83CDB70A}" presName="compNode" presStyleCnt="0"/>
      <dgm:spPr/>
    </dgm:pt>
    <dgm:pt modelId="{1497648D-0E05-455A-B039-01EA1B916395}" type="pres">
      <dgm:prSet presAssocID="{94B10D25-B25D-40AC-A2B9-082E83CDB70A}" presName="iconBgRect" presStyleLbl="bgShp" presStyleIdx="3" presStyleCnt="5"/>
      <dgm:spPr/>
    </dgm:pt>
    <dgm:pt modelId="{0E4FA17A-759A-4B7E-9DF1-4376490319B8}" type="pres">
      <dgm:prSet presAssocID="{94B10D25-B25D-40AC-A2B9-082E83CDB70A}" presName="iconRect" presStyleLbl="node1" presStyleIdx="3" presStyleCnt="5"/>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Hospital"/>
        </a:ext>
      </dgm:extLst>
    </dgm:pt>
    <dgm:pt modelId="{BE2FEE04-EFF7-4D10-BB51-D8046E2A31EC}" type="pres">
      <dgm:prSet presAssocID="{94B10D25-B25D-40AC-A2B9-082E83CDB70A}" presName="spaceRect" presStyleCnt="0"/>
      <dgm:spPr/>
    </dgm:pt>
    <dgm:pt modelId="{C0D819FF-38B0-46DA-9908-1083749BF4B4}" type="pres">
      <dgm:prSet presAssocID="{94B10D25-B25D-40AC-A2B9-082E83CDB70A}" presName="textRect" presStyleLbl="revTx" presStyleIdx="3" presStyleCnt="5">
        <dgm:presLayoutVars>
          <dgm:chMax val="1"/>
          <dgm:chPref val="1"/>
        </dgm:presLayoutVars>
      </dgm:prSet>
      <dgm:spPr/>
    </dgm:pt>
    <dgm:pt modelId="{62FAAC77-C68B-4019-8FF1-155F59756458}" type="pres">
      <dgm:prSet presAssocID="{5CCB4401-FAFA-451F-A360-A787177BB4D9}" presName="sibTrans" presStyleLbl="sibTrans2D1" presStyleIdx="0" presStyleCnt="0"/>
      <dgm:spPr/>
    </dgm:pt>
    <dgm:pt modelId="{F8B4BB9A-90E9-4656-B7BF-267B1EAF53CC}" type="pres">
      <dgm:prSet presAssocID="{CF1BAC3B-1586-4BB5-A7C9-60184AD92BCE}" presName="compNode" presStyleCnt="0"/>
      <dgm:spPr/>
    </dgm:pt>
    <dgm:pt modelId="{840CBA18-559E-417B-BA83-840DBEE85798}" type="pres">
      <dgm:prSet presAssocID="{CF1BAC3B-1586-4BB5-A7C9-60184AD92BCE}" presName="iconBgRect" presStyleLbl="bgShp" presStyleIdx="4" presStyleCnt="5"/>
      <dgm:spPr/>
    </dgm:pt>
    <dgm:pt modelId="{3575A263-C04B-457D-A6BA-4EBA8AA7E5ED}" type="pres">
      <dgm:prSet presAssocID="{CF1BAC3B-1586-4BB5-A7C9-60184AD92BCE}" presName="iconRect" presStyleLbl="node1" presStyleIdx="4" presStyleCnt="5"/>
      <dgm:spPr>
        <a:blipFill>
          <a:blip xmlns:r="http://schemas.openxmlformats.org/officeDocument/2006/relationships" r:embed="rId6"/>
          <a:srcRect/>
          <a:stretch>
            <a:fillRect/>
          </a:stretch>
        </a:blipFill>
        <a:ln>
          <a:noFill/>
        </a:ln>
      </dgm:spPr>
    </dgm:pt>
    <dgm:pt modelId="{D31DC52E-574D-4C28-A7F3-033D3CACB0D8}" type="pres">
      <dgm:prSet presAssocID="{CF1BAC3B-1586-4BB5-A7C9-60184AD92BCE}" presName="spaceRect" presStyleCnt="0"/>
      <dgm:spPr/>
    </dgm:pt>
    <dgm:pt modelId="{A6B8D2EC-B309-4605-A1E8-D98907CC08FB}" type="pres">
      <dgm:prSet presAssocID="{CF1BAC3B-1586-4BB5-A7C9-60184AD92BCE}" presName="textRect" presStyleLbl="revTx" presStyleIdx="4" presStyleCnt="5">
        <dgm:presLayoutVars>
          <dgm:chMax val="1"/>
          <dgm:chPref val="1"/>
        </dgm:presLayoutVars>
      </dgm:prSet>
      <dgm:spPr/>
    </dgm:pt>
  </dgm:ptLst>
  <dgm:cxnLst>
    <dgm:cxn modelId="{12DD3F08-FDB8-4107-AFEF-0D06886A8AB5}" type="presOf" srcId="{72B54697-8EF3-4358-8CE0-CD75313F0117}" destId="{1BCA4DFA-10B8-49E3-BDD1-C42A8FCD6305}" srcOrd="0" destOrd="0" presId="urn:microsoft.com/office/officeart/2018/2/layout/IconCircleList"/>
    <dgm:cxn modelId="{1BF81429-D579-4C49-BD02-061913318B95}" srcId="{A932CA7B-0DAC-4E1A-8E99-1E69FDE8C202}" destId="{1A28E660-169F-46FB-BFAF-308E6DB38F8B}" srcOrd="2" destOrd="0" parTransId="{0FDAE3B4-9B85-4AAC-93A7-B2B9A5E9D6AF}" sibTransId="{9F94C5BB-2D97-47D0-BA4B-E73B007B490B}"/>
    <dgm:cxn modelId="{01245133-C04B-40AA-B939-E1C928432977}" type="presOf" srcId="{5CCB4401-FAFA-451F-A360-A787177BB4D9}" destId="{62FAAC77-C68B-4019-8FF1-155F59756458}" srcOrd="0" destOrd="0" presId="urn:microsoft.com/office/officeart/2018/2/layout/IconCircleList"/>
    <dgm:cxn modelId="{A3AC353F-0AEE-4210-90FF-F4F14726F2D2}" type="presOf" srcId="{69885107-2815-4358-B70B-FAA70050FD2A}" destId="{8B1D7A5D-BE0A-4AF4-BD71-CF0B91084F40}" srcOrd="0" destOrd="0" presId="urn:microsoft.com/office/officeart/2018/2/layout/IconCircleList"/>
    <dgm:cxn modelId="{E87A0E45-2A62-4ED9-ADDA-E6A338AF8B3D}" type="presOf" srcId="{1A28E660-169F-46FB-BFAF-308E6DB38F8B}" destId="{6E11F6FF-E23F-4913-A2F9-FE301E6DBF23}" srcOrd="0" destOrd="0" presId="urn:microsoft.com/office/officeart/2018/2/layout/IconCircleList"/>
    <dgm:cxn modelId="{96436D70-DCCA-4FE4-8D40-CD6CD2372E38}" type="presOf" srcId="{CF1BAC3B-1586-4BB5-A7C9-60184AD92BCE}" destId="{A6B8D2EC-B309-4605-A1E8-D98907CC08FB}" srcOrd="0" destOrd="0" presId="urn:microsoft.com/office/officeart/2018/2/layout/IconCircleList"/>
    <dgm:cxn modelId="{90143073-DA67-42B1-8B2F-AC4E48271E9F}" type="presOf" srcId="{9F94C5BB-2D97-47D0-BA4B-E73B007B490B}" destId="{249CC684-52C2-42F6-AC8B-DF70D6FF88F1}" srcOrd="0" destOrd="0" presId="urn:microsoft.com/office/officeart/2018/2/layout/IconCircleList"/>
    <dgm:cxn modelId="{E438F883-DF94-4BD5-9523-1617C97DF63B}" srcId="{A932CA7B-0DAC-4E1A-8E99-1E69FDE8C202}" destId="{69885107-2815-4358-B70B-FAA70050FD2A}" srcOrd="0" destOrd="0" parTransId="{C1C15508-26A4-4716-87AD-1BD5052E0BEE}" sibTransId="{72B54697-8EF3-4358-8CE0-CD75313F0117}"/>
    <dgm:cxn modelId="{33C3C288-7D2D-4863-B4B5-66CBE0044E71}" type="presOf" srcId="{A932CA7B-0DAC-4E1A-8E99-1E69FDE8C202}" destId="{46F5BD9B-7ECC-4423-9D25-EB4E83402173}" srcOrd="0" destOrd="0" presId="urn:microsoft.com/office/officeart/2018/2/layout/IconCircleList"/>
    <dgm:cxn modelId="{82C132A0-BDFD-4C42-8ADE-BF04C517951A}" srcId="{A932CA7B-0DAC-4E1A-8E99-1E69FDE8C202}" destId="{94B10D25-B25D-40AC-A2B9-082E83CDB70A}" srcOrd="3" destOrd="0" parTransId="{F591C536-EEA1-4218-AA2D-E089F6621556}" sibTransId="{5CCB4401-FAFA-451F-A360-A787177BB4D9}"/>
    <dgm:cxn modelId="{456BD0A2-60DC-437F-8E91-0C6DAA2DF5FF}" srcId="{A932CA7B-0DAC-4E1A-8E99-1E69FDE8C202}" destId="{CF1BAC3B-1586-4BB5-A7C9-60184AD92BCE}" srcOrd="4" destOrd="0" parTransId="{8E3FFD27-D36F-4FA6-A91B-040DE3F099E0}" sibTransId="{EA047E69-6B89-416D-8DBA-4EC3145A6551}"/>
    <dgm:cxn modelId="{9A8625A8-9B1A-4302-ABB3-17ECA1F5C605}" type="presOf" srcId="{1BA264B6-E62E-4B29-9AE1-04CCE7EB6589}" destId="{BE65374A-76B5-46DD-BB29-9E3DC3C1A85B}" srcOrd="0" destOrd="0" presId="urn:microsoft.com/office/officeart/2018/2/layout/IconCircleList"/>
    <dgm:cxn modelId="{0320D2B7-27C0-4C25-8073-0C66E3C8EAF3}" srcId="{A932CA7B-0DAC-4E1A-8E99-1E69FDE8C202}" destId="{1BA264B6-E62E-4B29-9AE1-04CCE7EB6589}" srcOrd="1" destOrd="0" parTransId="{A05293FA-7400-4D71-B059-E9C5A3E57FF1}" sibTransId="{5099AA1C-75BF-4CA8-8EB3-1D141428114F}"/>
    <dgm:cxn modelId="{10EDA4C8-7130-49DD-A206-7F127935F7E9}" type="presOf" srcId="{5099AA1C-75BF-4CA8-8EB3-1D141428114F}" destId="{467A90F0-569F-4AA5-897E-5AFEE481F199}" srcOrd="0" destOrd="0" presId="urn:microsoft.com/office/officeart/2018/2/layout/IconCircleList"/>
    <dgm:cxn modelId="{22CB21E9-E7B7-4A6C-92C4-EE255CE6471A}" type="presOf" srcId="{94B10D25-B25D-40AC-A2B9-082E83CDB70A}" destId="{C0D819FF-38B0-46DA-9908-1083749BF4B4}" srcOrd="0" destOrd="0" presId="urn:microsoft.com/office/officeart/2018/2/layout/IconCircleList"/>
    <dgm:cxn modelId="{AB31578A-B717-4C1E-93B4-3691A48106AC}" type="presParOf" srcId="{46F5BD9B-7ECC-4423-9D25-EB4E83402173}" destId="{A217DB83-D5EB-4E76-AC75-D64355B0BB09}" srcOrd="0" destOrd="0" presId="urn:microsoft.com/office/officeart/2018/2/layout/IconCircleList"/>
    <dgm:cxn modelId="{C731852A-9D77-43FF-A986-7C9EFF7C2932}" type="presParOf" srcId="{A217DB83-D5EB-4E76-AC75-D64355B0BB09}" destId="{7083A51B-BF35-466E-99CF-AA84E5CF257C}" srcOrd="0" destOrd="0" presId="urn:microsoft.com/office/officeart/2018/2/layout/IconCircleList"/>
    <dgm:cxn modelId="{C93C4F48-923C-4E85-B85B-798588843F1D}" type="presParOf" srcId="{7083A51B-BF35-466E-99CF-AA84E5CF257C}" destId="{3CF4098B-5590-4C52-8BA9-7D64FD483F78}" srcOrd="0" destOrd="0" presId="urn:microsoft.com/office/officeart/2018/2/layout/IconCircleList"/>
    <dgm:cxn modelId="{8B4CC351-54E5-4B2C-ADFA-3CE165F6D726}" type="presParOf" srcId="{7083A51B-BF35-466E-99CF-AA84E5CF257C}" destId="{953B4B8F-BD9F-4A02-89E0-695BF2C4CB26}" srcOrd="1" destOrd="0" presId="urn:microsoft.com/office/officeart/2018/2/layout/IconCircleList"/>
    <dgm:cxn modelId="{1FDD3D59-5073-42CA-98FD-00B77CCE8433}" type="presParOf" srcId="{7083A51B-BF35-466E-99CF-AA84E5CF257C}" destId="{A9001245-9DA8-499A-88C5-C37854115E7D}" srcOrd="2" destOrd="0" presId="urn:microsoft.com/office/officeart/2018/2/layout/IconCircleList"/>
    <dgm:cxn modelId="{AA4B793F-70D2-41B3-AACC-BE1FE26A871B}" type="presParOf" srcId="{7083A51B-BF35-466E-99CF-AA84E5CF257C}" destId="{8B1D7A5D-BE0A-4AF4-BD71-CF0B91084F40}" srcOrd="3" destOrd="0" presId="urn:microsoft.com/office/officeart/2018/2/layout/IconCircleList"/>
    <dgm:cxn modelId="{3B067471-234F-4E12-9268-218BA7DDCFCD}" type="presParOf" srcId="{A217DB83-D5EB-4E76-AC75-D64355B0BB09}" destId="{1BCA4DFA-10B8-49E3-BDD1-C42A8FCD6305}" srcOrd="1" destOrd="0" presId="urn:microsoft.com/office/officeart/2018/2/layout/IconCircleList"/>
    <dgm:cxn modelId="{9B8BC1C1-D2C5-42FB-AAD4-A04C1CF0E507}" type="presParOf" srcId="{A217DB83-D5EB-4E76-AC75-D64355B0BB09}" destId="{E116ACF5-3265-4132-BE97-D10901BA6AFD}" srcOrd="2" destOrd="0" presId="urn:microsoft.com/office/officeart/2018/2/layout/IconCircleList"/>
    <dgm:cxn modelId="{ED749D88-7382-4FC7-8662-8622CE4E6B4E}" type="presParOf" srcId="{E116ACF5-3265-4132-BE97-D10901BA6AFD}" destId="{6050C33A-46FB-4D80-BE43-FF8C5E4ED07B}" srcOrd="0" destOrd="0" presId="urn:microsoft.com/office/officeart/2018/2/layout/IconCircleList"/>
    <dgm:cxn modelId="{EC11C560-98EE-46F7-99CA-F8FAAC90F02C}" type="presParOf" srcId="{E116ACF5-3265-4132-BE97-D10901BA6AFD}" destId="{9D49B1FA-6DFD-46CC-8AC0-A56087724442}" srcOrd="1" destOrd="0" presId="urn:microsoft.com/office/officeart/2018/2/layout/IconCircleList"/>
    <dgm:cxn modelId="{41D2FF8B-7454-493E-B3C4-F0E584AB9196}" type="presParOf" srcId="{E116ACF5-3265-4132-BE97-D10901BA6AFD}" destId="{E34C7596-B12B-4EF1-8997-C24E40563B7F}" srcOrd="2" destOrd="0" presId="urn:microsoft.com/office/officeart/2018/2/layout/IconCircleList"/>
    <dgm:cxn modelId="{36926A7B-5542-465E-AB00-FFCC05CA4C0F}" type="presParOf" srcId="{E116ACF5-3265-4132-BE97-D10901BA6AFD}" destId="{BE65374A-76B5-46DD-BB29-9E3DC3C1A85B}" srcOrd="3" destOrd="0" presId="urn:microsoft.com/office/officeart/2018/2/layout/IconCircleList"/>
    <dgm:cxn modelId="{FEADCFF6-2365-4543-A055-5D96716E8657}" type="presParOf" srcId="{A217DB83-D5EB-4E76-AC75-D64355B0BB09}" destId="{467A90F0-569F-4AA5-897E-5AFEE481F199}" srcOrd="3" destOrd="0" presId="urn:microsoft.com/office/officeart/2018/2/layout/IconCircleList"/>
    <dgm:cxn modelId="{39A8FB2B-F053-47D1-82FE-32B4F8629D14}" type="presParOf" srcId="{A217DB83-D5EB-4E76-AC75-D64355B0BB09}" destId="{31816BF4-846F-4B30-95F1-9D2F2AEF25AA}" srcOrd="4" destOrd="0" presId="urn:microsoft.com/office/officeart/2018/2/layout/IconCircleList"/>
    <dgm:cxn modelId="{291B7466-B094-4BC0-BB3F-48ABDABEDB0A}" type="presParOf" srcId="{31816BF4-846F-4B30-95F1-9D2F2AEF25AA}" destId="{A6919183-CBE3-478B-90D0-761DAA2838FB}" srcOrd="0" destOrd="0" presId="urn:microsoft.com/office/officeart/2018/2/layout/IconCircleList"/>
    <dgm:cxn modelId="{77A84AA2-1AA7-47A6-8743-F0D5195C0664}" type="presParOf" srcId="{31816BF4-846F-4B30-95F1-9D2F2AEF25AA}" destId="{DD71ABAE-DA5C-4F38-9BAD-990FF90024A6}" srcOrd="1" destOrd="0" presId="urn:microsoft.com/office/officeart/2018/2/layout/IconCircleList"/>
    <dgm:cxn modelId="{85E7862D-723E-4C22-A815-2BA143B1EED4}" type="presParOf" srcId="{31816BF4-846F-4B30-95F1-9D2F2AEF25AA}" destId="{5C4258AD-2A5E-4D55-8D0A-57898FC31915}" srcOrd="2" destOrd="0" presId="urn:microsoft.com/office/officeart/2018/2/layout/IconCircleList"/>
    <dgm:cxn modelId="{C8374690-7ED8-4BEC-88F7-2F0AA9FA2029}" type="presParOf" srcId="{31816BF4-846F-4B30-95F1-9D2F2AEF25AA}" destId="{6E11F6FF-E23F-4913-A2F9-FE301E6DBF23}" srcOrd="3" destOrd="0" presId="urn:microsoft.com/office/officeart/2018/2/layout/IconCircleList"/>
    <dgm:cxn modelId="{E89A1981-E119-4B6F-8745-EC6845E4C886}" type="presParOf" srcId="{A217DB83-D5EB-4E76-AC75-D64355B0BB09}" destId="{249CC684-52C2-42F6-AC8B-DF70D6FF88F1}" srcOrd="5" destOrd="0" presId="urn:microsoft.com/office/officeart/2018/2/layout/IconCircleList"/>
    <dgm:cxn modelId="{0C480D09-BE0A-4B66-8B3C-91F2708CF183}" type="presParOf" srcId="{A217DB83-D5EB-4E76-AC75-D64355B0BB09}" destId="{F98C89D9-C47D-45D4-B67C-CC2C6C43B533}" srcOrd="6" destOrd="0" presId="urn:microsoft.com/office/officeart/2018/2/layout/IconCircleList"/>
    <dgm:cxn modelId="{8D3FCD93-CA42-4CD3-892C-B0E0EF62213D}" type="presParOf" srcId="{F98C89D9-C47D-45D4-B67C-CC2C6C43B533}" destId="{1497648D-0E05-455A-B039-01EA1B916395}" srcOrd="0" destOrd="0" presId="urn:microsoft.com/office/officeart/2018/2/layout/IconCircleList"/>
    <dgm:cxn modelId="{B1553694-5890-415F-AFAA-C2AD5274354F}" type="presParOf" srcId="{F98C89D9-C47D-45D4-B67C-CC2C6C43B533}" destId="{0E4FA17A-759A-4B7E-9DF1-4376490319B8}" srcOrd="1" destOrd="0" presId="urn:microsoft.com/office/officeart/2018/2/layout/IconCircleList"/>
    <dgm:cxn modelId="{C19557F1-BB03-443B-8C79-8C1849B94D60}" type="presParOf" srcId="{F98C89D9-C47D-45D4-B67C-CC2C6C43B533}" destId="{BE2FEE04-EFF7-4D10-BB51-D8046E2A31EC}" srcOrd="2" destOrd="0" presId="urn:microsoft.com/office/officeart/2018/2/layout/IconCircleList"/>
    <dgm:cxn modelId="{CDA9EA0D-8201-414C-8BEC-F01DC3F72D16}" type="presParOf" srcId="{F98C89D9-C47D-45D4-B67C-CC2C6C43B533}" destId="{C0D819FF-38B0-46DA-9908-1083749BF4B4}" srcOrd="3" destOrd="0" presId="urn:microsoft.com/office/officeart/2018/2/layout/IconCircleList"/>
    <dgm:cxn modelId="{768C9F17-75EC-4975-8D65-82952D2E583D}" type="presParOf" srcId="{A217DB83-D5EB-4E76-AC75-D64355B0BB09}" destId="{62FAAC77-C68B-4019-8FF1-155F59756458}" srcOrd="7" destOrd="0" presId="urn:microsoft.com/office/officeart/2018/2/layout/IconCircleList"/>
    <dgm:cxn modelId="{2551C334-960D-497E-B523-CE8197FFFA30}" type="presParOf" srcId="{A217DB83-D5EB-4E76-AC75-D64355B0BB09}" destId="{F8B4BB9A-90E9-4656-B7BF-267B1EAF53CC}" srcOrd="8" destOrd="0" presId="urn:microsoft.com/office/officeart/2018/2/layout/IconCircleList"/>
    <dgm:cxn modelId="{68F52792-05FA-42F6-B4EA-97E6C4A85DB0}" type="presParOf" srcId="{F8B4BB9A-90E9-4656-B7BF-267B1EAF53CC}" destId="{840CBA18-559E-417B-BA83-840DBEE85798}" srcOrd="0" destOrd="0" presId="urn:microsoft.com/office/officeart/2018/2/layout/IconCircleList"/>
    <dgm:cxn modelId="{A8ABBDF3-EE25-49C7-8D90-40D025407141}" type="presParOf" srcId="{F8B4BB9A-90E9-4656-B7BF-267B1EAF53CC}" destId="{3575A263-C04B-457D-A6BA-4EBA8AA7E5ED}" srcOrd="1" destOrd="0" presId="urn:microsoft.com/office/officeart/2018/2/layout/IconCircleList"/>
    <dgm:cxn modelId="{77DADBC7-6702-46ED-BA46-768B1EC067DE}" type="presParOf" srcId="{F8B4BB9A-90E9-4656-B7BF-267B1EAF53CC}" destId="{D31DC52E-574D-4C28-A7F3-033D3CACB0D8}" srcOrd="2" destOrd="0" presId="urn:microsoft.com/office/officeart/2018/2/layout/IconCircleList"/>
    <dgm:cxn modelId="{2EEB3804-7FC0-4C92-BBE9-41F3B877A548}" type="presParOf" srcId="{F8B4BB9A-90E9-4656-B7BF-267B1EAF53CC}" destId="{A6B8D2EC-B309-4605-A1E8-D98907CC08F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0782A-20BE-47FB-A0AF-97F540E5241F}">
      <dsp:nvSpPr>
        <dsp:cNvPr id="0" name=""/>
        <dsp:cNvSpPr/>
      </dsp:nvSpPr>
      <dsp:spPr>
        <a:xfrm>
          <a:off x="994953" y="502"/>
          <a:ext cx="3958529" cy="1979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de-DE" sz="2000" kern="1200" noProof="0" dirty="0">
              <a:latin typeface="GKV Open"/>
              <a:ea typeface="GKV Open"/>
              <a:cs typeface="GKV Open"/>
            </a:rPr>
            <a:t>Versicherungsprinzip</a:t>
          </a:r>
        </a:p>
      </dsp:txBody>
      <dsp:txXfrm>
        <a:off x="1052924" y="58473"/>
        <a:ext cx="3842587" cy="1863322"/>
      </dsp:txXfrm>
    </dsp:sp>
    <dsp:sp modelId="{1829FBD4-0FB7-40A7-AB30-2F95367EE08A}">
      <dsp:nvSpPr>
        <dsp:cNvPr id="0" name=""/>
        <dsp:cNvSpPr/>
      </dsp:nvSpPr>
      <dsp:spPr>
        <a:xfrm>
          <a:off x="5943115" y="502"/>
          <a:ext cx="3958529" cy="1979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de-DE" sz="2000" kern="1200" noProof="0" dirty="0">
              <a:latin typeface="GKV Open"/>
              <a:ea typeface="GKV Open"/>
              <a:cs typeface="GKV Open"/>
            </a:rPr>
            <a:t>Gesamtgesellschaftliche Aufgaben</a:t>
          </a:r>
        </a:p>
      </dsp:txBody>
      <dsp:txXfrm>
        <a:off x="6001086" y="58473"/>
        <a:ext cx="3842587" cy="1863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246F3-D3F0-4267-A400-88EA1AEDE277}">
      <dsp:nvSpPr>
        <dsp:cNvPr id="0" name=""/>
        <dsp:cNvSpPr/>
      </dsp:nvSpPr>
      <dsp:spPr>
        <a:xfrm>
          <a:off x="0" y="394965"/>
          <a:ext cx="10501932" cy="529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3BF77-0CCA-4CE9-9545-FDC66AF43F02}">
      <dsp:nvSpPr>
        <dsp:cNvPr id="0" name=""/>
        <dsp:cNvSpPr/>
      </dsp:nvSpPr>
      <dsp:spPr>
        <a:xfrm>
          <a:off x="525096" y="85005"/>
          <a:ext cx="8279313"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64" tIns="0" rIns="277864" bIns="0" numCol="1" spcCol="1270" anchor="ctr" anchorCtr="0">
          <a:noAutofit/>
        </a:bodyPr>
        <a:lstStyle/>
        <a:p>
          <a:pPr marL="0" lvl="0" indent="0" algn="l" defTabSz="622300" rtl="0">
            <a:lnSpc>
              <a:spcPct val="90000"/>
            </a:lnSpc>
            <a:spcBef>
              <a:spcPct val="0"/>
            </a:spcBef>
            <a:spcAft>
              <a:spcPct val="35000"/>
            </a:spcAft>
            <a:buNone/>
          </a:pPr>
          <a:r>
            <a:rPr lang="de-DE" sz="1400" kern="1200" noProof="0" dirty="0">
              <a:solidFill>
                <a:srgbClr val="FFFFFF"/>
              </a:solidFill>
              <a:latin typeface="GKV Open"/>
              <a:ea typeface="GKV Open"/>
              <a:cs typeface="GKV Open"/>
            </a:rPr>
            <a:t>Kostendeckende Beiträge für Bürgergeld-Beziehende – ca. 10 Mrd. Euro p.a.</a:t>
          </a:r>
          <a:endParaRPr lang="de-DE" sz="1400" kern="1200" noProof="0" dirty="0">
            <a:solidFill>
              <a:srgbClr val="FFFFFF"/>
            </a:solidFill>
            <a:latin typeface="GKV Open"/>
            <a:ea typeface="+mn-ea"/>
            <a:cs typeface="+mn-cs"/>
          </a:endParaRPr>
        </a:p>
      </dsp:txBody>
      <dsp:txXfrm>
        <a:off x="555358" y="115267"/>
        <a:ext cx="8218789" cy="559396"/>
      </dsp:txXfrm>
    </dsp:sp>
    <dsp:sp modelId="{80141F09-6F1B-4701-9165-1C96621FB208}">
      <dsp:nvSpPr>
        <dsp:cNvPr id="0" name=""/>
        <dsp:cNvSpPr/>
      </dsp:nvSpPr>
      <dsp:spPr>
        <a:xfrm>
          <a:off x="0" y="1347525"/>
          <a:ext cx="10501932" cy="529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F8602-24EB-4F88-9864-DE1907DD59D3}">
      <dsp:nvSpPr>
        <dsp:cNvPr id="0" name=""/>
        <dsp:cNvSpPr/>
      </dsp:nvSpPr>
      <dsp:spPr>
        <a:xfrm>
          <a:off x="525096" y="1037565"/>
          <a:ext cx="8298941"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64" tIns="0" rIns="277864" bIns="0" numCol="1" spcCol="1270" anchor="ctr" anchorCtr="0">
          <a:noAutofit/>
        </a:bodyPr>
        <a:lstStyle/>
        <a:p>
          <a:pPr marL="0" lvl="0" indent="0" algn="l" defTabSz="622300" rtl="0">
            <a:lnSpc>
              <a:spcPct val="90000"/>
            </a:lnSpc>
            <a:spcBef>
              <a:spcPct val="0"/>
            </a:spcBef>
            <a:spcAft>
              <a:spcPct val="35000"/>
            </a:spcAft>
            <a:buNone/>
          </a:pPr>
          <a:r>
            <a:rPr lang="de-DE" sz="1400" kern="1200" noProof="0" dirty="0">
              <a:solidFill>
                <a:srgbClr val="FFFFFF"/>
              </a:solidFill>
              <a:latin typeface="GKV Open"/>
              <a:ea typeface="GKV Open"/>
              <a:cs typeface="GKV Open"/>
            </a:rPr>
            <a:t>Dynamisierung der Bundesbeteiligung für versicherungsfremde/familienpolitische Leistungen – ca. 600 Mio. Euro p.a.</a:t>
          </a:r>
          <a:endParaRPr lang="de-DE" sz="1400" kern="1200" noProof="0" dirty="0">
            <a:solidFill>
              <a:srgbClr val="FFFFFF"/>
            </a:solidFill>
            <a:latin typeface="GKV Open"/>
            <a:ea typeface="+mn-ea"/>
            <a:cs typeface="+mn-cs"/>
          </a:endParaRPr>
        </a:p>
      </dsp:txBody>
      <dsp:txXfrm>
        <a:off x="555358" y="1067827"/>
        <a:ext cx="8238417" cy="559396"/>
      </dsp:txXfrm>
    </dsp:sp>
    <dsp:sp modelId="{54F960A2-6314-43CC-B987-26D20915B226}">
      <dsp:nvSpPr>
        <dsp:cNvPr id="0" name=""/>
        <dsp:cNvSpPr/>
      </dsp:nvSpPr>
      <dsp:spPr>
        <a:xfrm>
          <a:off x="0" y="2300085"/>
          <a:ext cx="10501932" cy="529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B03317-4B0E-4CD3-A2D4-35228E186E89}">
      <dsp:nvSpPr>
        <dsp:cNvPr id="0" name=""/>
        <dsp:cNvSpPr/>
      </dsp:nvSpPr>
      <dsp:spPr>
        <a:xfrm>
          <a:off x="525096" y="1990125"/>
          <a:ext cx="8279313"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64" tIns="0" rIns="277864" bIns="0" numCol="1" spcCol="1270" anchor="ctr" anchorCtr="0">
          <a:noAutofit/>
        </a:bodyPr>
        <a:lstStyle/>
        <a:p>
          <a:pPr marL="0" lvl="0" indent="0" algn="l" defTabSz="622300" rtl="0">
            <a:lnSpc>
              <a:spcPct val="90000"/>
            </a:lnSpc>
            <a:spcBef>
              <a:spcPct val="0"/>
            </a:spcBef>
            <a:spcAft>
              <a:spcPct val="35000"/>
            </a:spcAft>
            <a:buNone/>
          </a:pPr>
          <a:r>
            <a:rPr lang="de-DE" sz="1400" kern="1200" noProof="0" dirty="0">
              <a:solidFill>
                <a:srgbClr val="FFFFFF"/>
              </a:solidFill>
              <a:latin typeface="GKV Open"/>
              <a:ea typeface="GKV Open"/>
              <a:cs typeface="GKV Open"/>
            </a:rPr>
            <a:t>Rentenversicherungsbeiträge pflegender Angehöriger – ca. 4,8 Mrd. Euro p.a.</a:t>
          </a:r>
          <a:endParaRPr lang="de-DE" sz="1400" kern="1200" noProof="0" dirty="0">
            <a:solidFill>
              <a:srgbClr val="FFFFFF"/>
            </a:solidFill>
            <a:latin typeface="GKV Open"/>
            <a:ea typeface="+mn-ea"/>
            <a:cs typeface="+mn-cs"/>
          </a:endParaRPr>
        </a:p>
      </dsp:txBody>
      <dsp:txXfrm>
        <a:off x="555358" y="2020387"/>
        <a:ext cx="8218789" cy="559396"/>
      </dsp:txXfrm>
    </dsp:sp>
    <dsp:sp modelId="{C6A68FD7-ABE2-4B2C-A0AC-7842FD7D27C8}">
      <dsp:nvSpPr>
        <dsp:cNvPr id="0" name=""/>
        <dsp:cNvSpPr/>
      </dsp:nvSpPr>
      <dsp:spPr>
        <a:xfrm>
          <a:off x="0" y="3252645"/>
          <a:ext cx="10501932" cy="529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3F9FC-CAE2-4C83-A2B7-5790E11F3649}">
      <dsp:nvSpPr>
        <dsp:cNvPr id="0" name=""/>
        <dsp:cNvSpPr/>
      </dsp:nvSpPr>
      <dsp:spPr>
        <a:xfrm>
          <a:off x="525096" y="2942685"/>
          <a:ext cx="8293501"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64" tIns="0" rIns="277864" bIns="0" numCol="1" spcCol="1270" anchor="ctr" anchorCtr="0">
          <a:noAutofit/>
        </a:bodyPr>
        <a:lstStyle/>
        <a:p>
          <a:pPr marL="0" lvl="0" indent="0" algn="l" defTabSz="622300" rtl="0">
            <a:lnSpc>
              <a:spcPct val="90000"/>
            </a:lnSpc>
            <a:spcBef>
              <a:spcPct val="0"/>
            </a:spcBef>
            <a:spcAft>
              <a:spcPct val="35000"/>
            </a:spcAft>
            <a:buNone/>
          </a:pPr>
          <a:r>
            <a:rPr lang="de-DE" sz="1400" kern="1200" noProof="0" dirty="0">
              <a:solidFill>
                <a:srgbClr val="FFFFFF"/>
              </a:solidFill>
              <a:latin typeface="GKV Open"/>
              <a:ea typeface="GKV Open"/>
              <a:cs typeface="GKV Open"/>
            </a:rPr>
            <a:t>Refinanzierung der Pandemiekosten SPV – ca. 5,2 Mrd. Euro Gesamtkosten</a:t>
          </a:r>
          <a:endParaRPr lang="de-DE" sz="1400" kern="1200" noProof="0" dirty="0">
            <a:solidFill>
              <a:srgbClr val="FFFFFF"/>
            </a:solidFill>
            <a:latin typeface="GKV Open"/>
            <a:ea typeface="+mn-ea"/>
            <a:cs typeface="+mn-cs"/>
          </a:endParaRPr>
        </a:p>
      </dsp:txBody>
      <dsp:txXfrm>
        <a:off x="555358" y="2972947"/>
        <a:ext cx="8232977"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4098B-5590-4C52-8BA9-7D64FD483F78}">
      <dsp:nvSpPr>
        <dsp:cNvPr id="0" name=""/>
        <dsp:cNvSpPr/>
      </dsp:nvSpPr>
      <dsp:spPr>
        <a:xfrm>
          <a:off x="637324" y="103093"/>
          <a:ext cx="834150" cy="834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B4B8F-BD9F-4A02-89E0-695BF2C4CB26}">
      <dsp:nvSpPr>
        <dsp:cNvPr id="0" name=""/>
        <dsp:cNvSpPr/>
      </dsp:nvSpPr>
      <dsp:spPr>
        <a:xfrm>
          <a:off x="812496" y="278265"/>
          <a:ext cx="483807" cy="483807"/>
        </a:xfrm>
        <a:prstGeom prst="rect">
          <a:avLst/>
        </a:prstGeom>
        <a:blipFill>
          <a:blip xmlns:r="http://schemas.openxmlformats.org/officeDocument/2006/relationships" r:embed="rId1"/>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D7A5D-BE0A-4AF4-BD71-CF0B91084F40}">
      <dsp:nvSpPr>
        <dsp:cNvPr id="0" name=""/>
        <dsp:cNvSpPr/>
      </dsp:nvSpPr>
      <dsp:spPr>
        <a:xfrm>
          <a:off x="1650222" y="103093"/>
          <a:ext cx="1966212" cy="83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de-DE" sz="1400" b="0" i="0" kern="1200" baseline="0" noProof="0" dirty="0">
              <a:solidFill>
                <a:srgbClr val="000000"/>
              </a:solidFill>
              <a:latin typeface="GKV Open"/>
              <a:ea typeface="GKV Open"/>
              <a:cs typeface="GKV Open"/>
            </a:rPr>
            <a:t>Wiederherstellen des   Prinzips der </a:t>
          </a:r>
          <a:r>
            <a:rPr lang="de-DE" sz="1400" b="0" i="0" kern="1200" baseline="0" noProof="0" dirty="0" err="1">
              <a:solidFill>
                <a:srgbClr val="000000"/>
              </a:solidFill>
              <a:latin typeface="GKV Open"/>
              <a:ea typeface="GKV Open"/>
              <a:cs typeface="GKV Open"/>
            </a:rPr>
            <a:t>einnahmenorien-tierten</a:t>
          </a:r>
          <a:r>
            <a:rPr lang="de-DE" sz="1400" b="0" i="0" kern="1200" baseline="0" noProof="0" dirty="0">
              <a:solidFill>
                <a:srgbClr val="000000"/>
              </a:solidFill>
              <a:latin typeface="GKV Open"/>
              <a:ea typeface="GKV Open"/>
              <a:cs typeface="GKV Open"/>
            </a:rPr>
            <a:t> Ausgabenpolitik</a:t>
          </a:r>
        </a:p>
      </dsp:txBody>
      <dsp:txXfrm>
        <a:off x="1650222" y="103093"/>
        <a:ext cx="1966212" cy="834150"/>
      </dsp:txXfrm>
    </dsp:sp>
    <dsp:sp modelId="{6050C33A-46FB-4D80-BE43-FF8C5E4ED07B}">
      <dsp:nvSpPr>
        <dsp:cNvPr id="0" name=""/>
        <dsp:cNvSpPr/>
      </dsp:nvSpPr>
      <dsp:spPr>
        <a:xfrm>
          <a:off x="3959032" y="103093"/>
          <a:ext cx="834150" cy="834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9B1FA-6DFD-46CC-8AC0-A56087724442}">
      <dsp:nvSpPr>
        <dsp:cNvPr id="0" name=""/>
        <dsp:cNvSpPr/>
      </dsp:nvSpPr>
      <dsp:spPr>
        <a:xfrm>
          <a:off x="4134204" y="278265"/>
          <a:ext cx="483807" cy="483807"/>
        </a:xfrm>
        <a:prstGeom prst="rect">
          <a:avLst/>
        </a:prstGeom>
        <a:blipFill>
          <a:blip xmlns:r="http://schemas.openxmlformats.org/officeDocument/2006/relationships" r:embed="rId2"/>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65374A-76B5-46DD-BB29-9E3DC3C1A85B}">
      <dsp:nvSpPr>
        <dsp:cNvPr id="0" name=""/>
        <dsp:cNvSpPr/>
      </dsp:nvSpPr>
      <dsp:spPr>
        <a:xfrm>
          <a:off x="4971929" y="103093"/>
          <a:ext cx="1966212" cy="83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de-DE" sz="1400" b="0" i="0" kern="1200" baseline="0" noProof="0" dirty="0">
              <a:solidFill>
                <a:srgbClr val="000000"/>
              </a:solidFill>
              <a:latin typeface="GKV Open"/>
              <a:ea typeface="GKV Open"/>
              <a:cs typeface="GKV Open"/>
            </a:rPr>
            <a:t>Stärkung des Wirtschaftlichkeits-gebots und Abbau von Fehlanreizen</a:t>
          </a:r>
        </a:p>
      </dsp:txBody>
      <dsp:txXfrm>
        <a:off x="4971929" y="103093"/>
        <a:ext cx="1966212" cy="834150"/>
      </dsp:txXfrm>
    </dsp:sp>
    <dsp:sp modelId="{A6919183-CBE3-478B-90D0-761DAA2838FB}">
      <dsp:nvSpPr>
        <dsp:cNvPr id="0" name=""/>
        <dsp:cNvSpPr/>
      </dsp:nvSpPr>
      <dsp:spPr>
        <a:xfrm>
          <a:off x="7280740" y="103093"/>
          <a:ext cx="834150" cy="834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1ABAE-DA5C-4F38-9BAD-990FF90024A6}">
      <dsp:nvSpPr>
        <dsp:cNvPr id="0" name=""/>
        <dsp:cNvSpPr/>
      </dsp:nvSpPr>
      <dsp:spPr>
        <a:xfrm>
          <a:off x="7455911" y="278265"/>
          <a:ext cx="483807" cy="483807"/>
        </a:xfrm>
        <a:prstGeom prst="rect">
          <a:avLst/>
        </a:prstGeom>
        <a:blipFill>
          <a:blip xmlns:r="http://schemas.openxmlformats.org/officeDocument/2006/relationships" r:embed="rId3"/>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11F6FF-E23F-4913-A2F9-FE301E6DBF23}">
      <dsp:nvSpPr>
        <dsp:cNvPr id="0" name=""/>
        <dsp:cNvSpPr/>
      </dsp:nvSpPr>
      <dsp:spPr>
        <a:xfrm>
          <a:off x="8293637" y="103093"/>
          <a:ext cx="1966212" cy="83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de-DE" sz="1400" b="0" i="0" kern="1200" baseline="0" noProof="0" dirty="0">
              <a:latin typeface="GKV Open"/>
              <a:ea typeface="GKV Open"/>
              <a:cs typeface="GKV Open"/>
            </a:rPr>
            <a:t>Begrenzung bzw. Streichung spezieller Vergütungsregelungen, Zusatzvergütungen, Rabattregelungen etc.</a:t>
          </a:r>
          <a:endParaRPr lang="de-DE" sz="1400" b="0" kern="1200" noProof="0" dirty="0">
            <a:latin typeface="GKV Open"/>
            <a:ea typeface="GKV Open"/>
            <a:cs typeface="GKV Open"/>
          </a:endParaRPr>
        </a:p>
      </dsp:txBody>
      <dsp:txXfrm>
        <a:off x="8293637" y="103093"/>
        <a:ext cx="1966212" cy="834150"/>
      </dsp:txXfrm>
    </dsp:sp>
    <dsp:sp modelId="{1497648D-0E05-455A-B039-01EA1B916395}">
      <dsp:nvSpPr>
        <dsp:cNvPr id="0" name=""/>
        <dsp:cNvSpPr/>
      </dsp:nvSpPr>
      <dsp:spPr>
        <a:xfrm>
          <a:off x="637324" y="1611218"/>
          <a:ext cx="834150" cy="834150"/>
        </a:xfrm>
        <a:prstGeom prst="ellipse">
          <a:avLst/>
        </a:prstGeom>
        <a:solidFill>
          <a:srgbClr val="506F8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E4FA17A-759A-4B7E-9DF1-4376490319B8}">
      <dsp:nvSpPr>
        <dsp:cNvPr id="0" name=""/>
        <dsp:cNvSpPr/>
      </dsp:nvSpPr>
      <dsp:spPr>
        <a:xfrm>
          <a:off x="812496" y="1810096"/>
          <a:ext cx="483807" cy="48380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D819FF-38B0-46DA-9908-1083749BF4B4}">
      <dsp:nvSpPr>
        <dsp:cNvPr id="0" name=""/>
        <dsp:cNvSpPr/>
      </dsp:nvSpPr>
      <dsp:spPr>
        <a:xfrm>
          <a:off x="1650222" y="1634924"/>
          <a:ext cx="1966212" cy="83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de-DE" sz="1400" b="0" i="0" kern="1200" baseline="0" noProof="0" dirty="0">
              <a:solidFill>
                <a:srgbClr val="444444"/>
              </a:solidFill>
              <a:latin typeface="GKV Open"/>
              <a:ea typeface="GKV Open"/>
              <a:cs typeface="GKV Open"/>
            </a:rPr>
            <a:t>Höhere Belastungen für Versicherte</a:t>
          </a:r>
        </a:p>
      </dsp:txBody>
      <dsp:txXfrm>
        <a:off x="1650222" y="1634924"/>
        <a:ext cx="1966212" cy="834150"/>
      </dsp:txXfrm>
    </dsp:sp>
    <dsp:sp modelId="{840CBA18-559E-417B-BA83-840DBEE85798}">
      <dsp:nvSpPr>
        <dsp:cNvPr id="0" name=""/>
        <dsp:cNvSpPr/>
      </dsp:nvSpPr>
      <dsp:spPr>
        <a:xfrm>
          <a:off x="3959032" y="1634924"/>
          <a:ext cx="834150" cy="834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5A263-C04B-457D-A6BA-4EBA8AA7E5ED}">
      <dsp:nvSpPr>
        <dsp:cNvPr id="0" name=""/>
        <dsp:cNvSpPr/>
      </dsp:nvSpPr>
      <dsp:spPr>
        <a:xfrm>
          <a:off x="4134204" y="1810096"/>
          <a:ext cx="483807" cy="483807"/>
        </a:xfrm>
        <a:prstGeom prst="rect">
          <a:avLst/>
        </a:prstGeom>
        <a:blipFill>
          <a:blip xmlns:r="http://schemas.openxmlformats.org/officeDocument/2006/relationships" r:embed="rId6"/>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B8D2EC-B309-4605-A1E8-D98907CC08FB}">
      <dsp:nvSpPr>
        <dsp:cNvPr id="0" name=""/>
        <dsp:cNvSpPr/>
      </dsp:nvSpPr>
      <dsp:spPr>
        <a:xfrm>
          <a:off x="4971929" y="1634924"/>
          <a:ext cx="1966212" cy="83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de-DE" sz="1400" b="0" i="0" kern="1200" baseline="0" noProof="0" dirty="0">
              <a:solidFill>
                <a:srgbClr val="000000"/>
              </a:solidFill>
              <a:latin typeface="GKV Open"/>
              <a:ea typeface="GKV Open"/>
              <a:cs typeface="GKV Open"/>
            </a:rPr>
            <a:t>Beitragserhöhungen für GKV-Mitglieder und Arbeitgebende</a:t>
          </a:r>
          <a:endParaRPr lang="de-DE" sz="1400" b="0" kern="1200" noProof="0" dirty="0">
            <a:solidFill>
              <a:srgbClr val="000000"/>
            </a:solidFill>
            <a:latin typeface="GKV Open"/>
            <a:ea typeface="GKV Open"/>
            <a:cs typeface="GKV Open"/>
          </a:endParaRPr>
        </a:p>
      </dsp:txBody>
      <dsp:txXfrm>
        <a:off x="4971929" y="1634924"/>
        <a:ext cx="1966212" cy="834150"/>
      </dsp:txXfrm>
    </dsp:sp>
    <dsp:sp modelId="{D48FC047-11B3-4530-80C2-B8AE69FC71E1}">
      <dsp:nvSpPr>
        <dsp:cNvPr id="0" name=""/>
        <dsp:cNvSpPr/>
      </dsp:nvSpPr>
      <dsp:spPr>
        <a:xfrm>
          <a:off x="7280740" y="1634924"/>
          <a:ext cx="834150" cy="834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9897E-F53C-4045-BC57-62EB72565A7E}">
      <dsp:nvSpPr>
        <dsp:cNvPr id="0" name=""/>
        <dsp:cNvSpPr/>
      </dsp:nvSpPr>
      <dsp:spPr>
        <a:xfrm>
          <a:off x="7455911" y="1810096"/>
          <a:ext cx="483807" cy="483807"/>
        </a:xfrm>
        <a:prstGeom prst="rect">
          <a:avLst/>
        </a:prstGeom>
        <a:blipFill>
          <a:blip xmlns:r="http://schemas.openxmlformats.org/officeDocument/2006/relationships" r:embed="rId7"/>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AAB2E7-1A42-436E-B859-2719B420BB84}">
      <dsp:nvSpPr>
        <dsp:cNvPr id="0" name=""/>
        <dsp:cNvSpPr/>
      </dsp:nvSpPr>
      <dsp:spPr>
        <a:xfrm>
          <a:off x="8293637" y="1634924"/>
          <a:ext cx="1966212" cy="83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de-DE" sz="1400" b="0" i="0" kern="1200" baseline="0" noProof="0" dirty="0">
              <a:solidFill>
                <a:srgbClr val="000000"/>
              </a:solidFill>
              <a:latin typeface="GKV Open"/>
              <a:ea typeface="GKV Open"/>
              <a:cs typeface="GKV Open"/>
            </a:rPr>
            <a:t>Einsparungen bei Verwaltungskosten der Krankenkassen</a:t>
          </a:r>
          <a:endParaRPr lang="de-DE" sz="1400" b="0" kern="1200" noProof="0" dirty="0">
            <a:latin typeface="GKV Open"/>
            <a:ea typeface="GKV Open"/>
            <a:cs typeface="GKV Open"/>
          </a:endParaRPr>
        </a:p>
      </dsp:txBody>
      <dsp:txXfrm>
        <a:off x="8293637" y="1634924"/>
        <a:ext cx="1966212" cy="834150"/>
      </dsp:txXfrm>
    </dsp:sp>
    <dsp:sp modelId="{780BA640-DCDA-42F2-9372-883D38B32E99}">
      <dsp:nvSpPr>
        <dsp:cNvPr id="0" name=""/>
        <dsp:cNvSpPr/>
      </dsp:nvSpPr>
      <dsp:spPr>
        <a:xfrm>
          <a:off x="637324" y="3166755"/>
          <a:ext cx="834150" cy="834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E755E-4C55-4F5C-A416-143D8901CB41}">
      <dsp:nvSpPr>
        <dsp:cNvPr id="0" name=""/>
        <dsp:cNvSpPr/>
      </dsp:nvSpPr>
      <dsp:spPr>
        <a:xfrm>
          <a:off x="812496" y="3341927"/>
          <a:ext cx="483807" cy="483807"/>
        </a:xfrm>
        <a:prstGeom prst="rect">
          <a:avLst/>
        </a:prstGeom>
        <a:blipFill>
          <a:blip xmlns:r="http://schemas.openxmlformats.org/officeDocument/2006/relationships" r:embed="rId8"/>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B319BC-9994-4B69-BA8D-6EC235295514}">
      <dsp:nvSpPr>
        <dsp:cNvPr id="0" name=""/>
        <dsp:cNvSpPr/>
      </dsp:nvSpPr>
      <dsp:spPr>
        <a:xfrm>
          <a:off x="1650222" y="3166755"/>
          <a:ext cx="1966212" cy="83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rtl="0">
            <a:lnSpc>
              <a:spcPct val="100000"/>
            </a:lnSpc>
            <a:spcBef>
              <a:spcPct val="0"/>
            </a:spcBef>
            <a:spcAft>
              <a:spcPct val="35000"/>
            </a:spcAft>
            <a:buNone/>
          </a:pPr>
          <a:r>
            <a:rPr lang="de-DE" sz="1400" b="0" i="0" kern="1200" baseline="0" noProof="0" dirty="0">
              <a:solidFill>
                <a:srgbClr val="000000"/>
              </a:solidFill>
              <a:latin typeface="GKV Open"/>
              <a:ea typeface="GKV Open"/>
              <a:cs typeface="GKV Open"/>
            </a:rPr>
            <a:t>Fiskalische Maßnahmen</a:t>
          </a:r>
          <a:endParaRPr lang="de-DE" sz="1400" b="0" i="0" kern="1200" baseline="0" noProof="0" dirty="0">
            <a:latin typeface="GKV Open"/>
            <a:ea typeface="GKV Open"/>
            <a:cs typeface="GKV Open"/>
          </a:endParaRPr>
        </a:p>
      </dsp:txBody>
      <dsp:txXfrm>
        <a:off x="1650222" y="3166755"/>
        <a:ext cx="1966212" cy="834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4098B-5590-4C52-8BA9-7D64FD483F78}">
      <dsp:nvSpPr>
        <dsp:cNvPr id="0" name=""/>
        <dsp:cNvSpPr/>
      </dsp:nvSpPr>
      <dsp:spPr>
        <a:xfrm>
          <a:off x="196370" y="792558"/>
          <a:ext cx="910601" cy="9106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B4B8F-BD9F-4A02-89E0-695BF2C4CB26}">
      <dsp:nvSpPr>
        <dsp:cNvPr id="0" name=""/>
        <dsp:cNvSpPr/>
      </dsp:nvSpPr>
      <dsp:spPr>
        <a:xfrm>
          <a:off x="387596" y="983785"/>
          <a:ext cx="528148" cy="528148"/>
        </a:xfrm>
        <a:prstGeom prst="rect">
          <a:avLst/>
        </a:prstGeom>
        <a:blipFill>
          <a:blip xmlns:r="http://schemas.openxmlformats.org/officeDocument/2006/relationships" r:embed="rId1"/>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D7A5D-BE0A-4AF4-BD71-CF0B91084F40}">
      <dsp:nvSpPr>
        <dsp:cNvPr id="0" name=""/>
        <dsp:cNvSpPr/>
      </dsp:nvSpPr>
      <dsp:spPr>
        <a:xfrm>
          <a:off x="1302100" y="792558"/>
          <a:ext cx="2146416" cy="91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b="0" i="0" kern="1200" baseline="0" noProof="0" dirty="0">
              <a:solidFill>
                <a:srgbClr val="303030"/>
              </a:solidFill>
              <a:latin typeface="GKV Open"/>
              <a:ea typeface="GKV Open"/>
              <a:cs typeface="GKV Open"/>
            </a:rPr>
            <a:t>Vorbereitung eines     digitalen </a:t>
          </a:r>
          <a:r>
            <a:rPr lang="de-DE" sz="1600" b="0" i="0" kern="1200" baseline="0" noProof="0" dirty="0" err="1">
              <a:solidFill>
                <a:srgbClr val="303030"/>
              </a:solidFill>
              <a:latin typeface="GKV Open"/>
              <a:ea typeface="GKV Open"/>
              <a:cs typeface="GKV Open"/>
            </a:rPr>
            <a:t>Primärver-sorgungssystems</a:t>
          </a:r>
          <a:endParaRPr lang="de-DE" sz="1600" b="0" i="0" kern="1200" baseline="0" noProof="0" dirty="0">
            <a:solidFill>
              <a:srgbClr val="303030"/>
            </a:solidFill>
            <a:latin typeface="GKV Open"/>
            <a:ea typeface="GKV Open"/>
            <a:cs typeface="GKV Open"/>
          </a:endParaRPr>
        </a:p>
      </dsp:txBody>
      <dsp:txXfrm>
        <a:off x="1302100" y="792558"/>
        <a:ext cx="2146416" cy="910601"/>
      </dsp:txXfrm>
    </dsp:sp>
    <dsp:sp modelId="{6050C33A-46FB-4D80-BE43-FF8C5E4ED07B}">
      <dsp:nvSpPr>
        <dsp:cNvPr id="0" name=""/>
        <dsp:cNvSpPr/>
      </dsp:nvSpPr>
      <dsp:spPr>
        <a:xfrm>
          <a:off x="3822514" y="792558"/>
          <a:ext cx="910601" cy="9106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9B1FA-6DFD-46CC-8AC0-A56087724442}">
      <dsp:nvSpPr>
        <dsp:cNvPr id="0" name=""/>
        <dsp:cNvSpPr/>
      </dsp:nvSpPr>
      <dsp:spPr>
        <a:xfrm>
          <a:off x="4013740" y="983785"/>
          <a:ext cx="528148" cy="528148"/>
        </a:xfrm>
        <a:prstGeom prst="rect">
          <a:avLst/>
        </a:prstGeom>
        <a:blipFill>
          <a:blip xmlns:r="http://schemas.openxmlformats.org/officeDocument/2006/relationships" r:embed="rId2"/>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65374A-76B5-46DD-BB29-9E3DC3C1A85B}">
      <dsp:nvSpPr>
        <dsp:cNvPr id="0" name=""/>
        <dsp:cNvSpPr/>
      </dsp:nvSpPr>
      <dsp:spPr>
        <a:xfrm>
          <a:off x="4928244" y="792558"/>
          <a:ext cx="2146416" cy="91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b="0" i="0" kern="1200" baseline="0" noProof="0" dirty="0">
              <a:solidFill>
                <a:srgbClr val="303030"/>
              </a:solidFill>
              <a:latin typeface="GKV Open"/>
              <a:ea typeface="GKV Open"/>
              <a:cs typeface="GKV Open"/>
            </a:rPr>
            <a:t>Durchführung der EHDS-Verordnung</a:t>
          </a:r>
        </a:p>
      </dsp:txBody>
      <dsp:txXfrm>
        <a:off x="4928244" y="792558"/>
        <a:ext cx="2146416" cy="910601"/>
      </dsp:txXfrm>
    </dsp:sp>
    <dsp:sp modelId="{A6919183-CBE3-478B-90D0-761DAA2838FB}">
      <dsp:nvSpPr>
        <dsp:cNvPr id="0" name=""/>
        <dsp:cNvSpPr/>
      </dsp:nvSpPr>
      <dsp:spPr>
        <a:xfrm>
          <a:off x="7448657" y="792558"/>
          <a:ext cx="910601" cy="9106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1ABAE-DA5C-4F38-9BAD-990FF90024A6}">
      <dsp:nvSpPr>
        <dsp:cNvPr id="0" name=""/>
        <dsp:cNvSpPr/>
      </dsp:nvSpPr>
      <dsp:spPr>
        <a:xfrm>
          <a:off x="7639884" y="983785"/>
          <a:ext cx="528148" cy="528148"/>
        </a:xfrm>
        <a:prstGeom prst="rect">
          <a:avLst/>
        </a:prstGeom>
        <a:blipFill>
          <a:blip xmlns:r="http://schemas.openxmlformats.org/officeDocument/2006/relationships" r:embed="rId3"/>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11F6FF-E23F-4913-A2F9-FE301E6DBF23}">
      <dsp:nvSpPr>
        <dsp:cNvPr id="0" name=""/>
        <dsp:cNvSpPr/>
      </dsp:nvSpPr>
      <dsp:spPr>
        <a:xfrm>
          <a:off x="8554387" y="792558"/>
          <a:ext cx="2146416" cy="91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rtl="0">
            <a:lnSpc>
              <a:spcPct val="100000"/>
            </a:lnSpc>
            <a:spcBef>
              <a:spcPct val="0"/>
            </a:spcBef>
            <a:spcAft>
              <a:spcPct val="35000"/>
            </a:spcAft>
            <a:buNone/>
          </a:pPr>
          <a:r>
            <a:rPr lang="de-DE" sz="1600" b="0" i="0" kern="1200" baseline="0" noProof="0" dirty="0">
              <a:solidFill>
                <a:srgbClr val="303030"/>
              </a:solidFill>
              <a:latin typeface="GKV Open"/>
              <a:ea typeface="GKV Open"/>
              <a:cs typeface="GKV Open"/>
            </a:rPr>
            <a:t>Ausbau der elektro-nischen Patienten-akte zum „</a:t>
          </a:r>
          <a:r>
            <a:rPr lang="de-DE" sz="1600" b="0" i="0" kern="1200" baseline="0" noProof="0" dirty="0" err="1">
              <a:solidFill>
                <a:srgbClr val="303030"/>
              </a:solidFill>
              <a:latin typeface="GKV Open"/>
              <a:ea typeface="GKV Open"/>
              <a:cs typeface="GKV Open"/>
            </a:rPr>
            <a:t>persön-lichen</a:t>
          </a:r>
          <a:r>
            <a:rPr lang="de-DE" sz="1600" b="0" i="0" kern="1200" baseline="0" noProof="0" dirty="0">
              <a:solidFill>
                <a:srgbClr val="303030"/>
              </a:solidFill>
              <a:latin typeface="GKV Open"/>
              <a:ea typeface="GKV Open"/>
              <a:cs typeface="GKV Open"/>
            </a:rPr>
            <a:t> Gesundheits-datenraum“</a:t>
          </a:r>
        </a:p>
      </dsp:txBody>
      <dsp:txXfrm>
        <a:off x="8554387" y="792558"/>
        <a:ext cx="2146416" cy="910601"/>
      </dsp:txXfrm>
    </dsp:sp>
    <dsp:sp modelId="{1497648D-0E05-455A-B039-01EA1B916395}">
      <dsp:nvSpPr>
        <dsp:cNvPr id="0" name=""/>
        <dsp:cNvSpPr/>
      </dsp:nvSpPr>
      <dsp:spPr>
        <a:xfrm>
          <a:off x="196370" y="2400840"/>
          <a:ext cx="910601" cy="9106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4FA17A-759A-4B7E-9DF1-4376490319B8}">
      <dsp:nvSpPr>
        <dsp:cNvPr id="0" name=""/>
        <dsp:cNvSpPr/>
      </dsp:nvSpPr>
      <dsp:spPr>
        <a:xfrm>
          <a:off x="387596" y="2592066"/>
          <a:ext cx="528148" cy="528148"/>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D819FF-38B0-46DA-9908-1083749BF4B4}">
      <dsp:nvSpPr>
        <dsp:cNvPr id="0" name=""/>
        <dsp:cNvSpPr/>
      </dsp:nvSpPr>
      <dsp:spPr>
        <a:xfrm>
          <a:off x="1302100" y="2400840"/>
          <a:ext cx="2146416" cy="91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b="0" i="0" kern="1200" baseline="0" noProof="0" dirty="0">
              <a:solidFill>
                <a:srgbClr val="303030"/>
              </a:solidFill>
              <a:latin typeface="GKV Open"/>
              <a:ea typeface="GKV Open"/>
              <a:cs typeface="GKV Open"/>
            </a:rPr>
            <a:t>Optimierung der         Datennutzung</a:t>
          </a:r>
        </a:p>
      </dsp:txBody>
      <dsp:txXfrm>
        <a:off x="1302100" y="2400840"/>
        <a:ext cx="2146416" cy="910601"/>
      </dsp:txXfrm>
    </dsp:sp>
    <dsp:sp modelId="{840CBA18-559E-417B-BA83-840DBEE85798}">
      <dsp:nvSpPr>
        <dsp:cNvPr id="0" name=""/>
        <dsp:cNvSpPr/>
      </dsp:nvSpPr>
      <dsp:spPr>
        <a:xfrm>
          <a:off x="3822514" y="2400840"/>
          <a:ext cx="910601" cy="9106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5A263-C04B-457D-A6BA-4EBA8AA7E5ED}">
      <dsp:nvSpPr>
        <dsp:cNvPr id="0" name=""/>
        <dsp:cNvSpPr/>
      </dsp:nvSpPr>
      <dsp:spPr>
        <a:xfrm>
          <a:off x="4013740" y="2592066"/>
          <a:ext cx="528148" cy="528148"/>
        </a:xfrm>
        <a:prstGeom prst="rect">
          <a:avLst/>
        </a:prstGeom>
        <a:blipFill>
          <a:blip xmlns:r="http://schemas.openxmlformats.org/officeDocument/2006/relationships" r:embed="rId6"/>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B8D2EC-B309-4605-A1E8-D98907CC08FB}">
      <dsp:nvSpPr>
        <dsp:cNvPr id="0" name=""/>
        <dsp:cNvSpPr/>
      </dsp:nvSpPr>
      <dsp:spPr>
        <a:xfrm>
          <a:off x="4928244" y="2400840"/>
          <a:ext cx="2146416" cy="91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rtl="0">
            <a:lnSpc>
              <a:spcPct val="100000"/>
            </a:lnSpc>
            <a:spcBef>
              <a:spcPct val="0"/>
            </a:spcBef>
            <a:spcAft>
              <a:spcPct val="35000"/>
            </a:spcAft>
            <a:buNone/>
          </a:pPr>
          <a:r>
            <a:rPr lang="de-DE" sz="1600" b="0" i="0" kern="1200" baseline="0" noProof="0" dirty="0">
              <a:solidFill>
                <a:srgbClr val="303030"/>
              </a:solidFill>
              <a:latin typeface="GKV Open"/>
              <a:ea typeface="GKV Open"/>
              <a:cs typeface="GKV Open"/>
            </a:rPr>
            <a:t>Übergang zu staat-</a:t>
          </a:r>
          <a:r>
            <a:rPr lang="de-DE" sz="1600" b="0" i="0" kern="1200" baseline="0" noProof="0" dirty="0" err="1">
              <a:solidFill>
                <a:srgbClr val="303030"/>
              </a:solidFill>
              <a:latin typeface="GKV Open"/>
              <a:ea typeface="GKV Open"/>
              <a:cs typeface="GKV Open"/>
            </a:rPr>
            <a:t>licher</a:t>
          </a:r>
          <a:r>
            <a:rPr lang="de-DE" sz="1600" b="0" i="0" kern="1200" baseline="0" noProof="0" dirty="0">
              <a:solidFill>
                <a:srgbClr val="303030"/>
              </a:solidFill>
              <a:latin typeface="GKV Open"/>
              <a:ea typeface="GKV Open"/>
              <a:cs typeface="GKV Open"/>
            </a:rPr>
            <a:t> Infrastruktur-</a:t>
          </a:r>
          <a:r>
            <a:rPr lang="de-DE" sz="1600" b="0" i="0" kern="1200" baseline="0" noProof="0" dirty="0" err="1">
              <a:solidFill>
                <a:srgbClr val="303030"/>
              </a:solidFill>
              <a:latin typeface="GKV Open"/>
              <a:ea typeface="GKV Open"/>
              <a:cs typeface="GKV Open"/>
            </a:rPr>
            <a:t>governance</a:t>
          </a:r>
          <a:endParaRPr lang="de-DE" sz="1600" b="0" kern="1200" noProof="0" dirty="0">
            <a:solidFill>
              <a:srgbClr val="303030"/>
            </a:solidFill>
            <a:latin typeface="GKV Open"/>
            <a:ea typeface="GKV Open"/>
            <a:cs typeface="GKV Open"/>
          </a:endParaRPr>
        </a:p>
      </dsp:txBody>
      <dsp:txXfrm>
        <a:off x="4928244" y="2400840"/>
        <a:ext cx="2146416" cy="9106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593823" y="504445"/>
            <a:ext cx="3076363" cy="513508"/>
          </a:xfrm>
          <a:prstGeom prst="rect">
            <a:avLst/>
          </a:prstGeom>
        </p:spPr>
        <p:txBody>
          <a:bodyPr vert="horz" lIns="0" tIns="0" rIns="0" bIns="0" rtlCol="0" anchor="b" anchorCtr="0"/>
          <a:lstStyle>
            <a:lvl1pPr algn="l">
              <a:defRPr sz="1300"/>
            </a:lvl1pPr>
          </a:lstStyle>
          <a:p>
            <a:endParaRPr lang="de-DE"/>
          </a:p>
        </p:txBody>
      </p:sp>
      <p:sp>
        <p:nvSpPr>
          <p:cNvPr id="3" name="Datumsplatzhalter 2"/>
          <p:cNvSpPr>
            <a:spLocks noGrp="1"/>
          </p:cNvSpPr>
          <p:nvPr>
            <p:ph type="dt" sz="quarter" idx="1"/>
          </p:nvPr>
        </p:nvSpPr>
        <p:spPr>
          <a:xfrm>
            <a:off x="5723614" y="9931205"/>
            <a:ext cx="730741" cy="300216"/>
          </a:xfrm>
          <a:prstGeom prst="rect">
            <a:avLst/>
          </a:prstGeom>
        </p:spPr>
        <p:txBody>
          <a:bodyPr vert="horz" lIns="0" tIns="0" rIns="0" bIns="0" rtlCol="0" anchor="b" anchorCtr="0"/>
          <a:lstStyle>
            <a:lvl1pPr algn="r">
              <a:defRPr sz="1300"/>
            </a:lvl1pPr>
          </a:lstStyle>
          <a:p>
            <a:fld id="{703E22D0-69DB-4AD2-BFDB-B6B0697DB30B}" type="datetimeFigureOut">
              <a:rPr lang="de-DE" sz="1000"/>
              <a:t>05.06.2026</a:t>
            </a:fld>
            <a:endParaRPr lang="de-DE" sz="1000"/>
          </a:p>
        </p:txBody>
      </p:sp>
      <p:sp>
        <p:nvSpPr>
          <p:cNvPr id="4" name="Fußzeilenplatzhalter 3"/>
          <p:cNvSpPr>
            <a:spLocks noGrp="1"/>
          </p:cNvSpPr>
          <p:nvPr>
            <p:ph type="ftr" sz="quarter" idx="2"/>
          </p:nvPr>
        </p:nvSpPr>
        <p:spPr>
          <a:xfrm>
            <a:off x="492218" y="9934398"/>
            <a:ext cx="5171446" cy="300215"/>
          </a:xfrm>
          <a:prstGeom prst="rect">
            <a:avLst/>
          </a:prstGeom>
        </p:spPr>
        <p:txBody>
          <a:bodyPr vert="horz" lIns="0" tIns="0" rIns="0" bIns="0" rtlCol="0" anchor="b" anchorCtr="0"/>
          <a:lstStyle>
            <a:lvl1pPr algn="l">
              <a:defRPr sz="1300"/>
            </a:lvl1pPr>
          </a:lstStyle>
          <a:p>
            <a:pPr algn="r"/>
            <a:endParaRPr lang="de-DE" sz="1000"/>
          </a:p>
        </p:txBody>
      </p:sp>
      <p:sp>
        <p:nvSpPr>
          <p:cNvPr id="5" name="Foliennummernplatzhalter 4"/>
          <p:cNvSpPr>
            <a:spLocks noGrp="1"/>
          </p:cNvSpPr>
          <p:nvPr>
            <p:ph type="sldNum" sz="quarter" idx="3"/>
          </p:nvPr>
        </p:nvSpPr>
        <p:spPr>
          <a:xfrm>
            <a:off x="6670186" y="9934398"/>
            <a:ext cx="427470" cy="300215"/>
          </a:xfrm>
          <a:prstGeom prst="rect">
            <a:avLst/>
          </a:prstGeom>
        </p:spPr>
        <p:txBody>
          <a:bodyPr vert="horz" lIns="0" tIns="0" rIns="0" bIns="0" rtlCol="0" anchor="b" anchorCtr="0"/>
          <a:lstStyle>
            <a:lvl1pPr algn="r">
              <a:defRPr sz="1300"/>
            </a:lvl1pPr>
          </a:lstStyle>
          <a:p>
            <a:fld id="{8762C47E-A6F7-498A-BC00-873284D75D54}" type="slidenum">
              <a:rPr lang="de-DE" sz="1000"/>
              <a:t>‹Nr.›</a:t>
            </a:fld>
            <a:endParaRPr lang="de-DE" sz="1000"/>
          </a:p>
        </p:txBody>
      </p:sp>
      <p:pic>
        <p:nvPicPr>
          <p:cNvPr id="6" name="Grafik 5" descr="Logo Spitzenverband der gesetzlichen Krankenversicherungen">
            <a:extLst>
              <a:ext uri="{FF2B5EF4-FFF2-40B4-BE49-F238E27FC236}">
                <a16:creationId xmlns:a16="http://schemas.microsoft.com/office/drawing/2014/main" id="{4D5BD9BF-144F-D94B-3806-0284DE46FE7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218" y="256755"/>
            <a:ext cx="1594713" cy="761199"/>
          </a:xfrm>
          <a:prstGeom prst="rect">
            <a:avLst/>
          </a:prstGeom>
        </p:spPr>
      </p:pic>
    </p:spTree>
    <p:extLst>
      <p:ext uri="{BB962C8B-B14F-4D97-AF65-F5344CB8AC3E}">
        <p14:creationId xmlns:p14="http://schemas.microsoft.com/office/powerpoint/2010/main" val="31668545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79425" y="1663700"/>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5425339"/>
            <a:ext cx="5679440" cy="4295766"/>
          </a:xfrm>
          <a:prstGeom prst="rect">
            <a:avLst/>
          </a:prstGeom>
        </p:spPr>
        <p:txBody>
          <a:bodyPr vert="horz" lIns="0" tIns="0" rIns="0" bIns="0" rtlCol="0"/>
          <a:lstStyle/>
          <a:p>
            <a:pPr lvl="0" rtl="0"/>
            <a:r>
              <a:rPr lang="de-DE" noProof="0"/>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pic>
        <p:nvPicPr>
          <p:cNvPr id="8" name="Grafik 7" descr="Logo Spitzenverband der gesetzlichen Krankenversicherungen">
            <a:extLst>
              <a:ext uri="{FF2B5EF4-FFF2-40B4-BE49-F238E27FC236}">
                <a16:creationId xmlns:a16="http://schemas.microsoft.com/office/drawing/2014/main" id="{F351D15B-0390-4955-278A-FBE9EE8DA2F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218" y="256755"/>
            <a:ext cx="1594713" cy="761199"/>
          </a:xfrm>
          <a:prstGeom prst="rect">
            <a:avLst/>
          </a:prstGeom>
        </p:spPr>
      </p:pic>
      <p:sp>
        <p:nvSpPr>
          <p:cNvPr id="9" name="Kopfzeilenplatzhalter 1">
            <a:extLst>
              <a:ext uri="{FF2B5EF4-FFF2-40B4-BE49-F238E27FC236}">
                <a16:creationId xmlns:a16="http://schemas.microsoft.com/office/drawing/2014/main" id="{4FDE78D6-75BA-8F26-3378-05CACD15B13D}"/>
              </a:ext>
            </a:extLst>
          </p:cNvPr>
          <p:cNvSpPr>
            <a:spLocks noGrp="1"/>
          </p:cNvSpPr>
          <p:nvPr>
            <p:ph type="hdr" sz="quarter"/>
          </p:nvPr>
        </p:nvSpPr>
        <p:spPr>
          <a:xfrm>
            <a:off x="2720250" y="504445"/>
            <a:ext cx="3949936" cy="513508"/>
          </a:xfrm>
          <a:prstGeom prst="rect">
            <a:avLst/>
          </a:prstGeom>
        </p:spPr>
        <p:txBody>
          <a:bodyPr vert="horz" lIns="0" tIns="0" rIns="0" bIns="0" rtlCol="0" anchor="b" anchorCtr="0"/>
          <a:lstStyle>
            <a:lvl1pPr algn="l">
              <a:defRPr sz="1300"/>
            </a:lvl1pPr>
          </a:lstStyle>
          <a:p>
            <a:endParaRPr lang="de-DE"/>
          </a:p>
        </p:txBody>
      </p:sp>
      <p:sp>
        <p:nvSpPr>
          <p:cNvPr id="10" name="Datumsplatzhalter 2">
            <a:extLst>
              <a:ext uri="{FF2B5EF4-FFF2-40B4-BE49-F238E27FC236}">
                <a16:creationId xmlns:a16="http://schemas.microsoft.com/office/drawing/2014/main" id="{45E22A40-28A9-E174-869E-8B510DA369CA}"/>
              </a:ext>
            </a:extLst>
          </p:cNvPr>
          <p:cNvSpPr>
            <a:spLocks noGrp="1"/>
          </p:cNvSpPr>
          <p:nvPr>
            <p:ph type="dt" sz="quarter" idx="1"/>
          </p:nvPr>
        </p:nvSpPr>
        <p:spPr>
          <a:xfrm>
            <a:off x="5723614" y="9931205"/>
            <a:ext cx="730741" cy="300216"/>
          </a:xfrm>
          <a:prstGeom prst="rect">
            <a:avLst/>
          </a:prstGeom>
        </p:spPr>
        <p:txBody>
          <a:bodyPr vert="horz" lIns="0" tIns="0" rIns="0" bIns="0" rtlCol="0" anchor="b" anchorCtr="0"/>
          <a:lstStyle>
            <a:lvl1pPr algn="r">
              <a:defRPr sz="1300"/>
            </a:lvl1pPr>
          </a:lstStyle>
          <a:p>
            <a:fld id="{703E22D0-69DB-4AD2-BFDB-B6B0697DB30B}" type="datetimeFigureOut">
              <a:rPr lang="de-DE" sz="1000" smtClean="0"/>
              <a:t>05.06.2026</a:t>
            </a:fld>
            <a:endParaRPr lang="de-DE" sz="1000"/>
          </a:p>
        </p:txBody>
      </p:sp>
      <p:sp>
        <p:nvSpPr>
          <p:cNvPr id="11" name="Fußzeilenplatzhalter 3">
            <a:extLst>
              <a:ext uri="{FF2B5EF4-FFF2-40B4-BE49-F238E27FC236}">
                <a16:creationId xmlns:a16="http://schemas.microsoft.com/office/drawing/2014/main" id="{37791F05-04C1-52EF-F7E0-59CE62E6CC00}"/>
              </a:ext>
            </a:extLst>
          </p:cNvPr>
          <p:cNvSpPr>
            <a:spLocks noGrp="1"/>
          </p:cNvSpPr>
          <p:nvPr>
            <p:ph type="ftr" sz="quarter" idx="4"/>
          </p:nvPr>
        </p:nvSpPr>
        <p:spPr>
          <a:xfrm>
            <a:off x="492218" y="9934398"/>
            <a:ext cx="5171446" cy="300215"/>
          </a:xfrm>
          <a:prstGeom prst="rect">
            <a:avLst/>
          </a:prstGeom>
        </p:spPr>
        <p:txBody>
          <a:bodyPr vert="horz" lIns="0" tIns="0" rIns="0" bIns="0" rtlCol="0" anchor="b" anchorCtr="0"/>
          <a:lstStyle>
            <a:lvl1pPr algn="l">
              <a:defRPr sz="1300"/>
            </a:lvl1pPr>
          </a:lstStyle>
          <a:p>
            <a:pPr algn="r"/>
            <a:endParaRPr lang="de-DE" sz="1000"/>
          </a:p>
        </p:txBody>
      </p:sp>
      <p:sp>
        <p:nvSpPr>
          <p:cNvPr id="12" name="Foliennummernplatzhalter 4">
            <a:extLst>
              <a:ext uri="{FF2B5EF4-FFF2-40B4-BE49-F238E27FC236}">
                <a16:creationId xmlns:a16="http://schemas.microsoft.com/office/drawing/2014/main" id="{0FB575FC-2AA3-E8A2-C691-EDE79642D67C}"/>
              </a:ext>
            </a:extLst>
          </p:cNvPr>
          <p:cNvSpPr>
            <a:spLocks noGrp="1"/>
          </p:cNvSpPr>
          <p:nvPr>
            <p:ph type="sldNum" sz="quarter" idx="5"/>
          </p:nvPr>
        </p:nvSpPr>
        <p:spPr>
          <a:xfrm>
            <a:off x="6670186" y="9934398"/>
            <a:ext cx="427470" cy="300215"/>
          </a:xfrm>
          <a:prstGeom prst="rect">
            <a:avLst/>
          </a:prstGeom>
        </p:spPr>
        <p:txBody>
          <a:bodyPr vert="horz" lIns="0" tIns="0" rIns="0" bIns="0" rtlCol="0" anchor="b" anchorCtr="0"/>
          <a:lstStyle>
            <a:lvl1pPr algn="r">
              <a:defRPr sz="1300"/>
            </a:lvl1pPr>
          </a:lstStyle>
          <a:p>
            <a:fld id="{8762C47E-A6F7-498A-BC00-873284D75D54}" type="slidenum">
              <a:rPr lang="de-DE" sz="1000" smtClean="0"/>
              <a:t>‹Nr.›</a:t>
            </a:fld>
            <a:endParaRPr lang="de-DE" sz="1000"/>
          </a:p>
        </p:txBody>
      </p:sp>
    </p:spTree>
    <p:extLst>
      <p:ext uri="{BB962C8B-B14F-4D97-AF65-F5344CB8AC3E}">
        <p14:creationId xmlns:p14="http://schemas.microsoft.com/office/powerpoint/2010/main" val="87348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4"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esetze-im-internet.de/sgb_11/__44.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esetze-im-internet.de/sgb_6/__166.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762C47E-A6F7-498A-BC00-873284D75D54}" type="slidenum">
              <a:rPr lang="de-DE" sz="1000"/>
              <a:t>1</a:t>
            </a:fld>
            <a:endParaRPr lang="de-DE" sz="1000" dirty="0"/>
          </a:p>
        </p:txBody>
      </p:sp>
    </p:spTree>
    <p:extLst>
      <p:ext uri="{BB962C8B-B14F-4D97-AF65-F5344CB8AC3E}">
        <p14:creationId xmlns:p14="http://schemas.microsoft.com/office/powerpoint/2010/main" val="106150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dirty="0">
                <a:ea typeface="Calibri"/>
                <a:cs typeface="Calibri"/>
              </a:rPr>
              <a:t>Kernbotschaften:</a:t>
            </a:r>
          </a:p>
          <a:p>
            <a:pPr marL="171450" indent="-171450">
              <a:buFont typeface="Arial" panose="020B0604020202020204" pitchFamily="34" charset="0"/>
              <a:buChar char="•"/>
            </a:pPr>
            <a:r>
              <a:rPr lang="de-DE" dirty="0">
                <a:ea typeface="Calibri"/>
                <a:cs typeface="Calibri"/>
              </a:rPr>
              <a:t>Digitalisierung darf nicht nur Infrastrukturprojekt sein. Sie muss die Versorgung ganz konkret verbessern, Versicherten und Gesundheitsberufen einen erkennbaren Nutzen bieten und auf klaren Verantwortlichkeiten, sowie wirtschaftlichen Strukturen beruhen. </a:t>
            </a:r>
          </a:p>
          <a:p>
            <a:pPr marL="171450" indent="-171450">
              <a:buFont typeface="Arial" panose="020B0604020202020204" pitchFamily="34" charset="0"/>
              <a:buChar char="•"/>
            </a:pPr>
            <a:r>
              <a:rPr lang="de-DE" dirty="0">
                <a:ea typeface="Calibri"/>
                <a:cs typeface="Calibri"/>
              </a:rPr>
              <a:t>Nicht die Digitalisierung de Versorgung ist das Ziel, sondern eine bessere Versorgung durch Digitalisierung. </a:t>
            </a:r>
            <a:r>
              <a:rPr lang="en-US" dirty="0">
                <a:ea typeface="Calibri"/>
                <a:cs typeface="Calibri"/>
              </a:rPr>
              <a:t> </a:t>
            </a:r>
            <a:endParaRPr lang="en-US" dirty="0"/>
          </a:p>
          <a:p>
            <a:endParaRPr lang="de-DE" b="1" u="sng" noProof="0" dirty="0">
              <a:ea typeface="Calibri"/>
              <a:cs typeface="Calibri"/>
            </a:endParaRPr>
          </a:p>
          <a:p>
            <a:r>
              <a:rPr lang="de-DE" b="1" u="sng" noProof="0" dirty="0">
                <a:ea typeface="Calibri"/>
                <a:cs typeface="Calibri"/>
              </a:rPr>
              <a:t>GeDIG: Maßnahmen des Referentenentwurfs im Detail:</a:t>
            </a:r>
          </a:p>
          <a:p>
            <a:r>
              <a:rPr lang="de-DE" b="1" noProof="0" dirty="0">
                <a:solidFill>
                  <a:srgbClr val="444444"/>
                </a:solidFill>
              </a:rPr>
              <a:t>Vorbereitung eines digitalen Primärversorgungssystems:</a:t>
            </a:r>
            <a:r>
              <a:rPr lang="de-DE" noProof="0" dirty="0">
                <a:solidFill>
                  <a:srgbClr val="444444"/>
                </a:solidFill>
              </a:rPr>
              <a:t> Schaffung der normativen und technischen Voraussetzungen für eine effiziente Patientensteuerung.</a:t>
            </a:r>
          </a:p>
          <a:p>
            <a:r>
              <a:rPr lang="de-DE" b="1" noProof="0" dirty="0">
                <a:solidFill>
                  <a:srgbClr val="444444"/>
                </a:solidFill>
                <a:ea typeface="Calibri"/>
                <a:cs typeface="Calibri"/>
              </a:rPr>
              <a:t>Im Detail:</a:t>
            </a:r>
          </a:p>
          <a:p>
            <a:pPr marL="171450" indent="-171450">
              <a:lnSpc>
                <a:spcPct val="110000"/>
              </a:lnSpc>
              <a:spcAft>
                <a:spcPts val="700"/>
              </a:spcAft>
              <a:buFont typeface="Arial" panose="020B0604020202020204" pitchFamily="34" charset="0"/>
              <a:buChar char="•"/>
            </a:pPr>
            <a:r>
              <a:rPr lang="de-DE" b="0" noProof="0" dirty="0">
                <a:solidFill>
                  <a:srgbClr val="303030"/>
                </a:solidFill>
              </a:rPr>
              <a:t>Digitaler Versorgungseinstieg (§ 345a SGB V): Verpflichtung der Krankenkassen, ab dem 1. Februar 2028 einen Funktionsbereich in der </a:t>
            </a:r>
            <a:r>
              <a:rPr lang="de-DE" b="0" noProof="0" dirty="0" err="1">
                <a:solidFill>
                  <a:srgbClr val="303030"/>
                </a:solidFill>
              </a:rPr>
              <a:t>ePA</a:t>
            </a:r>
            <a:r>
              <a:rPr lang="de-DE" b="0" noProof="0" dirty="0">
                <a:solidFill>
                  <a:srgbClr val="303030"/>
                </a:solidFill>
              </a:rPr>
              <a:t>-Appbereitzustellen, der digitale Ersteinschätzungen (Triage), Online-Terminbuchungen und den Zugriff auf </a:t>
            </a:r>
            <a:r>
              <a:rPr lang="de-DE" b="0" noProof="0" dirty="0" err="1">
                <a:solidFill>
                  <a:srgbClr val="303030"/>
                </a:solidFill>
              </a:rPr>
              <a:t>eÜberweisungen</a:t>
            </a:r>
            <a:r>
              <a:rPr lang="de-DE" b="0" noProof="0" dirty="0">
                <a:solidFill>
                  <a:srgbClr val="303030"/>
                </a:solidFill>
              </a:rPr>
              <a:t> bündelt.</a:t>
            </a:r>
            <a:endParaRPr lang="de-DE" b="0" noProof="0" dirty="0">
              <a:solidFill>
                <a:srgbClr val="444444"/>
              </a:solidFill>
            </a:endParaRPr>
          </a:p>
          <a:p>
            <a:pPr marL="171450" indent="-171450">
              <a:lnSpc>
                <a:spcPct val="110000"/>
              </a:lnSpc>
              <a:spcAft>
                <a:spcPts val="700"/>
              </a:spcAft>
              <a:buFont typeface="Arial" panose="020B0604020202020204" pitchFamily="34" charset="0"/>
              <a:buChar char="•"/>
            </a:pPr>
            <a:r>
              <a:rPr lang="de-DE" b="0" noProof="0" dirty="0">
                <a:solidFill>
                  <a:srgbClr val="303030"/>
                </a:solidFill>
              </a:rPr>
              <a:t>Digitale Bedarfseinschätzung (§ 360b SGB V): Einführung eines standardisierten Systems zur Steuerung von Patienten in die medizinisch richtige Versorgungsebene (Notfall, Akut- oder Regelversorgung).</a:t>
            </a:r>
            <a:endParaRPr lang="de-DE" b="0" noProof="0" dirty="0">
              <a:solidFill>
                <a:srgbClr val="444444"/>
              </a:solidFill>
            </a:endParaRPr>
          </a:p>
          <a:p>
            <a:pPr marL="171450" indent="-171450">
              <a:lnSpc>
                <a:spcPct val="110000"/>
              </a:lnSpc>
              <a:spcAft>
                <a:spcPts val="700"/>
              </a:spcAft>
              <a:buFont typeface="Arial" panose="020B0604020202020204" pitchFamily="34" charset="0"/>
              <a:buChar char="•"/>
            </a:pPr>
            <a:r>
              <a:rPr lang="de-DE" b="0" noProof="0" dirty="0">
                <a:solidFill>
                  <a:srgbClr val="303030"/>
                </a:solidFill>
              </a:rPr>
              <a:t>Obligatorische elektronische Überweisung (§ 360a SGB V): Verpflichtung für Vertragsärzte, Überweisungen ab dem 1. September 2029 ausschließlich digital über die TI abzuwickeln.</a:t>
            </a:r>
            <a:endParaRPr lang="de-DE" b="0" noProof="0" dirty="0"/>
          </a:p>
          <a:p>
            <a:pPr marL="285750" indent="-285750">
              <a:lnSpc>
                <a:spcPct val="110000"/>
              </a:lnSpc>
              <a:spcAft>
                <a:spcPts val="700"/>
              </a:spcAft>
              <a:buFont typeface="Arial,Sans-Serif"/>
              <a:buChar char="•"/>
            </a:pPr>
            <a:endParaRPr lang="de-DE" noProof="0" dirty="0">
              <a:solidFill>
                <a:srgbClr val="303030"/>
              </a:solidFill>
            </a:endParaRPr>
          </a:p>
          <a:p>
            <a:r>
              <a:rPr lang="de-DE" b="1" noProof="0" dirty="0">
                <a:solidFill>
                  <a:srgbClr val="444444"/>
                </a:solidFill>
              </a:rPr>
              <a:t>Durchführung der EHDS-Verordnung: </a:t>
            </a:r>
            <a:r>
              <a:rPr lang="de-DE" noProof="0" dirty="0">
                <a:solidFill>
                  <a:srgbClr val="444444"/>
                </a:solidFill>
              </a:rPr>
              <a:t>Fristgerechte nationale Umsetzung des Europäischen Gesundheitsdatenraums sowohl für die Primärdatennutzung (d.h. grenzüberschreitende Datennutzung in der Behandlung) als auch für die die Sekundärdatennutzung (d.h. grenzüberschreitende Datennutzung in der Forschung).</a:t>
            </a:r>
          </a:p>
          <a:p>
            <a:r>
              <a:rPr lang="de-DE" b="1" noProof="0" dirty="0">
                <a:solidFill>
                  <a:srgbClr val="444444"/>
                </a:solidFill>
                <a:ea typeface="Calibri"/>
                <a:cs typeface="Calibri"/>
              </a:rPr>
              <a:t>Im Detail: </a:t>
            </a:r>
          </a:p>
          <a:p>
            <a:pPr marL="171450" indent="-171450">
              <a:buFont typeface="Arial"/>
              <a:buChar char="•"/>
            </a:pPr>
            <a:r>
              <a:rPr lang="de-DE" b="0" noProof="0" dirty="0">
                <a:solidFill>
                  <a:srgbClr val="303030"/>
                </a:solidFill>
                <a:highlight>
                  <a:srgbClr val="FFFFFF"/>
                </a:highlight>
              </a:rPr>
              <a:t>Grenzüberschreitende Primärnutzung: Verpflichtende Anbindung an </a:t>
            </a:r>
            <a:r>
              <a:rPr lang="de-DE" b="0" noProof="0" dirty="0" err="1">
                <a:solidFill>
                  <a:srgbClr val="303030"/>
                </a:solidFill>
                <a:highlight>
                  <a:srgbClr val="FFFFFF"/>
                </a:highlight>
              </a:rPr>
              <a:t>MyHealth@EU</a:t>
            </a:r>
            <a:r>
              <a:rPr lang="de-DE" b="0" noProof="0" dirty="0">
                <a:solidFill>
                  <a:srgbClr val="303030"/>
                </a:solidFill>
                <a:highlight>
                  <a:srgbClr val="FFFFFF"/>
                </a:highlight>
              </a:rPr>
              <a:t> ab 2029 für den Austausch von Patientenkurzakten und E-Rezepten; Laborbefunde und </a:t>
            </a:r>
            <a:r>
              <a:rPr lang="de-DE" b="0" noProof="0" dirty="0" err="1">
                <a:solidFill>
                  <a:srgbClr val="303030"/>
                </a:solidFill>
                <a:highlight>
                  <a:srgbClr val="FFFFFF"/>
                </a:highlight>
              </a:rPr>
              <a:t>Entlassbriefe</a:t>
            </a:r>
            <a:r>
              <a:rPr lang="de-DE" b="0" noProof="0" dirty="0">
                <a:solidFill>
                  <a:srgbClr val="303030"/>
                </a:solidFill>
                <a:highlight>
                  <a:srgbClr val="FFFFFF"/>
                </a:highlight>
              </a:rPr>
              <a:t> folgen bis 2031.</a:t>
            </a:r>
            <a:endParaRPr lang="de-DE" b="0" noProof="0" dirty="0"/>
          </a:p>
          <a:p>
            <a:pPr marL="171450" indent="-171450">
              <a:buFont typeface="Arial"/>
              <a:buChar char="•"/>
            </a:pPr>
            <a:r>
              <a:rPr lang="de-DE" b="0" noProof="0" dirty="0">
                <a:solidFill>
                  <a:srgbClr val="303030"/>
                </a:solidFill>
                <a:highlight>
                  <a:srgbClr val="FFFFFF"/>
                </a:highlight>
              </a:rPr>
              <a:t>Sekundärnutzung für die Forschung: Aufbau einer nationalen Infrastruktur mit einer koordinierenden Zugangsstelle beim BfArM und weiteren domänenspezifischen Stellen.</a:t>
            </a:r>
            <a:endParaRPr lang="de-DE" b="0" noProof="0" dirty="0"/>
          </a:p>
          <a:p>
            <a:pPr marL="171450" indent="-171450">
              <a:buFont typeface="Arial"/>
              <a:buChar char="•"/>
            </a:pPr>
            <a:r>
              <a:rPr lang="de-DE" b="0" noProof="0" dirty="0">
                <a:solidFill>
                  <a:srgbClr val="303030"/>
                </a:solidFill>
                <a:highlight>
                  <a:srgbClr val="FFFFFF"/>
                </a:highlight>
              </a:rPr>
              <a:t>Pseudonyme Forschungskennziffer: Einführung eines „Unique Identifier“ auf Basis der Krankenversichertennummer zur sicheren, sektorübergreifenden Datenverknüpfung.</a:t>
            </a:r>
            <a:endParaRPr lang="de-DE" b="0" noProof="0" dirty="0"/>
          </a:p>
          <a:p>
            <a:pPr marL="171450" indent="-171450">
              <a:buFont typeface="Arial"/>
              <a:buChar char="•"/>
            </a:pPr>
            <a:r>
              <a:rPr lang="de-DE" b="0" noProof="0" dirty="0">
                <a:solidFill>
                  <a:srgbClr val="303030"/>
                </a:solidFill>
                <a:highlight>
                  <a:srgbClr val="FFFFFF"/>
                </a:highlight>
              </a:rPr>
              <a:t>Zentrales Widerspruchsregister: Einrichtung einer Stelle zur digitalen Verwaltung von Versichertenwidersprüchen gegen die Sekundärnutzung ihrer Daten.</a:t>
            </a:r>
            <a:endParaRPr lang="de-DE" b="0" noProof="0" dirty="0"/>
          </a:p>
          <a:p>
            <a:pPr marL="171450" indent="-171450">
              <a:buFont typeface="Arial"/>
              <a:buChar char="•"/>
            </a:pPr>
            <a:r>
              <a:rPr lang="de-DE" b="0" noProof="0" dirty="0">
                <a:solidFill>
                  <a:srgbClr val="303030"/>
                </a:solidFill>
                <a:highlight>
                  <a:srgbClr val="FFFFFF"/>
                </a:highlight>
              </a:rPr>
              <a:t>Nationale Kontaktstellen: Weiterentwicklung der bestehenden </a:t>
            </a:r>
            <a:r>
              <a:rPr lang="de-DE" b="0" noProof="0" dirty="0" err="1">
                <a:solidFill>
                  <a:srgbClr val="303030"/>
                </a:solidFill>
                <a:highlight>
                  <a:srgbClr val="FFFFFF"/>
                </a:highlight>
              </a:rPr>
              <a:t>eHealth</a:t>
            </a:r>
            <a:r>
              <a:rPr lang="de-DE" b="0" noProof="0" dirty="0">
                <a:solidFill>
                  <a:srgbClr val="303030"/>
                </a:solidFill>
                <a:highlight>
                  <a:srgbClr val="FFFFFF"/>
                </a:highlight>
              </a:rPr>
              <a:t>-Kontaktstelle zur „Nationalen Kontaktstelle für digitale Gesundheit“ bis zum 26. März 2029</a:t>
            </a:r>
            <a:endParaRPr lang="de-DE" b="0" noProof="0" dirty="0"/>
          </a:p>
          <a:p>
            <a:endParaRPr lang="de-DE" noProof="0" dirty="0">
              <a:cs typeface="+mn-lt"/>
            </a:endParaRPr>
          </a:p>
          <a:p>
            <a:r>
              <a:rPr lang="de-DE" b="1" noProof="0" dirty="0">
                <a:solidFill>
                  <a:srgbClr val="444444"/>
                </a:solidFill>
              </a:rPr>
              <a:t>Ausbau der </a:t>
            </a:r>
            <a:r>
              <a:rPr lang="de-DE" b="1" noProof="0" dirty="0" err="1">
                <a:solidFill>
                  <a:srgbClr val="444444"/>
                </a:solidFill>
              </a:rPr>
              <a:t>ePA</a:t>
            </a:r>
            <a:r>
              <a:rPr lang="de-DE" b="1" noProof="0" dirty="0">
                <a:solidFill>
                  <a:srgbClr val="444444"/>
                </a:solidFill>
              </a:rPr>
              <a:t> zum „persönlichen Gesundheitsdatenraum“: </a:t>
            </a:r>
            <a:r>
              <a:rPr lang="de-DE" noProof="0" dirty="0">
                <a:solidFill>
                  <a:srgbClr val="444444"/>
                </a:solidFill>
              </a:rPr>
              <a:t>Transformation der Patientenakte von einer passiven Dokumentenablage zu einer aktiven Plattform für versorgungsrelevante Mehrwertanwendungen.</a:t>
            </a:r>
          </a:p>
          <a:p>
            <a:r>
              <a:rPr lang="de-DE" b="1" noProof="0" dirty="0">
                <a:solidFill>
                  <a:srgbClr val="444444"/>
                </a:solidFill>
                <a:ea typeface="Calibri"/>
                <a:cs typeface="Calibri"/>
              </a:rPr>
              <a:t>Im Detail: </a:t>
            </a:r>
          </a:p>
          <a:p>
            <a:pPr marL="285750" indent="-285750">
              <a:lnSpc>
                <a:spcPct val="110000"/>
              </a:lnSpc>
              <a:spcAft>
                <a:spcPts val="700"/>
              </a:spcAft>
              <a:buFont typeface="Arial,Sans-Serif"/>
              <a:buChar char="•"/>
            </a:pPr>
            <a:r>
              <a:rPr lang="de-DE" b="0" noProof="0" dirty="0" err="1">
                <a:solidFill>
                  <a:srgbClr val="303030"/>
                </a:solidFill>
              </a:rPr>
              <a:t>Erweitertung</a:t>
            </a:r>
            <a:r>
              <a:rPr lang="de-DE" b="0" noProof="0" dirty="0">
                <a:solidFill>
                  <a:srgbClr val="303030"/>
                </a:solidFill>
              </a:rPr>
              <a:t> der strukturierten Akteninhalte: Aufnahme von elektronischen </a:t>
            </a:r>
            <a:r>
              <a:rPr lang="de-DE" b="0" noProof="0" dirty="0" err="1">
                <a:solidFill>
                  <a:srgbClr val="303030"/>
                </a:solidFill>
              </a:rPr>
              <a:t>Entlassbriefen</a:t>
            </a:r>
            <a:r>
              <a:rPr lang="de-DE" b="0" noProof="0" dirty="0">
                <a:solidFill>
                  <a:srgbClr val="303030"/>
                </a:solidFill>
              </a:rPr>
              <a:t>, Abrechnungsdaten der Kassen und Triage-Ergebnissen als strukturierte Informationsobjekte.</a:t>
            </a:r>
            <a:endParaRPr lang="de-DE" b="0" noProof="0" dirty="0">
              <a:solidFill>
                <a:srgbClr val="444444"/>
              </a:solidFill>
            </a:endParaRPr>
          </a:p>
          <a:p>
            <a:pPr marL="285750" indent="-285750">
              <a:lnSpc>
                <a:spcPct val="110000"/>
              </a:lnSpc>
              <a:spcAft>
                <a:spcPts val="700"/>
              </a:spcAft>
              <a:buFont typeface="Arial,Sans-Serif"/>
              <a:buChar char="•"/>
            </a:pPr>
            <a:r>
              <a:rPr lang="de-DE" b="0" noProof="0" dirty="0">
                <a:solidFill>
                  <a:srgbClr val="303030"/>
                </a:solidFill>
              </a:rPr>
              <a:t>Kassenindividuelle Mehrwertanwendungen: Schaffung eines rechtlichen Rahmens für Krankenkassen, um eigene versorgungsnahe Dienste (z. </a:t>
            </a:r>
            <a:r>
              <a:rPr lang="de-DE" b="0" noProof="0" dirty="0" err="1">
                <a:solidFill>
                  <a:srgbClr val="303030"/>
                </a:solidFill>
              </a:rPr>
              <a:t>B.Medikationschecks</a:t>
            </a:r>
            <a:r>
              <a:rPr lang="de-DE" b="0" noProof="0" dirty="0">
                <a:solidFill>
                  <a:srgbClr val="303030"/>
                </a:solidFill>
              </a:rPr>
              <a:t>, Impf-Erinnerungen) direkt in der </a:t>
            </a:r>
            <a:r>
              <a:rPr lang="de-DE" b="0" noProof="0" dirty="0" err="1">
                <a:solidFill>
                  <a:srgbClr val="303030"/>
                </a:solidFill>
              </a:rPr>
              <a:t>ePA</a:t>
            </a:r>
            <a:r>
              <a:rPr lang="de-DE" b="0" noProof="0" dirty="0">
                <a:solidFill>
                  <a:srgbClr val="303030"/>
                </a:solidFill>
              </a:rPr>
              <a:t>-Benutzeroberfläche anzubieten.</a:t>
            </a:r>
            <a:endParaRPr lang="de-DE" b="0" noProof="0" dirty="0">
              <a:solidFill>
                <a:srgbClr val="444444"/>
              </a:solidFill>
            </a:endParaRPr>
          </a:p>
          <a:p>
            <a:pPr marL="285750" indent="-285750">
              <a:lnSpc>
                <a:spcPct val="110000"/>
              </a:lnSpc>
              <a:spcAft>
                <a:spcPts val="700"/>
              </a:spcAft>
              <a:buFont typeface="Arial,Sans-Serif"/>
              <a:buChar char="•"/>
            </a:pPr>
            <a:r>
              <a:rPr lang="de-DE" b="0" noProof="0" dirty="0">
                <a:solidFill>
                  <a:srgbClr val="303030"/>
                </a:solidFill>
              </a:rPr>
              <a:t>Ombudsstellen (§ 342a SGB V): Erweiterung der Befugnisse zur Unterstützung von Versicherten ohne digitale Endgeräte, insbesondere bei der Einrichtung von Vertreterregelungen</a:t>
            </a:r>
            <a:endParaRPr lang="de-DE" b="0" noProof="0" dirty="0"/>
          </a:p>
          <a:p>
            <a:pPr marL="171450" indent="-171450">
              <a:buFont typeface="Arial"/>
              <a:buChar char="•"/>
            </a:pPr>
            <a:endParaRPr lang="de-DE" noProof="0" dirty="0">
              <a:solidFill>
                <a:srgbClr val="444444"/>
              </a:solidFill>
            </a:endParaRPr>
          </a:p>
          <a:p>
            <a:r>
              <a:rPr lang="de-DE" b="1" noProof="0" dirty="0">
                <a:solidFill>
                  <a:srgbClr val="444444"/>
                </a:solidFill>
              </a:rPr>
              <a:t>Optimierung der Datennutzung: </a:t>
            </a:r>
            <a:r>
              <a:rPr lang="de-DE" noProof="0" dirty="0">
                <a:solidFill>
                  <a:srgbClr val="444444"/>
                </a:solidFill>
              </a:rPr>
              <a:t>Rechtssichere Erschließung von Gesundheitsdaten für die Forschung, die proaktive Prävention und die Steuerung des Gesundheitssystems.</a:t>
            </a:r>
          </a:p>
          <a:p>
            <a:r>
              <a:rPr lang="de-DE" b="1" noProof="0" dirty="0">
                <a:solidFill>
                  <a:srgbClr val="444444"/>
                </a:solidFill>
                <a:ea typeface="Calibri"/>
                <a:cs typeface="Calibri"/>
              </a:rPr>
              <a:t>Im Detail: </a:t>
            </a:r>
          </a:p>
          <a:p>
            <a:pPr marL="285750" indent="-285750">
              <a:lnSpc>
                <a:spcPct val="110000"/>
              </a:lnSpc>
              <a:spcAft>
                <a:spcPts val="700"/>
              </a:spcAft>
              <a:buFont typeface="Arial,Sans-Serif"/>
              <a:buChar char="•"/>
            </a:pPr>
            <a:r>
              <a:rPr lang="de-DE" b="0" noProof="0" dirty="0">
                <a:solidFill>
                  <a:srgbClr val="303030"/>
                </a:solidFill>
              </a:rPr>
              <a:t>Einführung einer Forschungskennziffer (§ 3 GDNG): Etablierung eines eindeutigen, pseudonymen „Unique Identifier“ auf Basis der Krankenversichertennummer, um sektorübergreifende Datenverknüpfungen und die Durchsetzung von Widerspruchsrechten im EHDS zu ermöglichen.</a:t>
            </a:r>
            <a:endParaRPr lang="de-DE" b="0" noProof="0" dirty="0">
              <a:solidFill>
                <a:srgbClr val="444444"/>
              </a:solidFill>
            </a:endParaRPr>
          </a:p>
          <a:p>
            <a:pPr marL="285750" indent="-285750">
              <a:lnSpc>
                <a:spcPct val="110000"/>
              </a:lnSpc>
              <a:spcAft>
                <a:spcPts val="700"/>
              </a:spcAft>
              <a:buFont typeface="Arial,Sans-Serif"/>
              <a:buChar char="•"/>
            </a:pPr>
            <a:r>
              <a:rPr lang="de-DE" b="0" noProof="0" dirty="0">
                <a:solidFill>
                  <a:srgbClr val="303030"/>
                </a:solidFill>
              </a:rPr>
              <a:t>Reallabore der Krankenkassen (§ 284a SGB V): Schaffung einer Experimentierklausel, die es Kassen erlaubt, innovative Datennutzungen (z. B. Training von KI-Modellen) unter Aufsicht befristet zu erproben.</a:t>
            </a:r>
            <a:endParaRPr lang="de-DE" b="0" noProof="0" dirty="0">
              <a:solidFill>
                <a:srgbClr val="444444"/>
              </a:solidFill>
            </a:endParaRPr>
          </a:p>
          <a:p>
            <a:pPr marL="285750" indent="-285750">
              <a:lnSpc>
                <a:spcPct val="110000"/>
              </a:lnSpc>
              <a:spcAft>
                <a:spcPts val="700"/>
              </a:spcAft>
              <a:buFont typeface="Arial,Sans-Serif"/>
              <a:buChar char="•"/>
            </a:pPr>
            <a:r>
              <a:rPr lang="de-DE" b="0" noProof="0" dirty="0">
                <a:solidFill>
                  <a:srgbClr val="303030"/>
                </a:solidFill>
              </a:rPr>
              <a:t>Erweiterte Risikoerkennung (§ 25b SGB V): Ausweitung der Befugnisse der Krankenkassen zur datengestützten Früherkennung auf Herz-Kreislauf-Erkrankungen und drohende Pflegebedürftigkeit.</a:t>
            </a:r>
            <a:endParaRPr lang="de-DE" b="0" noProof="0" dirty="0">
              <a:solidFill>
                <a:srgbClr val="444444"/>
              </a:solidFill>
            </a:endParaRPr>
          </a:p>
          <a:p>
            <a:pPr>
              <a:lnSpc>
                <a:spcPct val="110000"/>
              </a:lnSpc>
              <a:spcAft>
                <a:spcPts val="700"/>
              </a:spcAft>
            </a:pPr>
            <a:endParaRPr lang="de-DE" noProof="0" dirty="0">
              <a:solidFill>
                <a:srgbClr val="444444"/>
              </a:solidFill>
            </a:endParaRPr>
          </a:p>
          <a:p>
            <a:r>
              <a:rPr lang="de-DE" b="1" noProof="0" dirty="0">
                <a:solidFill>
                  <a:srgbClr val="444444"/>
                </a:solidFill>
              </a:rPr>
              <a:t>Übergang zu staatlicher </a:t>
            </a:r>
            <a:r>
              <a:rPr lang="de-DE" b="1" noProof="0" dirty="0" err="1">
                <a:solidFill>
                  <a:srgbClr val="444444"/>
                </a:solidFill>
              </a:rPr>
              <a:t>Infrastrukturgovernance</a:t>
            </a:r>
            <a:r>
              <a:rPr lang="de-DE" b="1" noProof="0" dirty="0">
                <a:solidFill>
                  <a:srgbClr val="444444"/>
                </a:solidFill>
              </a:rPr>
              <a:t>: </a:t>
            </a:r>
            <a:r>
              <a:rPr lang="de-DE" noProof="0" dirty="0">
                <a:solidFill>
                  <a:srgbClr val="444444"/>
                </a:solidFill>
              </a:rPr>
              <a:t>Verbesserung der Betriebsstabilität und Performanz der Telematikinfrastruktur (TI) durch eine Neuausrichtung der </a:t>
            </a:r>
            <a:r>
              <a:rPr lang="de-DE" noProof="0" dirty="0" err="1">
                <a:solidFill>
                  <a:srgbClr val="444444"/>
                </a:solidFill>
              </a:rPr>
              <a:t>Governance</a:t>
            </a:r>
            <a:r>
              <a:rPr lang="de-DE" noProof="0" dirty="0">
                <a:solidFill>
                  <a:srgbClr val="444444"/>
                </a:solidFill>
              </a:rPr>
              <a:t>.</a:t>
            </a:r>
          </a:p>
          <a:p>
            <a:r>
              <a:rPr lang="de-DE" b="1" noProof="0" dirty="0">
                <a:solidFill>
                  <a:srgbClr val="444444"/>
                </a:solidFill>
                <a:ea typeface="Calibri"/>
                <a:cs typeface="Calibri"/>
              </a:rPr>
              <a:t>Im Detail:</a:t>
            </a:r>
          </a:p>
          <a:p>
            <a:pPr marL="285750" indent="-285750">
              <a:lnSpc>
                <a:spcPct val="110000"/>
              </a:lnSpc>
              <a:spcAft>
                <a:spcPts val="700"/>
              </a:spcAft>
              <a:buFont typeface="Arial,Sans-Serif"/>
              <a:buChar char="•"/>
            </a:pPr>
            <a:r>
              <a:rPr lang="de-DE" b="0" noProof="0" dirty="0">
                <a:solidFill>
                  <a:srgbClr val="303030"/>
                </a:solidFill>
              </a:rPr>
              <a:t>Stärkung der gematik-</a:t>
            </a:r>
            <a:r>
              <a:rPr lang="de-DE" b="0" noProof="0" dirty="0" err="1">
                <a:solidFill>
                  <a:srgbClr val="303030"/>
                </a:solidFill>
              </a:rPr>
              <a:t>Governance</a:t>
            </a:r>
            <a:r>
              <a:rPr lang="de-DE" b="0" noProof="0" dirty="0">
                <a:solidFill>
                  <a:srgbClr val="303030"/>
                </a:solidFill>
              </a:rPr>
              <a:t>: Die gematik erhält eine stärker steuernde Rolle als „Provider“ und kann künftig TI-Komponenten zentralausschreiben, betreiben und betriebliche Pflichten direkt gegenüber Herstellern durchsetzen.</a:t>
            </a:r>
            <a:endParaRPr lang="de-DE" b="0" noProof="0" dirty="0">
              <a:solidFill>
                <a:srgbClr val="444444"/>
              </a:solidFill>
            </a:endParaRPr>
          </a:p>
          <a:p>
            <a:pPr marL="285750" indent="-285750">
              <a:lnSpc>
                <a:spcPct val="110000"/>
              </a:lnSpc>
              <a:spcAft>
                <a:spcPts val="700"/>
              </a:spcAft>
              <a:buFont typeface="Arial,Sans-Serif"/>
              <a:buChar char="•"/>
            </a:pPr>
            <a:r>
              <a:rPr lang="de-DE" b="0" noProof="0" dirty="0">
                <a:solidFill>
                  <a:srgbClr val="303030"/>
                </a:solidFill>
              </a:rPr>
              <a:t>Interoperabilitätspflicht für Primärsystem-Hersteller (§ 386a SGB V): Gesetzliche Verpflichtung für Softwarehersteller, Patientendaten auf Verlangen unverzüglich und kostenfrei in interoperablen Formaten bereitzustellen, um „Lock-in-Effekte“ zu verhindern.</a:t>
            </a:r>
            <a:endParaRPr lang="de-DE" b="0" noProof="0" dirty="0">
              <a:solidFill>
                <a:srgbClr val="444444"/>
              </a:solidFill>
            </a:endParaRPr>
          </a:p>
        </p:txBody>
      </p:sp>
      <p:sp>
        <p:nvSpPr>
          <p:cNvPr id="4" name="Slide Number Placeholder 3"/>
          <p:cNvSpPr>
            <a:spLocks noGrp="1"/>
          </p:cNvSpPr>
          <p:nvPr>
            <p:ph type="sldNum" sz="quarter" idx="5"/>
          </p:nvPr>
        </p:nvSpPr>
        <p:spPr/>
        <p:txBody>
          <a:bodyPr/>
          <a:lstStyle/>
          <a:p>
            <a:fld id="{8762C47E-A6F7-498A-BC00-873284D75D54}" type="slidenum">
              <a:rPr lang="de-DE" sz="1000" smtClean="0"/>
              <a:t>14</a:t>
            </a:fld>
            <a:endParaRPr lang="de-DE" sz="1000"/>
          </a:p>
        </p:txBody>
      </p:sp>
    </p:spTree>
    <p:extLst>
      <p:ext uri="{BB962C8B-B14F-4D97-AF65-F5344CB8AC3E}">
        <p14:creationId xmlns:p14="http://schemas.microsoft.com/office/powerpoint/2010/main" val="104523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dirty="0">
                <a:ea typeface="Calibri"/>
                <a:cs typeface="Calibri"/>
              </a:rPr>
              <a:t>Anforderungen GKV-SV:</a:t>
            </a:r>
          </a:p>
          <a:p>
            <a:pPr marL="171450" indent="-171450">
              <a:buFont typeface="Arial" panose="020B0604020202020204" pitchFamily="34" charset="0"/>
              <a:buChar char="•"/>
            </a:pPr>
            <a:r>
              <a:rPr lang="de-DE" dirty="0">
                <a:ea typeface="Calibri"/>
                <a:cs typeface="Calibri"/>
              </a:rPr>
              <a:t>Digitalisierung muss sich am konkreten Versorgungsnutzen messen lassen</a:t>
            </a:r>
          </a:p>
          <a:p>
            <a:pPr marL="171450" indent="-171450">
              <a:buFont typeface="Arial" panose="020B0604020202020204" pitchFamily="34" charset="0"/>
              <a:buChar char="•"/>
            </a:pPr>
            <a:r>
              <a:rPr lang="de-DE" dirty="0">
                <a:ea typeface="Calibri"/>
                <a:cs typeface="Calibri"/>
              </a:rPr>
              <a:t>Interoperabilität und Praxistauglichkeit vor technischer Komplexität</a:t>
            </a:r>
          </a:p>
          <a:p>
            <a:pPr marL="171450" indent="-171450">
              <a:buFont typeface="Arial" panose="020B0604020202020204" pitchFamily="34" charset="0"/>
              <a:buChar char="•"/>
            </a:pPr>
            <a:r>
              <a:rPr lang="de-DE" dirty="0">
                <a:ea typeface="Calibri"/>
                <a:cs typeface="Calibri"/>
              </a:rPr>
              <a:t>Klare </a:t>
            </a:r>
            <a:r>
              <a:rPr lang="de-DE" dirty="0" err="1">
                <a:ea typeface="Calibri"/>
                <a:cs typeface="Calibri"/>
              </a:rPr>
              <a:t>Governance</a:t>
            </a:r>
            <a:r>
              <a:rPr lang="de-DE" dirty="0">
                <a:ea typeface="Calibri"/>
                <a:cs typeface="Calibri"/>
              </a:rPr>
              <a:t>: gematik für Infrastruktur und Standards, Selbstverwaltung für Versorgung</a:t>
            </a:r>
          </a:p>
          <a:p>
            <a:pPr marL="171450" indent="-171450">
              <a:buFont typeface="Arial" panose="020B0604020202020204" pitchFamily="34" charset="0"/>
              <a:buChar char="•"/>
            </a:pPr>
            <a:r>
              <a:rPr lang="de-DE" dirty="0">
                <a:ea typeface="Calibri"/>
                <a:cs typeface="Calibri"/>
              </a:rPr>
              <a:t>Wirtschaftlichkeit und Finanzierungsverantwortung konsequent berücksichtigen</a:t>
            </a:r>
          </a:p>
          <a:p>
            <a:endParaRPr lang="de-DE" dirty="0">
              <a:ea typeface="Calibri"/>
              <a:cs typeface="Calibri"/>
            </a:endParaRPr>
          </a:p>
        </p:txBody>
      </p:sp>
      <p:sp>
        <p:nvSpPr>
          <p:cNvPr id="4" name="Slide Number Placeholder 3"/>
          <p:cNvSpPr>
            <a:spLocks noGrp="1"/>
          </p:cNvSpPr>
          <p:nvPr>
            <p:ph type="sldNum" sz="quarter" idx="5"/>
          </p:nvPr>
        </p:nvSpPr>
        <p:spPr/>
        <p:txBody>
          <a:bodyPr/>
          <a:lstStyle/>
          <a:p>
            <a:fld id="{8762C47E-A6F7-498A-BC00-873284D75D54}" type="slidenum">
              <a:rPr lang="de-DE" sz="1000" smtClean="0"/>
              <a:t>15</a:t>
            </a:fld>
            <a:endParaRPr lang="de-DE" sz="1000"/>
          </a:p>
        </p:txBody>
      </p:sp>
    </p:spTree>
    <p:extLst>
      <p:ext uri="{BB962C8B-B14F-4D97-AF65-F5344CB8AC3E}">
        <p14:creationId xmlns:p14="http://schemas.microsoft.com/office/powerpoint/2010/main" val="389853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u="sng" dirty="0">
                <a:latin typeface="+mn-lt"/>
                <a:ea typeface="GKV Open"/>
                <a:cs typeface="GKV Open"/>
              </a:rPr>
              <a:t>Kernbotschaften: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dirty="0">
                <a:latin typeface="+mn-lt"/>
                <a:ea typeface="GKV Open"/>
                <a:cs typeface="GKV Open"/>
              </a:rPr>
              <a:t>Verdoppelung der Pflegebedürftigen seit der Pflegereform 2017 auf über 6 Millionen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dirty="0">
                <a:latin typeface="+mn-lt"/>
                <a:ea typeface="GKV Open"/>
                <a:cs typeface="GKV Open"/>
              </a:rPr>
              <a:t>Das führt gemeinsam mit der Ausweitung der Leistungen und dem Anstieg der kosten – vor allem getrieben durch stark steigende Personalkosten – zu massiven Ausgabenanstiegen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dirty="0">
                <a:latin typeface="+mn-lt"/>
                <a:ea typeface="GKV Open"/>
                <a:cs typeface="GKV Open"/>
              </a:rPr>
              <a:t>Systematik von Begutachtung, Einstufung und Leistungen stehen nun auf dem Prüfstand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b="0" u="none" dirty="0">
              <a:latin typeface="+mn-lt"/>
              <a:ea typeface="GKV Open"/>
              <a:cs typeface="GKV Ope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u="sng" dirty="0">
                <a:latin typeface="+mn-lt"/>
                <a:ea typeface="GKV Open"/>
                <a:cs typeface="GKV Open"/>
              </a:rPr>
              <a:t>Entwicklung der Zahl pflegebedürftiger Personen</a:t>
            </a:r>
          </a:p>
          <a:p>
            <a:pPr marL="171450" indent="-171450">
              <a:buFont typeface="Arial" panose="020B0604020202020204" pitchFamily="34" charset="0"/>
              <a:buChar char="•"/>
            </a:pPr>
            <a:r>
              <a:rPr lang="de-DE" dirty="0">
                <a:latin typeface="+mn-lt"/>
                <a:ea typeface="GKV Open"/>
                <a:cs typeface="GKV Open"/>
              </a:rPr>
              <a:t>Seit Einführung der sozialen Pflegeversicherung 1995 hat sich die Zahl der Leistungsbeziehenden mehr als verfünffacht; besonders stark wächst der ambulante Bereich.</a:t>
            </a:r>
          </a:p>
          <a:p>
            <a:pPr marL="171450" indent="-171450">
              <a:buFont typeface="Arial" panose="020B0604020202020204" pitchFamily="34" charset="0"/>
              <a:buChar char="•"/>
            </a:pPr>
            <a:r>
              <a:rPr lang="de-DE" dirty="0">
                <a:latin typeface="+mn-lt"/>
                <a:ea typeface="GKV Open"/>
                <a:cs typeface="GKV Open"/>
              </a:rPr>
              <a:t>Ende 2025 gab es erstmals über 6 Mio. Leistungsbeziehende (6,01 Mio.); seit 2016 Zuwachs um 3,09 Mio., fast vollständig im ambulanten Sektor.</a:t>
            </a:r>
          </a:p>
          <a:p>
            <a:pPr marL="171450" indent="-171450">
              <a:buFont typeface="Arial" panose="020B0604020202020204" pitchFamily="34" charset="0"/>
              <a:buChar char="•"/>
            </a:pPr>
            <a:r>
              <a:rPr lang="de-DE" dirty="0">
                <a:latin typeface="+mn-lt"/>
                <a:ea typeface="GKV Open"/>
                <a:cs typeface="GKV Open"/>
              </a:rPr>
              <a:t>Die Zahl der Pflegebedürftigen hat sich seitdem etwa verdoppelt.</a:t>
            </a:r>
          </a:p>
          <a:p>
            <a:pPr marL="171450" indent="-171450">
              <a:buFont typeface="Arial" panose="020B0604020202020204" pitchFamily="34" charset="0"/>
              <a:buChar char="•"/>
            </a:pPr>
            <a:r>
              <a:rPr lang="de-DE" dirty="0">
                <a:latin typeface="+mn-lt"/>
                <a:ea typeface="GKV Open"/>
                <a:cs typeface="GKV Open"/>
              </a:rPr>
              <a:t>2017 wurde ein neuer Pflegebedürftigkeitsbegriff eingeführt: Umstellung von 3 Pflegestufen auf 5 Pflegegrade und Einbezug kognitiver Einschränkungen (z. B. Demenz).</a:t>
            </a:r>
          </a:p>
          <a:p>
            <a:pPr marL="171450" indent="-171450">
              <a:buFont typeface="Arial" panose="020B0604020202020204" pitchFamily="34" charset="0"/>
              <a:buChar char="•"/>
            </a:pPr>
            <a:r>
              <a:rPr lang="de-DE" dirty="0">
                <a:latin typeface="+mn-lt"/>
                <a:ea typeface="GKV Open"/>
                <a:cs typeface="GKV Open"/>
              </a:rPr>
              <a:t>Seit 2017 steigt die Zahl der Pflegebedürftigen jährlich im Schnitt um ca. 362.000 (2024: +406.000).</a:t>
            </a:r>
          </a:p>
          <a:p>
            <a:pPr marL="171450" indent="-171450">
              <a:buFont typeface="Arial" panose="020B0604020202020204" pitchFamily="34" charset="0"/>
              <a:buChar char="•"/>
            </a:pPr>
            <a:r>
              <a:rPr lang="de-DE" dirty="0">
                <a:latin typeface="+mn-lt"/>
                <a:ea typeface="GKV Open"/>
                <a:cs typeface="GKV Open"/>
              </a:rPr>
              <a:t>Rund 50.000 des jährlichen Anstiegs sind rein demografisch bedingt (Alterung der Bevölkerung).</a:t>
            </a:r>
          </a:p>
          <a:p>
            <a:pPr marL="171450" indent="-171450">
              <a:buFont typeface="Arial" panose="020B0604020202020204" pitchFamily="34" charset="0"/>
              <a:buChar char="•"/>
            </a:pPr>
            <a:r>
              <a:rPr lang="de-DE" dirty="0">
                <a:latin typeface="+mn-lt"/>
                <a:ea typeface="GKV Open"/>
                <a:cs typeface="GKV Open"/>
              </a:rPr>
              <a:t>Laut IGES-Studie ist die Zahl der Erstanträge seit 2017 um 25,9 % gestiegen; mehr Menschen nutzen Leistungen als ursprünglich prognostiziert.</a:t>
            </a:r>
          </a:p>
          <a:p>
            <a:pPr marL="171450" indent="-171450">
              <a:buFont typeface="Arial" panose="020B0604020202020204" pitchFamily="34" charset="0"/>
              <a:buChar char="•"/>
            </a:pPr>
            <a:r>
              <a:rPr lang="de-DE" dirty="0">
                <a:latin typeface="+mn-lt"/>
                <a:ea typeface="GKV Open"/>
                <a:cs typeface="GKV Open"/>
              </a:rPr>
              <a:t>Die Pflegeprävalenz stieg von 4,6 % (2017) auf 7,6 % (2024); Anstieg durch Demografie und höhere Betroffenheit in allen Altersklassen.</a:t>
            </a:r>
          </a:p>
          <a:p>
            <a:pPr marL="171450" indent="-171450">
              <a:buFont typeface="Arial" panose="020B0604020202020204" pitchFamily="34" charset="0"/>
              <a:buChar char="•"/>
            </a:pPr>
            <a:r>
              <a:rPr lang="de-DE" dirty="0">
                <a:latin typeface="+mn-lt"/>
                <a:ea typeface="GKV Open"/>
                <a:cs typeface="GKV Open"/>
              </a:rPr>
              <a:t>Hauptursache: mehr Anträge von jüngeren und weniger stark beeinträchtigten Personen.</a:t>
            </a:r>
          </a:p>
          <a:p>
            <a:pPr marL="171450" indent="-171450">
              <a:buFont typeface="Arial" panose="020B0604020202020204" pitchFamily="34" charset="0"/>
              <a:buChar char="•"/>
            </a:pPr>
            <a:r>
              <a:rPr lang="de-DE" dirty="0">
                <a:latin typeface="+mn-lt"/>
                <a:ea typeface="GKV Open"/>
                <a:cs typeface="GKV Open"/>
              </a:rPr>
              <a:t>Über 76 % der erwachsenen Antragstellenden erhalten niedrige Pflegegrade (PG1/PG2) und verbleiben lange im System.</a:t>
            </a: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GKV Open" pitchFamily="2" charset="0"/>
              <a:cs typeface="GKV Open" pitchFamily="2" charset="0"/>
            </a:endParaRPr>
          </a:p>
          <a:p>
            <a:pPr marL="0" indent="0">
              <a:buFont typeface="Arial" panose="020B0604020202020204" pitchFamily="34" charset="0"/>
              <a:buNone/>
            </a:pPr>
            <a:r>
              <a:rPr lang="de-DE" sz="1200" b="1" i="0" u="sng" strike="noStrike" kern="1200" baseline="0" dirty="0">
                <a:solidFill>
                  <a:schemeClr val="tx1"/>
                </a:solidFill>
                <a:effectLst/>
                <a:latin typeface="+mn-lt"/>
                <a:ea typeface="GKV Open" pitchFamily="2" charset="0"/>
                <a:cs typeface="GKV Open" pitchFamily="2" charset="0"/>
              </a:rPr>
              <a:t>Reformdebatte</a:t>
            </a:r>
            <a:r>
              <a:rPr lang="de-DE" sz="1200" b="0" i="0" u="none" strike="noStrike" kern="1200" baseline="0" dirty="0">
                <a:solidFill>
                  <a:schemeClr val="tx1"/>
                </a:solidFill>
                <a:effectLst/>
                <a:latin typeface="+mn-lt"/>
                <a:ea typeface="GKV Open" pitchFamily="2" charset="0"/>
                <a:cs typeface="GKV Open" pitchFamily="2" charset="0"/>
              </a:rPr>
              <a:t>: Es ist im Gespräch, die Schwellenwerte der Begutachtungssystematik von Pflegebedürftigkeit zu überprüfen und ggf. anzupassen. Eine Expertenkommission hatte zur Reform des Pflegebedürftigkeitsbegriffes wissenschaftlich fundierte Empfehlungen abgegeben, die Politik hat sich damals für eine großzügigere Ausgestaltung entschieden. Die damals empfohlenen Schwellenwerte könnten nun wieder ins Spiel kommen. Außerdem wird eine Reform des Pflegegrad 1 debattiert, der mehr auf präventive Maßnahmen Zugeschnitten werden soll.</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2C47E-A6F7-498A-BC00-873284D75D54}" type="slidenum">
              <a:rPr kumimoji="0" lang="de-DE"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60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2C47E-A6F7-498A-BC00-873284D75D54}" type="slidenum">
              <a:rPr kumimoji="0" lang="de-DE"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izenplatzhalter 2">
            <a:extLst>
              <a:ext uri="{FF2B5EF4-FFF2-40B4-BE49-F238E27FC236}">
                <a16:creationId xmlns:a16="http://schemas.microsoft.com/office/drawing/2014/main" id="{CFF1EBC1-6D63-BDE9-F8AD-DAA0392B8629}"/>
              </a:ext>
            </a:extLst>
          </p:cNvPr>
          <p:cNvSpPr>
            <a:spLocks noGrp="1"/>
          </p:cNvSpPr>
          <p:nvPr>
            <p:ph type="body" idx="1"/>
          </p:nvPr>
        </p:nvSpPr>
        <p:spPr>
          <a:xfrm>
            <a:off x="685800" y="4846638"/>
            <a:ext cx="5486400" cy="3838575"/>
          </a:xfrm>
        </p:spPr>
        <p:txBody>
          <a:bodyPr/>
          <a:lstStyle/>
          <a:p>
            <a:pPr marL="0" indent="0">
              <a:buFontTx/>
              <a:buNone/>
            </a:pPr>
            <a:r>
              <a:rPr lang="de-DE" b="1" u="sng" dirty="0">
                <a:solidFill>
                  <a:schemeClr val="tx1"/>
                </a:solidFill>
                <a:latin typeface="+mn-lt"/>
                <a:ea typeface="GKV Open" pitchFamily="2" charset="0"/>
                <a:cs typeface="GKV Open" pitchFamily="2" charset="0"/>
              </a:rPr>
              <a:t>Kernbotschaften: </a:t>
            </a:r>
          </a:p>
          <a:p>
            <a:pPr marL="171450" indent="-171450">
              <a:buFont typeface="Arial" panose="020B0604020202020204" pitchFamily="34" charset="0"/>
              <a:buChar char="•"/>
            </a:pPr>
            <a:r>
              <a:rPr lang="de-DE" b="0" u="none" dirty="0">
                <a:solidFill>
                  <a:schemeClr val="tx1"/>
                </a:solidFill>
                <a:latin typeface="+mn-lt"/>
                <a:ea typeface="GKV Open" pitchFamily="2" charset="0"/>
                <a:cs typeface="GKV Open" pitchFamily="2" charset="0"/>
              </a:rPr>
              <a:t>Bei wachsendem Pflegebedarf haben wir stagnierende Beschäftigtenzahlen und auch stagnierende Zahlen im Bereich stationärer und ambulanter Einrichtungen</a:t>
            </a:r>
          </a:p>
          <a:p>
            <a:pPr marL="171450" indent="-171450">
              <a:buFont typeface="Arial" panose="020B0604020202020204" pitchFamily="34" charset="0"/>
              <a:buChar char="•"/>
            </a:pPr>
            <a:r>
              <a:rPr lang="de-DE" b="0" u="none" dirty="0">
                <a:solidFill>
                  <a:schemeClr val="tx1"/>
                </a:solidFill>
                <a:latin typeface="+mn-lt"/>
                <a:ea typeface="GKV Open" pitchFamily="2" charset="0"/>
                <a:cs typeface="GKV Open" pitchFamily="2" charset="0"/>
              </a:rPr>
              <a:t>Neben der Kostenfrage muss also auch die Frage gelöst werden, wer wo und wie die Pflegebedürftigen in Zukunft betreut und wie der demografische Wandel ausgeglichen werden kann (Stichworte Digitalisierung, Prävention, Berufereforen) </a:t>
            </a:r>
          </a:p>
          <a:p>
            <a:pPr marL="171450" indent="-171450">
              <a:buFont typeface="Arial" panose="020B0604020202020204" pitchFamily="34" charset="0"/>
              <a:buChar char="•"/>
            </a:pPr>
            <a:r>
              <a:rPr lang="de-DE" b="0" u="none" dirty="0">
                <a:solidFill>
                  <a:schemeClr val="tx1"/>
                </a:solidFill>
                <a:latin typeface="+mn-lt"/>
                <a:ea typeface="GKV Open" pitchFamily="2" charset="0"/>
                <a:cs typeface="GKV Open" pitchFamily="2" charset="0"/>
              </a:rPr>
              <a:t>Im übrigen wird ein Großteil der Pflegebedürftigen in Deutschland zuhause gepflegt und betreut, zu großen Teilen ohne jegliche professionelle Pflegeleistungen allein durch An- und zugehörige; diese müssen weiter gestärkt und unterstützt werden, wenn die Pflege in Deutschland aufrecht erhalten werden soll. </a:t>
            </a:r>
          </a:p>
          <a:p>
            <a:pPr marL="171450" indent="-171450">
              <a:buFont typeface="Arial" panose="020B0604020202020204" pitchFamily="34" charset="0"/>
              <a:buChar char="•"/>
            </a:pPr>
            <a:endParaRPr lang="de-DE" b="0" u="none" dirty="0">
              <a:solidFill>
                <a:schemeClr val="tx1"/>
              </a:solidFill>
              <a:latin typeface="+mn-lt"/>
              <a:ea typeface="GKV Open" pitchFamily="2" charset="0"/>
              <a:cs typeface="GKV Open" pitchFamily="2" charset="0"/>
            </a:endParaRPr>
          </a:p>
          <a:p>
            <a:pPr marL="0" indent="0">
              <a:buFont typeface="Arial" panose="020B0604020202020204" pitchFamily="34" charset="0"/>
              <a:buNone/>
            </a:pPr>
            <a:r>
              <a:rPr lang="de-DE" b="0" u="none" dirty="0">
                <a:solidFill>
                  <a:schemeClr val="tx1"/>
                </a:solidFill>
                <a:latin typeface="+mn-lt"/>
                <a:ea typeface="GKV Open" pitchFamily="2" charset="0"/>
                <a:cs typeface="GKV Open" pitchFamily="2" charset="0"/>
              </a:rPr>
              <a:t>Stand 2024: </a:t>
            </a:r>
            <a:r>
              <a:rPr lang="de-DE" dirty="0"/>
              <a:t>85,9% der Pflegebedürftigen werden Zuhause versorgt, davon 54,5% allein durch Angehörige = 46,90 % insgesamt; Nur 14,1 % stationär</a:t>
            </a:r>
          </a:p>
          <a:p>
            <a:pPr marL="0" indent="0">
              <a:buFontTx/>
              <a:buNone/>
            </a:pPr>
            <a:endParaRPr lang="de-DE" b="0" u="none" dirty="0">
              <a:solidFill>
                <a:schemeClr val="tx1"/>
              </a:solidFill>
              <a:latin typeface="+mn-lt"/>
              <a:ea typeface="GKV Open" pitchFamily="2" charset="0"/>
              <a:cs typeface="GKV Open" pitchFamily="2" charset="0"/>
            </a:endParaRPr>
          </a:p>
          <a:p>
            <a:pPr marL="0" indent="0">
              <a:buFontTx/>
              <a:buNone/>
            </a:pPr>
            <a:r>
              <a:rPr lang="de-DE" b="1" u="sng" dirty="0">
                <a:solidFill>
                  <a:schemeClr val="tx1"/>
                </a:solidFill>
                <a:latin typeface="+mn-lt"/>
                <a:ea typeface="GKV Open" pitchFamily="2" charset="0"/>
                <a:cs typeface="GKV Open" pitchFamily="2" charset="0"/>
              </a:rPr>
              <a:t>Erläuterungen zur Folie:</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Zahl der Beschäftigten in der Altenpflege stieg bis 2021, danach kaum Wachstum.</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Seit 2022: ambulant +5 %, stationär −1 % → Angebot stagniert bzw. schrumpft teilweise.</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Versorgung verschlechtert sich: Verhältnis ambulant Pflegebedürftige pro Beschäftigten stieg von 19 (2017) auf 27 (2024).</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Folge: wachsende Bedeutung informeller Pflege, stärkere Belastung von Angehörigen.</a:t>
            </a:r>
          </a:p>
          <a:p>
            <a:pPr marL="0" indent="0" fontAlgn="t">
              <a:buFont typeface="Arial" panose="020B0604020202020204" pitchFamily="34" charset="0"/>
              <a:buNone/>
            </a:pPr>
            <a:endParaRPr lang="de-DE" sz="1200" b="1" i="0" kern="1200" dirty="0">
              <a:solidFill>
                <a:schemeClr val="tx1"/>
              </a:solidFill>
              <a:effectLst/>
              <a:latin typeface="+mn-lt"/>
              <a:ea typeface="+mn-ea"/>
              <a:cs typeface="+mn-cs"/>
            </a:endParaRPr>
          </a:p>
          <a:p>
            <a:pPr marL="0" indent="0" fontAlgn="t">
              <a:buFont typeface="Arial" panose="020B0604020202020204" pitchFamily="34" charset="0"/>
              <a:buNone/>
            </a:pPr>
            <a:r>
              <a:rPr lang="de-DE" sz="1200" b="1" i="0" kern="1200" dirty="0">
                <a:solidFill>
                  <a:schemeClr val="tx1"/>
                </a:solidFill>
                <a:effectLst/>
                <a:latin typeface="+mn-lt"/>
                <a:ea typeface="+mn-ea"/>
                <a:cs typeface="+mn-cs"/>
              </a:rPr>
              <a:t>Entgelte</a:t>
            </a:r>
            <a:endParaRPr lang="de-DE"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Löhne in der Altenpflege steigen überdurchschnittlich: </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Gesamtbeschäftigte: +2,5 % jährlich</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Stationäre Pflege: +4,0 %</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Ambulante Pflege: +5,6 %</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Ziel der Aufwertung erreicht, aber: starke Kostensteigerungen für Pflegebedürftige und Pflegeversicherung.</a:t>
            </a:r>
          </a:p>
          <a:p>
            <a:pPr marL="0" indent="0" fontAlgn="t">
              <a:buFont typeface="Arial" panose="020B0604020202020204" pitchFamily="34" charset="0"/>
              <a:buNone/>
            </a:pPr>
            <a:endParaRPr lang="de-DE" sz="1200" b="1" i="0" kern="1200" dirty="0">
              <a:solidFill>
                <a:schemeClr val="tx1"/>
              </a:solidFill>
              <a:effectLst/>
              <a:latin typeface="+mn-lt"/>
              <a:ea typeface="+mn-ea"/>
              <a:cs typeface="+mn-cs"/>
            </a:endParaRPr>
          </a:p>
          <a:p>
            <a:pPr marL="0" indent="0" fontAlgn="t">
              <a:buFont typeface="Arial" panose="020B0604020202020204" pitchFamily="34" charset="0"/>
              <a:buNone/>
            </a:pPr>
            <a:r>
              <a:rPr lang="de-DE" sz="1200" b="1" i="0" kern="1200" dirty="0">
                <a:solidFill>
                  <a:schemeClr val="tx1"/>
                </a:solidFill>
                <a:effectLst/>
                <a:latin typeface="+mn-lt"/>
                <a:ea typeface="+mn-ea"/>
                <a:cs typeface="+mn-cs"/>
              </a:rPr>
              <a:t>Fazit</a:t>
            </a:r>
            <a:endParaRPr lang="de-DE"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Angebot wächst nicht im gleichen Maß wie Nachfrage.</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Mehr Abhängigkeit von informeller Pflege → Belastung der Angehörigen steigt.</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Deutliche Lohnzuwächse treiben Kosten zusätzlich.</a:t>
            </a:r>
          </a:p>
          <a:p>
            <a:pPr marL="0" indent="0" fontAlgn="t">
              <a:buFont typeface="Arial" panose="020B0604020202020204" pitchFamily="34" charset="0"/>
              <a:buNone/>
            </a:pPr>
            <a:endParaRPr lang="de-DE" sz="1200" b="1" i="0" kern="1200" dirty="0">
              <a:solidFill>
                <a:schemeClr val="tx1"/>
              </a:solidFill>
              <a:effectLst/>
              <a:latin typeface="+mn-lt"/>
              <a:ea typeface="+mn-ea"/>
              <a:cs typeface="+mn-cs"/>
            </a:endParaRPr>
          </a:p>
          <a:p>
            <a:pPr marL="0" indent="0" fontAlgn="t">
              <a:buFont typeface="Arial" panose="020B0604020202020204" pitchFamily="34" charset="0"/>
              <a:buNone/>
            </a:pPr>
            <a:r>
              <a:rPr lang="de-DE" sz="1200" b="1" i="0" kern="1200" dirty="0">
                <a:solidFill>
                  <a:schemeClr val="tx1"/>
                </a:solidFill>
                <a:effectLst/>
                <a:latin typeface="+mn-lt"/>
                <a:ea typeface="+mn-ea"/>
                <a:cs typeface="+mn-cs"/>
              </a:rPr>
              <a:t>Implikationen für Reformen</a:t>
            </a:r>
            <a:endParaRPr lang="de-DE"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Neben Finanzierung auch Versorgungsstrukturen stärken.</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Wichtige Ansätze: Prävention, Digitalisierung, berufliche Weiterentwicklung.</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Unterstützung pflegender Angehöriger zentral; Kürzungen (z. B. Rentenpunkte) kontraproduktiv.</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Prävention braucht breites Engagement (z. B. altersgerechtes Wohnen, Gesundheitsförderung).</a:t>
            </a:r>
          </a:p>
          <a:p>
            <a:pPr marL="0" indent="0">
              <a:buFontTx/>
              <a:buNone/>
            </a:pPr>
            <a:endParaRPr lang="de-DE" baseline="0" dirty="0">
              <a:solidFill>
                <a:schemeClr val="tx1"/>
              </a:solidFill>
              <a:latin typeface="+mn-lt"/>
              <a:ea typeface="GKV Open" pitchFamily="2" charset="0"/>
              <a:cs typeface="GKV Open" pitchFamily="2" charset="0"/>
            </a:endParaRPr>
          </a:p>
          <a:p>
            <a:pPr marL="285750" indent="-285750">
              <a:lnSpc>
                <a:spcPct val="110000"/>
              </a:lnSpc>
              <a:spcAft>
                <a:spcPts val="1500"/>
              </a:spcAft>
              <a:buFont typeface="Arial" panose="020B0604020202020204" pitchFamily="34" charset="0"/>
              <a:buChar char="•"/>
            </a:pPr>
            <a:endParaRPr lang="de-DE" sz="1000" dirty="0">
              <a:latin typeface="+mn-lt"/>
            </a:endParaRPr>
          </a:p>
        </p:txBody>
      </p:sp>
    </p:spTree>
    <p:extLst>
      <p:ext uri="{BB962C8B-B14F-4D97-AF65-F5344CB8AC3E}">
        <p14:creationId xmlns:p14="http://schemas.microsoft.com/office/powerpoint/2010/main" val="372702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254FB-5F81-4568-D226-5E57BF67636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8121918-A212-C8A3-E935-895F1A50BA4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FB3908D-692E-F4B1-14A5-14473EAB93AC}"/>
              </a:ext>
            </a:extLst>
          </p:cNvPr>
          <p:cNvSpPr>
            <a:spLocks noGrp="1"/>
          </p:cNvSpPr>
          <p:nvPr>
            <p:ph type="body" idx="1"/>
          </p:nvPr>
        </p:nvSpPr>
        <p:spPr/>
        <p:txBody>
          <a:bodyPr/>
          <a:lstStyle/>
          <a:p>
            <a:pPr marL="0" indent="0">
              <a:buFontTx/>
              <a:buNone/>
            </a:pPr>
            <a:r>
              <a:rPr lang="de-DE" b="1" u="sng" dirty="0">
                <a:latin typeface="+mn-lt"/>
                <a:ea typeface="GKV Open" pitchFamily="2" charset="0"/>
                <a:cs typeface="GKV Open" pitchFamily="2" charset="0"/>
              </a:rPr>
              <a:t>Kernbotschaften:</a:t>
            </a:r>
          </a:p>
          <a:p>
            <a:pPr marL="171450" indent="-171450">
              <a:buFontTx/>
              <a:buChar char="-"/>
            </a:pPr>
            <a:r>
              <a:rPr lang="de-DE" b="0" u="none" dirty="0">
                <a:latin typeface="+mn-lt"/>
                <a:ea typeface="GKV Open" pitchFamily="2" charset="0"/>
                <a:cs typeface="GKV Open" pitchFamily="2" charset="0"/>
              </a:rPr>
              <a:t>Während Beiträge und Ausgaben der SPV steigen, steigt dennoch auch die Belastung der Pflegebedürftigen immer weiter – hier die Entwicklung der Eigenanteile in der stationären Pflege</a:t>
            </a:r>
          </a:p>
          <a:p>
            <a:pPr marL="171450" indent="-171450">
              <a:buFontTx/>
              <a:buChar char="-"/>
            </a:pPr>
            <a:r>
              <a:rPr lang="de-DE" b="0" u="none" dirty="0">
                <a:latin typeface="+mn-lt"/>
                <a:ea typeface="GKV Open" pitchFamily="2" charset="0"/>
                <a:cs typeface="GKV Open" pitchFamily="2" charset="0"/>
              </a:rPr>
              <a:t>Dadurch wächst auch der Anteil derjenigen, die ihre Pflege nicht selbst finanzieren können und deshalb auf Sozialhilfe angewiesen sind (Hilfe zur Pflege), was wiederum Länder und Kommunen und letztlich Steuerzahlerinnen belastet. Die Sozialhilfequote zu senken war aber ein kernanliegen bei Einführung der SPV gewesen. Deshalb stellt sich heute die dringende Frage, wie sie reformiert werden kann. Das Ziel muss eine nachhaltig finanziell stabile SPV sein, die das Lebensrisiko Pflegebedürftigkeit angemessen (in Teilleistung) abdeckt und professionelle und familiäre Pflegestrukturen stärkt</a:t>
            </a:r>
          </a:p>
          <a:p>
            <a:pPr marL="0" indent="0">
              <a:buFontTx/>
              <a:buNone/>
            </a:pPr>
            <a:r>
              <a:rPr lang="de-DE" b="0" u="none" dirty="0">
                <a:latin typeface="+mn-lt"/>
                <a:ea typeface="GKV Open" pitchFamily="2" charset="0"/>
                <a:cs typeface="GKV Open" pitchFamily="2" charset="0"/>
                <a:sym typeface="Wingdings" panose="05000000000000000000" pitchFamily="2" charset="2"/>
              </a:rPr>
              <a:t> eine Finanz- und Strukturreform der SPV ist überfällig</a:t>
            </a:r>
            <a:endParaRPr lang="de-DE" b="0" u="none" dirty="0">
              <a:latin typeface="+mn-lt"/>
              <a:ea typeface="GKV Open" pitchFamily="2" charset="0"/>
              <a:cs typeface="GKV Open" pitchFamily="2" charset="0"/>
            </a:endParaRPr>
          </a:p>
          <a:p>
            <a:pPr marL="0" indent="0">
              <a:buFontTx/>
              <a:buNone/>
            </a:pPr>
            <a:endParaRPr lang="de-DE" b="0" u="none" dirty="0">
              <a:latin typeface="+mn-lt"/>
              <a:ea typeface="GKV Open" pitchFamily="2" charset="0"/>
              <a:cs typeface="GKV Open" pitchFamily="2" charset="0"/>
            </a:endParaRPr>
          </a:p>
          <a:p>
            <a:pPr marL="0" indent="0">
              <a:buFontTx/>
              <a:buNone/>
            </a:pPr>
            <a:r>
              <a:rPr lang="de-DE" b="1" u="sng" dirty="0">
                <a:latin typeface="+mn-lt"/>
                <a:ea typeface="GKV Open" pitchFamily="2" charset="0"/>
                <a:cs typeface="GKV Open" pitchFamily="2" charset="0"/>
              </a:rPr>
              <a:t>Erläuterung zur Folie:</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Seit 2017 sind die Eigenanteile in der stationären Pflege (Pflege, Unterkunft/Verpflegung, Investitionen) von 1.752 € auf 3.494 € gestiegen – fast Verdopplung; durchschnittlich &gt;9 % pro Jahr.</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Steigende Kosten führen dazu, dass mehr Pflegebedürftige auf „Hilfe zur Pflege“ angewiesen sind (Anteil: 27,7 % in 2017 → 34,9 % in 2024).</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Seit 01.01.2022 gibt es Zuschüsse zu Eigenanteilen (§ 43c SGB XI); dämpfende Wirkung jedoch nur kurzfristig.</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2025: 7,14 Mrd. € für Eigenanteilsbegrenzung; Haupttreiber sind steigende Löhne in der Pflege.</a:t>
            </a:r>
          </a:p>
          <a:p>
            <a:pPr marL="171450" indent="-171450" fontAlgn="t">
              <a:buFont typeface="Arial" panose="020B0604020202020204" pitchFamily="34" charset="0"/>
              <a:buChar char="•"/>
            </a:pPr>
            <a:endParaRPr lang="de-DE" sz="1200" b="0" i="0" kern="1200" dirty="0">
              <a:solidFill>
                <a:schemeClr val="tx1"/>
              </a:solidFill>
              <a:effectLst/>
              <a:latin typeface="+mn-lt"/>
              <a:ea typeface="+mn-ea"/>
              <a:cs typeface="+mn-cs"/>
            </a:endParaRPr>
          </a:p>
          <a:p>
            <a:pPr marL="0" indent="0" fontAlgn="t">
              <a:buFont typeface="Arial" panose="020B0604020202020204" pitchFamily="34" charset="0"/>
              <a:buNone/>
            </a:pPr>
            <a:r>
              <a:rPr lang="de-DE" sz="1200" b="1" i="0" kern="1200" dirty="0">
                <a:solidFill>
                  <a:schemeClr val="tx1"/>
                </a:solidFill>
                <a:effectLst/>
                <a:latin typeface="+mn-lt"/>
                <a:ea typeface="+mn-ea"/>
                <a:cs typeface="+mn-cs"/>
              </a:rPr>
              <a:t>Reformdebatte</a:t>
            </a:r>
            <a:endParaRPr lang="de-DE"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Forderung: Übernahme der Investitionskosten durch Länder → Entlastung um ca. 500 € pro Monat.</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Auch Ausbildungskosten sollten vollständig von Bund und Ländern getragen werden.</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Geplante Streckung der Zuschusserhöhungen (alle 18 statt 12 Monate) würde Pflegeversicherung entlasten, aber Eigenanteile weiter erhöhen.</a:t>
            </a:r>
          </a:p>
          <a:p>
            <a:pPr marL="0" indent="0" fontAlgn="t">
              <a:buFont typeface="Arial" panose="020B0604020202020204" pitchFamily="34" charset="0"/>
              <a:buNone/>
            </a:pPr>
            <a:endParaRPr lang="de-DE" sz="1200" b="1" i="0" kern="1200" dirty="0">
              <a:solidFill>
                <a:schemeClr val="tx1"/>
              </a:solidFill>
              <a:effectLst/>
              <a:latin typeface="+mn-lt"/>
              <a:ea typeface="+mn-ea"/>
              <a:cs typeface="+mn-cs"/>
            </a:endParaRPr>
          </a:p>
          <a:p>
            <a:pPr marL="0" indent="0" fontAlgn="t">
              <a:buFont typeface="Arial" panose="020B0604020202020204" pitchFamily="34" charset="0"/>
              <a:buNone/>
            </a:pPr>
            <a:r>
              <a:rPr lang="de-DE" sz="1200" b="1" i="0" kern="1200" dirty="0">
                <a:solidFill>
                  <a:schemeClr val="tx1"/>
                </a:solidFill>
                <a:effectLst/>
                <a:latin typeface="+mn-lt"/>
                <a:ea typeface="+mn-ea"/>
                <a:cs typeface="+mn-cs"/>
              </a:rPr>
              <a:t>Hilfe zur Pflege (Kurzdefinition)</a:t>
            </a:r>
            <a:endParaRPr lang="de-DE"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Anspruch besteht bei Pflegebedürftigkeit und fehlender finanzieller Leistungsfähigkeit; umfasst körperliche, kognitive und psychische Einschränkungen.</a:t>
            </a:r>
          </a:p>
          <a:p>
            <a:pPr marL="0" indent="0" fontAlgn="t">
              <a:buFont typeface="Arial" panose="020B0604020202020204" pitchFamily="34" charset="0"/>
              <a:buNone/>
            </a:pPr>
            <a:endParaRPr lang="de-DE" sz="1200" b="1" i="0" kern="1200" dirty="0">
              <a:solidFill>
                <a:schemeClr val="tx1"/>
              </a:solidFill>
              <a:effectLst/>
              <a:latin typeface="+mn-lt"/>
              <a:ea typeface="+mn-ea"/>
              <a:cs typeface="+mn-cs"/>
            </a:endParaRPr>
          </a:p>
          <a:p>
            <a:pPr marL="0" indent="0" fontAlgn="t">
              <a:buFont typeface="Arial" panose="020B0604020202020204" pitchFamily="34" charset="0"/>
              <a:buNone/>
            </a:pPr>
            <a:r>
              <a:rPr lang="de-DE" sz="1200" b="1" i="0" kern="1200" dirty="0">
                <a:solidFill>
                  <a:schemeClr val="tx1"/>
                </a:solidFill>
                <a:effectLst/>
                <a:latin typeface="+mn-lt"/>
                <a:ea typeface="+mn-ea"/>
                <a:cs typeface="+mn-cs"/>
              </a:rPr>
              <a:t>Historie</a:t>
            </a:r>
            <a:endParaRPr lang="de-DE"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Pflegeversicherung 1995 eingeführt, um Angehörige und Sozialhilfe zu entlasten.</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Bereits 1991: 543.000 Empfänger, Kosten ca. 12,7 Mrd. DM (über ein Drittel der Sozialhilfeausgaben).</a:t>
            </a:r>
          </a:p>
          <a:p>
            <a:r>
              <a:rPr lang="de-DE" sz="1200" kern="1200" dirty="0">
                <a:solidFill>
                  <a:schemeClr val="tx1"/>
                </a:solidFill>
                <a:effectLst/>
                <a:latin typeface="+mn-lt"/>
                <a:ea typeface="GKV Open"/>
                <a:cs typeface="GKV Open"/>
              </a:rPr>
              <a:t> </a:t>
            </a:r>
          </a:p>
          <a:p>
            <a:endParaRPr lang="de-DE" dirty="0">
              <a:solidFill>
                <a:srgbClr val="00B050"/>
              </a:solidFill>
              <a:latin typeface="+mn-lt"/>
              <a:ea typeface="GKV Open" pitchFamily="2" charset="0"/>
              <a:cs typeface="GKV Open" pitchFamily="2" charset="0"/>
            </a:endParaRPr>
          </a:p>
          <a:p>
            <a:endParaRPr lang="de-DE" dirty="0">
              <a:latin typeface="+mn-lt"/>
              <a:ea typeface="GKV Open" pitchFamily="2" charset="0"/>
              <a:cs typeface="GKV Open" pitchFamily="2" charset="0"/>
            </a:endParaRPr>
          </a:p>
        </p:txBody>
      </p:sp>
      <p:sp>
        <p:nvSpPr>
          <p:cNvPr id="4" name="Foliennummernplatzhalter 3">
            <a:extLst>
              <a:ext uri="{FF2B5EF4-FFF2-40B4-BE49-F238E27FC236}">
                <a16:creationId xmlns:a16="http://schemas.microsoft.com/office/drawing/2014/main" id="{F54E663E-AF0E-EA3E-2CB1-1077EA7BA8F8}"/>
              </a:ext>
            </a:extLst>
          </p:cNvPr>
          <p:cNvSpPr>
            <a:spLocks noGrp="1"/>
          </p:cNvSpPr>
          <p:nvPr>
            <p:ph type="sldNum" sz="quarter" idx="5"/>
          </p:nvPr>
        </p:nvSpPr>
        <p:spPr/>
        <p:txBody>
          <a:bodyPr/>
          <a:lstStyle/>
          <a:p>
            <a:fld id="{8762C47E-A6F7-498A-BC00-873284D75D54}" type="slidenum">
              <a:rPr lang="de-DE" sz="900" smtClean="0"/>
              <a:t>19</a:t>
            </a:fld>
            <a:endParaRPr lang="de-DE" sz="900"/>
          </a:p>
        </p:txBody>
      </p:sp>
    </p:spTree>
    <p:extLst>
      <p:ext uri="{BB962C8B-B14F-4D97-AF65-F5344CB8AC3E}">
        <p14:creationId xmlns:p14="http://schemas.microsoft.com/office/powerpoint/2010/main" val="3297988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u="sng" kern="1200" dirty="0">
                <a:solidFill>
                  <a:schemeClr val="tx1"/>
                </a:solidFill>
                <a:effectLst/>
                <a:latin typeface="+mn-lt"/>
                <a:ea typeface="+mn-ea"/>
                <a:cs typeface="+mn-cs"/>
              </a:rPr>
              <a:t>Kernbotschaften:</a:t>
            </a:r>
          </a:p>
          <a:p>
            <a:pPr marL="171450" indent="-171450">
              <a:buFont typeface="Arial" panose="020B0604020202020204" pitchFamily="34" charset="0"/>
              <a:buChar char="•"/>
            </a:pPr>
            <a:r>
              <a:rPr lang="de-DE" sz="1200" b="1" u="none" kern="1200" dirty="0">
                <a:solidFill>
                  <a:schemeClr val="tx1"/>
                </a:solidFill>
                <a:effectLst/>
                <a:latin typeface="+mn-lt"/>
                <a:ea typeface="+mn-ea"/>
                <a:cs typeface="+mn-cs"/>
              </a:rPr>
              <a:t>Sowohl im Bereich der Finanzierung als auch in der Versorgung besteht dringender Reformbedarf</a:t>
            </a:r>
          </a:p>
          <a:p>
            <a:pPr marL="171450" indent="-171450">
              <a:buFont typeface="Arial" panose="020B0604020202020204" pitchFamily="34" charset="0"/>
              <a:buChar char="•"/>
            </a:pPr>
            <a:r>
              <a:rPr lang="de-DE" sz="1200" b="0" u="none" kern="1200" dirty="0">
                <a:solidFill>
                  <a:schemeClr val="tx1"/>
                </a:solidFill>
                <a:effectLst/>
                <a:latin typeface="+mn-lt"/>
                <a:ea typeface="+mn-ea"/>
                <a:cs typeface="+mn-cs"/>
              </a:rPr>
              <a:t>Eine Reform lässt wegen großer politischer Konflikte gerade im Bereich der Finanzierung weiter auf sich warten</a:t>
            </a:r>
          </a:p>
          <a:p>
            <a:pPr marL="171450" indent="-171450">
              <a:buFont typeface="Arial" panose="020B0604020202020204" pitchFamily="34" charset="0"/>
              <a:buChar char="•"/>
            </a:pPr>
            <a:r>
              <a:rPr lang="de-DE" sz="1200" b="0" u="none" kern="1200" dirty="0">
                <a:solidFill>
                  <a:schemeClr val="tx1"/>
                </a:solidFill>
                <a:effectLst/>
                <a:latin typeface="+mn-lt"/>
                <a:ea typeface="+mn-ea"/>
                <a:cs typeface="+mn-cs"/>
              </a:rPr>
              <a:t>Aber Bund und Länder müssen ihrer finanziellen Verantwortung gerecht werden, um die SPV kurzfristig zu stabilisieren und nachhaltig zu entlasten. Das verschafft Luft, damit ebenfalls notwendige  Strukturreformen wirken können</a:t>
            </a:r>
          </a:p>
          <a:p>
            <a:pPr marL="171450" indent="-171450">
              <a:buFont typeface="Arial" panose="020B0604020202020204" pitchFamily="34" charset="0"/>
              <a:buChar char="•"/>
            </a:pPr>
            <a:r>
              <a:rPr lang="de-DE" sz="1200" b="0" u="none" kern="1200" dirty="0">
                <a:solidFill>
                  <a:schemeClr val="tx1"/>
                </a:solidFill>
                <a:effectLst/>
                <a:latin typeface="+mn-lt"/>
                <a:ea typeface="+mn-ea"/>
                <a:cs typeface="+mn-cs"/>
              </a:rPr>
              <a:t>Fast 10 Jahre nach der Reform des Pflegebedürftigkeitsbegriffes ist es angemessen, Zielgenauigkeit von Leistungen zu überprüfen und über präventive Ansätze, digitale Hilfsmittel und Entbürokratisierung nachzudenken; eine reine Kürzungsdebatte löst die Herausforderungen, vor denen wir im Pflegebereich stehen, allerdings nicht.</a:t>
            </a:r>
            <a:endParaRPr lang="de-DE" sz="1200" b="1" u="sng" kern="1200" dirty="0">
              <a:solidFill>
                <a:schemeClr val="tx1"/>
              </a:solidFill>
              <a:effectLst/>
              <a:latin typeface="+mn-lt"/>
              <a:ea typeface="+mn-ea"/>
              <a:cs typeface="+mn-cs"/>
            </a:endParaRPr>
          </a:p>
          <a:p>
            <a:endParaRPr lang="de-DE" sz="1200" b="1" u="sng" kern="1200" dirty="0">
              <a:solidFill>
                <a:schemeClr val="tx1"/>
              </a:solidFill>
              <a:effectLst/>
              <a:latin typeface="+mn-lt"/>
              <a:ea typeface="+mn-ea"/>
              <a:cs typeface="+mn-cs"/>
            </a:endParaRPr>
          </a:p>
          <a:p>
            <a:r>
              <a:rPr lang="de-DE" sz="1200" b="1" u="sng" kern="1200" dirty="0">
                <a:solidFill>
                  <a:schemeClr val="tx1"/>
                </a:solidFill>
                <a:effectLst/>
                <a:latin typeface="+mn-lt"/>
                <a:ea typeface="+mn-ea"/>
                <a:cs typeface="+mn-cs"/>
              </a:rPr>
              <a:t>Reformbedarf aus bisherigen Folien ersichtlich: </a:t>
            </a:r>
            <a:endParaRPr lang="de-DE" b="1" u="sng" dirty="0">
              <a:ea typeface="Calibri"/>
              <a:cs typeface="Calibri"/>
            </a:endParaRPr>
          </a:p>
          <a:p>
            <a:endParaRPr lang="de-DE" dirty="0"/>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Beiträge und Kosten steigen für Pflegeversicherung, Pflegebedürftige und Sozialhilfeträger.</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Gleichzeitig wachsen Pflegebedarf, Fachkräftemangel und demografischer Druck → Versorgungssysteme, Prävention und Digitalisierung müssen gestärkt werden.</a:t>
            </a:r>
          </a:p>
          <a:p>
            <a:pPr marL="0" indent="0" fontAlgn="t">
              <a:buFont typeface="Arial" panose="020B0604020202020204" pitchFamily="34" charset="0"/>
              <a:buNone/>
            </a:pPr>
            <a:endParaRPr lang="de-DE" sz="1200" b="1" i="0" kern="1200" dirty="0">
              <a:solidFill>
                <a:schemeClr val="tx1"/>
              </a:solidFill>
              <a:effectLst/>
              <a:latin typeface="+mn-lt"/>
              <a:ea typeface="+mn-ea"/>
              <a:cs typeface="+mn-cs"/>
            </a:endParaRPr>
          </a:p>
          <a:p>
            <a:pPr marL="0" indent="0" fontAlgn="t">
              <a:buFont typeface="Arial" panose="020B0604020202020204" pitchFamily="34" charset="0"/>
              <a:buNone/>
            </a:pPr>
            <a:r>
              <a:rPr lang="de-DE" sz="1200" b="1" i="0" kern="1200" dirty="0">
                <a:solidFill>
                  <a:schemeClr val="tx1"/>
                </a:solidFill>
                <a:effectLst/>
                <a:latin typeface="+mn-lt"/>
                <a:ea typeface="+mn-ea"/>
                <a:cs typeface="+mn-cs"/>
              </a:rPr>
              <a:t>Reformstand / Debatte</a:t>
            </a:r>
            <a:endParaRPr lang="de-DE"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Bund-Länder-AG legte Reformkatalog vor, jedoch ohne politische Einigung; Referentenentwurf bisher nicht veröffentlicht.</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Diskutierte Maßnahmen: </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Kürzung stationärer Zuschüsse → höhere Eigenanteile, mehr Sozialhilfe</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Anhebung Beitragsbemessungsgrenze</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Höherer Beitrag für Kinderlose (+0,1)</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Reform der beitragsfreien Mitversicherung</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Spätere Einstufung in höhere Pflegegrade, Kürzungen bei Pflegegrad 1</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Weniger Rentenpunkte für pflegende Angehörige</a:t>
            </a:r>
          </a:p>
          <a:p>
            <a:pPr marL="628650" lvl="1" indent="-171450" fontAlgn="t">
              <a:buFont typeface="Arial" panose="020B0604020202020204" pitchFamily="34" charset="0"/>
              <a:buChar char="•"/>
            </a:pPr>
            <a:r>
              <a:rPr lang="de-DE" sz="1200" b="0" i="0" kern="1200" dirty="0">
                <a:solidFill>
                  <a:schemeClr val="tx1"/>
                </a:solidFill>
                <a:effectLst/>
                <a:latin typeface="+mn-lt"/>
                <a:ea typeface="+mn-ea"/>
                <a:cs typeface="+mn-cs"/>
              </a:rPr>
              <a:t>Finanzausgleich mit PKV verworfen (verfassungsrechtliche Bedenken)</a:t>
            </a:r>
          </a:p>
          <a:p>
            <a:pPr marL="0" indent="0" fontAlgn="t">
              <a:buFont typeface="Arial" panose="020B0604020202020204" pitchFamily="34" charset="0"/>
              <a:buNone/>
            </a:pPr>
            <a:endParaRPr lang="de-DE" sz="1200" b="1" i="0" kern="1200" dirty="0">
              <a:solidFill>
                <a:schemeClr val="tx1"/>
              </a:solidFill>
              <a:effectLst/>
              <a:latin typeface="+mn-lt"/>
              <a:ea typeface="+mn-ea"/>
              <a:cs typeface="+mn-cs"/>
            </a:endParaRPr>
          </a:p>
          <a:p>
            <a:pPr marL="0" indent="0" fontAlgn="t">
              <a:buFont typeface="Arial" panose="020B0604020202020204" pitchFamily="34" charset="0"/>
              <a:buNone/>
            </a:pPr>
            <a:r>
              <a:rPr lang="de-DE" sz="1200" b="1" i="0" kern="1200" dirty="0">
                <a:solidFill>
                  <a:schemeClr val="tx1"/>
                </a:solidFill>
                <a:effectLst/>
                <a:latin typeface="+mn-lt"/>
                <a:ea typeface="+mn-ea"/>
                <a:cs typeface="+mn-cs"/>
              </a:rPr>
              <a:t>Forderungen des GKV-SV</a:t>
            </a:r>
            <a:endParaRPr lang="de-DE"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Rückzahlung von Coronaschulden durch den Bund (ca. 5,2 Mrd. €).</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Rentenbeiträge für pflegende Angehörige als gesamtgesellschaftliche Aufgabe → Entlastung von ca. 5,3 Mrd. € jährlich (steigend).</a:t>
            </a:r>
          </a:p>
          <a:p>
            <a:pPr marL="171450" indent="-171450" fontAlgn="t">
              <a:buFont typeface="Arial" panose="020B0604020202020204" pitchFamily="34" charset="0"/>
              <a:buChar char="•"/>
            </a:pPr>
            <a:r>
              <a:rPr lang="de-DE" sz="1200" b="0" i="0" kern="1200" dirty="0">
                <a:solidFill>
                  <a:schemeClr val="tx1"/>
                </a:solidFill>
                <a:effectLst/>
                <a:latin typeface="+mn-lt"/>
                <a:ea typeface="+mn-ea"/>
                <a:cs typeface="+mn-cs"/>
              </a:rPr>
              <a:t>Länder sollen Investitionskosten in Pflegeheimen übernehmen → Entlastung von rund 500 € pro Monat je Bewohner.</a:t>
            </a:r>
          </a:p>
        </p:txBody>
      </p:sp>
      <p:sp>
        <p:nvSpPr>
          <p:cNvPr id="4" name="Foliennummernplatzhalter 3"/>
          <p:cNvSpPr>
            <a:spLocks noGrp="1"/>
          </p:cNvSpPr>
          <p:nvPr>
            <p:ph type="sldNum" sz="quarter" idx="5"/>
          </p:nvPr>
        </p:nvSpPr>
        <p:spPr/>
        <p:txBody>
          <a:bodyPr/>
          <a:lstStyle/>
          <a:p>
            <a:fld id="{8762C47E-A6F7-498A-BC00-873284D75D54}" type="slidenum">
              <a:rPr lang="de-DE" sz="1000" smtClean="0"/>
              <a:t>20</a:t>
            </a:fld>
            <a:endParaRPr lang="de-DE" sz="1000"/>
          </a:p>
        </p:txBody>
      </p:sp>
    </p:spTree>
    <p:extLst>
      <p:ext uri="{BB962C8B-B14F-4D97-AF65-F5344CB8AC3E}">
        <p14:creationId xmlns:p14="http://schemas.microsoft.com/office/powerpoint/2010/main" val="211450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762C47E-A6F7-498A-BC00-873284D75D54}" type="slidenum">
              <a:rPr lang="de-DE" sz="1000"/>
              <a:t>21</a:t>
            </a:fld>
            <a:endParaRPr lang="de-DE" sz="1000"/>
          </a:p>
        </p:txBody>
      </p:sp>
    </p:spTree>
    <p:extLst>
      <p:ext uri="{BB962C8B-B14F-4D97-AF65-F5344CB8AC3E}">
        <p14:creationId xmlns:p14="http://schemas.microsoft.com/office/powerpoint/2010/main" val="2408492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Ausrufezeichen in der obigen Darstellung</a:t>
            </a:r>
            <a:r>
              <a:rPr lang="de-DE" dirty="0"/>
              <a:t>: Zuständigkeit Länder für Investitionskosten und gemeinsam mit Bund auch für Ausbildungskosten; </a:t>
            </a:r>
          </a:p>
          <a:p>
            <a:endParaRPr lang="de-DE" dirty="0"/>
          </a:p>
          <a:p>
            <a:r>
              <a:rPr lang="de-DE" b="1" dirty="0"/>
              <a:t>Forderung GKV-SV: </a:t>
            </a:r>
            <a:r>
              <a:rPr lang="de-DE" dirty="0"/>
              <a:t>IK sollten durch Länder getragen werden. Das kann Pflegeheimbewohnende auf einen Schlag um durchschnittlich 500 Euro entlasten. auch Ausbildungskosten, die teilweise an Pflegbedürftige weitergereicht werden, sollten sachgerecht durch Bund und Länder getragen werden.</a:t>
            </a:r>
          </a:p>
          <a:p>
            <a:endParaRPr lang="de-DE" dirty="0"/>
          </a:p>
          <a:p>
            <a:r>
              <a:rPr lang="de-DE" b="1" dirty="0"/>
              <a:t>Folge des Teilleistungscharakter der SPV: </a:t>
            </a:r>
            <a:r>
              <a:rPr lang="de-DE" dirty="0"/>
              <a:t>Verteuerung durch politische Maßnahmen (Tarife, Personalschlüssel…) oder durch allgemeine Kostensteigerung werden an Pflegebedürftige weitergegeben. So haben allein die letzten Lohnsteigerungen in der Pflege einen Anstieg der Eigenenteile um durchschnittlich 100 Euro zufolge</a:t>
            </a:r>
          </a:p>
          <a:p>
            <a:r>
              <a:rPr lang="de-DE" dirty="0"/>
              <a:t>Durch verweildauerabhängigen Zuschlag der SPV an stationär Versorgte Pflegebedürftige wachsen auch </a:t>
            </a:r>
            <a:r>
              <a:rPr lang="de-DE"/>
              <a:t>die SPV-Ausgaben </a:t>
            </a:r>
            <a:r>
              <a:rPr lang="de-DE" dirty="0"/>
              <a:t>mit den Kostensteigerungen. (</a:t>
            </a:r>
            <a:r>
              <a:rPr lang="de-DE" sz="1200" b="1" dirty="0">
                <a:effectLst/>
                <a:latin typeface="+mn-lt"/>
                <a:ea typeface="GKV Open" pitchFamily="2" charset="0"/>
                <a:cs typeface="GKV Open" pitchFamily="2" charset="0"/>
              </a:rPr>
              <a:t>2025 </a:t>
            </a:r>
            <a:r>
              <a:rPr lang="de-DE" sz="1200" dirty="0">
                <a:effectLst/>
                <a:latin typeface="+mn-lt"/>
                <a:ea typeface="GKV Open" pitchFamily="2" charset="0"/>
                <a:cs typeface="GKV Open" pitchFamily="2" charset="0"/>
              </a:rPr>
              <a:t>wurden insgesamt </a:t>
            </a:r>
            <a:r>
              <a:rPr lang="de-DE" sz="1200" b="1" dirty="0">
                <a:effectLst/>
                <a:latin typeface="+mn-lt"/>
                <a:ea typeface="GKV Open" pitchFamily="2" charset="0"/>
                <a:cs typeface="GKV Open" pitchFamily="2" charset="0"/>
              </a:rPr>
              <a:t>7,14 Mrd</a:t>
            </a:r>
            <a:r>
              <a:rPr lang="de-DE" sz="1200" dirty="0">
                <a:effectLst/>
                <a:latin typeface="+mn-lt"/>
                <a:ea typeface="GKV Open" pitchFamily="2" charset="0"/>
                <a:cs typeface="GKV Open" pitchFamily="2" charset="0"/>
              </a:rPr>
              <a:t>. Euro für die Eigenanteilsbegrenzung im vollstationären Bereich ausgegeben.)</a:t>
            </a:r>
            <a:endParaRPr lang="de-DE" dirty="0"/>
          </a:p>
          <a:p>
            <a:endParaRPr lang="de-DE" dirty="0"/>
          </a:p>
          <a:p>
            <a:r>
              <a:rPr lang="de-DE" b="1" dirty="0"/>
              <a:t>Bundesdurchschnittliche monatliche Kosten 2025:</a:t>
            </a:r>
          </a:p>
          <a:p>
            <a:r>
              <a:rPr lang="de-DE" dirty="0"/>
              <a:t>Einrichtungseinheitlicher Eigenanteil: 1933 Euro</a:t>
            </a:r>
          </a:p>
          <a:p>
            <a:r>
              <a:rPr lang="de-DE" dirty="0"/>
              <a:t>Unterkunft &amp; Verpflegung: 1044 Euro</a:t>
            </a:r>
          </a:p>
          <a:p>
            <a:r>
              <a:rPr lang="de-DE" dirty="0"/>
              <a:t>Investitionskosten: 517 Euro</a:t>
            </a:r>
          </a:p>
          <a:p>
            <a:endParaRPr lang="de-DE" dirty="0"/>
          </a:p>
          <a:p>
            <a:r>
              <a:rPr lang="de-DE" dirty="0"/>
              <a:t>Hintergrund: In der </a:t>
            </a:r>
            <a:r>
              <a:rPr lang="de-DE" i="1" dirty="0"/>
              <a:t>ambulanten</a:t>
            </a:r>
            <a:r>
              <a:rPr lang="de-DE" dirty="0"/>
              <a:t> Pflege zahlen Pflegebedürftige seltener Eigenanteile, da ein Großteil ohnehin nur Pflegegeld in Anspruch nimmt, also keine Sachleistungen durch ambulante Dienste o.ä., Diejenigen, die Sachleistung in Anspruch nehmen, schöpfen meist die Leistungen aus und gleichen weiteren Bedarf durch mehr Angehörigenpflege aus; Oder es kommt zu Unterversorgung; Allerdings nimmt die sogenannte 24h-Betreuung zu, das sind Live-Ins meist aus dem Ausland, die in einem Graubeschäftigungsbereich tätig sind und von den Pflegebedürftigen und ihren Familien aus eigener Tasche finanziert werden. </a:t>
            </a:r>
          </a:p>
          <a:p>
            <a:endParaRPr lang="de-DE" dirty="0"/>
          </a:p>
        </p:txBody>
      </p:sp>
      <p:sp>
        <p:nvSpPr>
          <p:cNvPr id="4" name="Foliennummernplatzhalter 3"/>
          <p:cNvSpPr>
            <a:spLocks noGrp="1"/>
          </p:cNvSpPr>
          <p:nvPr>
            <p:ph type="sldNum" sz="quarter" idx="5"/>
          </p:nvPr>
        </p:nvSpPr>
        <p:spPr/>
        <p:txBody>
          <a:bodyPr/>
          <a:lstStyle/>
          <a:p>
            <a:fld id="{8762C47E-A6F7-498A-BC00-873284D75D54}" type="slidenum">
              <a:rPr lang="de-DE" sz="900" smtClean="0"/>
              <a:t>23</a:t>
            </a:fld>
            <a:endParaRPr lang="de-DE" sz="900"/>
          </a:p>
        </p:txBody>
      </p:sp>
    </p:spTree>
    <p:extLst>
      <p:ext uri="{BB962C8B-B14F-4D97-AF65-F5344CB8AC3E}">
        <p14:creationId xmlns:p14="http://schemas.microsoft.com/office/powerpoint/2010/main" val="169705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3E176-7BBE-C2CD-8714-FAF9D90C25A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96E2B7-1AC1-BE13-206B-45E319FC460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AB610B9-D09B-0A3D-9C76-326499B8919B}"/>
              </a:ext>
            </a:extLst>
          </p:cNvPr>
          <p:cNvSpPr>
            <a:spLocks noGrp="1"/>
          </p:cNvSpPr>
          <p:nvPr>
            <p:ph type="body" idx="1"/>
          </p:nvPr>
        </p:nvSpPr>
        <p:spPr/>
        <p:txBody>
          <a:bodyPr/>
          <a:lstStyle/>
          <a:p>
            <a:r>
              <a:rPr lang="de-DE" b="1" u="sng" dirty="0">
                <a:ea typeface="Calibri" panose="020F0502020204030204"/>
                <a:cs typeface="Calibri" panose="020F0502020204030204"/>
              </a:rPr>
              <a:t>Kernbotschaften</a:t>
            </a:r>
            <a:r>
              <a:rPr lang="de-DE" b="1" dirty="0">
                <a:ea typeface="Calibri" panose="020F0502020204030204"/>
                <a:cs typeface="Calibri" panose="020F0502020204030204"/>
              </a:rPr>
              <a:t>:</a:t>
            </a:r>
          </a:p>
          <a:p>
            <a:pPr marL="171450" indent="-171450">
              <a:buFont typeface="Arial"/>
              <a:buChar char="•"/>
            </a:pPr>
            <a:r>
              <a:rPr lang="de-DE" b="1" dirty="0"/>
              <a:t>Die Prognose der Einnahmen- und Ausgabenentwicklung bis 2030 zeigt, dass die Ausgaben deutlich schneller als die Einnahmen steigen. </a:t>
            </a:r>
            <a:endParaRPr lang="de-DE" b="1" dirty="0">
              <a:ea typeface="Calibri"/>
              <a:cs typeface="Calibri"/>
            </a:endParaRPr>
          </a:p>
          <a:p>
            <a:pPr marL="171450" indent="-171450">
              <a:buFont typeface="Arial"/>
              <a:buChar char="•"/>
            </a:pPr>
            <a:r>
              <a:rPr lang="de-DE" dirty="0"/>
              <a:t>Um eine Beitragssatzstabilität auf der gegenwärtigen Höhe des durchschnittlichen Zusatzbeitragssatzes von 2,9 % zu erreichen, muss schon 2027 eine Deckungslücke in Höhe von 15,3 Mrd. € geschlossen werden</a:t>
            </a:r>
            <a:endParaRPr lang="de-DE" b="1" dirty="0">
              <a:ea typeface="Calibri"/>
              <a:cs typeface="Calibri"/>
            </a:endParaRPr>
          </a:p>
          <a:p>
            <a:pPr marL="171450" indent="-171450">
              <a:buFont typeface="Arial"/>
              <a:buChar char="•"/>
            </a:pPr>
            <a:r>
              <a:rPr lang="de-DE" b="1" dirty="0"/>
              <a:t>Wie die Infografik weiter erkennen lässt, steigt die Deckungslücke in den Folgejahren dynamisch an: auf 21,5 Mrd. € in 2028, 31,9 Mrd. € in 2029 und 40,4 Mrd. € in 2030. </a:t>
            </a:r>
          </a:p>
          <a:p>
            <a:pPr marL="171450" indent="-171450">
              <a:buFont typeface="Arial"/>
              <a:buChar char="•"/>
            </a:pPr>
            <a:r>
              <a:rPr lang="de-DE" dirty="0"/>
              <a:t>In der Infografik ist darüber hinaus dargestellt (rechte Seite), dass daraus für ein durchschnittliches Mitglied in der GKV 2027 eine Mehrbelastung durch steigende Beiträge in Höhe von 260 € im Jahr 2027 resultiert, entsprechend 2028 von 360 €, 2029 von 540 € und 2030 von 680 €, die jeweils zur Hälfte durch das versicherte Mitglied und seinen Arbeitgeber zu finanzieren wären. Die maximale Mehrbelastung für Arbeitnehmer an der Beitragsbemessungsgrenze und ihre Arbeitgeber würde 2030 1.440 € betragen. </a:t>
            </a:r>
          </a:p>
          <a:p>
            <a:pPr marL="171450" indent="-171450">
              <a:buFont typeface="Arial"/>
              <a:buChar char="•"/>
            </a:pPr>
            <a:r>
              <a:rPr lang="de-DE" dirty="0"/>
              <a:t>Ohne Reformen würde der durchschnittliche Zusatzbeitragssatz schon im Jahr 2027 3,7 % erreichen und in den Folgejahren über 3,9 % in 2028 und 4,4 % in 2029 auf 4,7 % im Jahr 2030 ansteigen. </a:t>
            </a:r>
            <a:endParaRPr lang="de-DE" dirty="0">
              <a:ea typeface="Calibri"/>
              <a:cs typeface="Calibri"/>
            </a:endParaRPr>
          </a:p>
          <a:p>
            <a:pPr marL="171450" indent="-171450">
              <a:buFont typeface="Arial"/>
              <a:buChar char="•"/>
            </a:pPr>
            <a:endParaRPr lang="de-DE" b="1" dirty="0"/>
          </a:p>
          <a:p>
            <a:pPr marL="171450" indent="-171450">
              <a:buFont typeface="Arial"/>
              <a:buChar char="•"/>
            </a:pPr>
            <a:r>
              <a:rPr lang="de-DE" b="1" dirty="0"/>
              <a:t>Prognose des GKV-Spitzenverbandes 2026: </a:t>
            </a:r>
            <a:r>
              <a:rPr lang="de-DE" dirty="0"/>
              <a:t>369,5 Mrd. Euro – d.h. mehr als 1 Mrd. Euro pro Tag</a:t>
            </a:r>
            <a:endParaRPr lang="en-US" dirty="0">
              <a:ea typeface="Calibri"/>
              <a:cs typeface="Calibri"/>
            </a:endParaRPr>
          </a:p>
          <a:p>
            <a:pPr marL="171450" indent="-171450">
              <a:buFont typeface="Arial"/>
              <a:buChar char="•"/>
            </a:pPr>
            <a:r>
              <a:rPr lang="de-DE" b="1" dirty="0"/>
              <a:t>Spitze bei Ausgaben doch geringer Outcome: </a:t>
            </a:r>
            <a:r>
              <a:rPr lang="de-DE" dirty="0"/>
              <a:t>Lebenserwartung 81,2 Jahre und damit erstmals unter dem EU-Durchschnitt (OECD 2024) </a:t>
            </a:r>
            <a:endParaRPr lang="de-DE" dirty="0">
              <a:ea typeface="Calibri" panose="020F0502020204030204"/>
              <a:cs typeface="Calibri" panose="020F0502020204030204"/>
            </a:endParaRPr>
          </a:p>
        </p:txBody>
      </p:sp>
      <p:sp>
        <p:nvSpPr>
          <p:cNvPr id="4" name="Datumsplatzhalter 3">
            <a:extLst>
              <a:ext uri="{FF2B5EF4-FFF2-40B4-BE49-F238E27FC236}">
                <a16:creationId xmlns:a16="http://schemas.microsoft.com/office/drawing/2014/main" id="{0BF7FDFD-712D-C588-07B1-F58D66FD093C}"/>
              </a:ext>
            </a:extLst>
          </p:cNvPr>
          <p:cNvSpPr>
            <a:spLocks noGrp="1"/>
          </p:cNvSpPr>
          <p:nvPr>
            <p:ph type="dt" sz="quarter" idx="1"/>
          </p:nvPr>
        </p:nvSpPr>
        <p:spPr/>
        <p:txBody>
          <a:bodyPr/>
          <a:lstStyle/>
          <a:p>
            <a:fld id="{487F0218-A004-45D4-AFB3-6D447E09DA0A}" type="datetime1">
              <a:rPr lang="de-DE" sz="900" smtClean="0"/>
              <a:t>05.06.2026</a:t>
            </a:fld>
            <a:endParaRPr lang="de-DE" sz="900" dirty="0"/>
          </a:p>
        </p:txBody>
      </p:sp>
      <p:sp>
        <p:nvSpPr>
          <p:cNvPr id="5" name="Foliennummernplatzhalter 4">
            <a:extLst>
              <a:ext uri="{FF2B5EF4-FFF2-40B4-BE49-F238E27FC236}">
                <a16:creationId xmlns:a16="http://schemas.microsoft.com/office/drawing/2014/main" id="{AED38739-2F78-6B0B-EE23-668227DF0E16}"/>
              </a:ext>
            </a:extLst>
          </p:cNvPr>
          <p:cNvSpPr>
            <a:spLocks noGrp="1"/>
          </p:cNvSpPr>
          <p:nvPr>
            <p:ph type="sldNum" sz="quarter" idx="5"/>
          </p:nvPr>
        </p:nvSpPr>
        <p:spPr/>
        <p:txBody>
          <a:bodyPr/>
          <a:lstStyle/>
          <a:p>
            <a:fld id="{8762C47E-A6F7-498A-BC00-873284D75D54}" type="slidenum">
              <a:rPr lang="de-DE" sz="900" smtClean="0"/>
              <a:t>3</a:t>
            </a:fld>
            <a:endParaRPr lang="de-DE" sz="900" dirty="0"/>
          </a:p>
        </p:txBody>
      </p:sp>
    </p:spTree>
    <p:extLst>
      <p:ext uri="{BB962C8B-B14F-4D97-AF65-F5344CB8AC3E}">
        <p14:creationId xmlns:p14="http://schemas.microsoft.com/office/powerpoint/2010/main" val="218456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u="sng" dirty="0">
                <a:latin typeface="+mn-lt"/>
              </a:rPr>
              <a:t>Kernbotschaften</a:t>
            </a:r>
            <a:r>
              <a:rPr lang="de-DE" b="1" dirty="0">
                <a:latin typeface="+mn-l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latin typeface="+mn-lt"/>
              </a:rPr>
              <a:t>Obwohl die Beitragssätze und die Einnahmen kontinuierlich steigen, galoppieren die Ausgaben weiter davon; </a:t>
            </a:r>
            <a:r>
              <a:rPr lang="de-DE" b="1" dirty="0">
                <a:latin typeface="+mn-lt"/>
              </a:rPr>
              <a:t>eine schwarze Null wird momentan nur noch durch Darlehen gehalten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latin typeface="+mn-lt"/>
              </a:rPr>
              <a:t>Der Grund dafür sind vor allem der starke Anwuchs von Leistungsempfangenden (Verdoppelung seit der Pflegereform 2017), die Ausweitung von Leistungen und der starke Anstieg von (Personal-)Kosten; außerdem trägt die SPV Ausgaben für Gesamtgesellschaftliche Ausgaben, die der Bund nicht ausgleicht, und hat in der Coronapandemie über 5 Mrd. Euro Pandemiekosten getragen, die der Bund weiterhin schuldig bleibt</a:t>
            </a:r>
            <a:endParaRPr lang="de-DE" b="0" dirty="0">
              <a:latin typeface="+mn-lt"/>
              <a:ea typeface="Calibri"/>
              <a:cs typeface="Calibri"/>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de-DE" b="1" u="sng" dirty="0">
              <a:latin typeface="+mn-lt"/>
              <a:ea typeface="Calibri"/>
              <a:cs typeface="Calibri"/>
            </a:endParaRPr>
          </a:p>
          <a:p>
            <a:pPr>
              <a:defRPr/>
            </a:pPr>
            <a:r>
              <a:rPr lang="de-DE" b="1" u="sng" dirty="0">
                <a:ea typeface="Calibri"/>
                <a:cs typeface="Calibri"/>
              </a:rPr>
              <a:t>Finanzlage SPV</a:t>
            </a:r>
            <a:endParaRPr lang="de-DE" b="1" u="sng" dirty="0"/>
          </a:p>
          <a:p>
            <a:pPr>
              <a:defRPr/>
            </a:pPr>
            <a:r>
              <a:rPr lang="de-DE" dirty="0"/>
              <a:t>Mittlerweile haben sich die </a:t>
            </a:r>
            <a:r>
              <a:rPr lang="de-DE" b="1" dirty="0"/>
              <a:t>Finanzprognosen für die SPV weiter verschlechtert</a:t>
            </a:r>
            <a:r>
              <a:rPr lang="de-DE" dirty="0"/>
              <a:t>; im 1. Quartal 2026 wurde bereits ein Defizit von 667 Millionen Euro eingefahren, obwohl sie gleichzeitig 800 Millionen Euro aus einem Darlehen [Darlehen in Höhe von 3,2 Mrd. Euro wird in 4 Tranchen, immer im 1. Monat des Quartals ausgezahlt] bekommen hat. Die Situation in der Pflegeversicherung spitzt sich weiter zu, denn bis zum Jahresende erwarten wir ein Minus von rund einer Milliarde Euro. Und hier ist das Darlehen in Höhe von 3,2 Milliarden Euro bereits enthalten. Für dieses Jahr ist das echte Ergebnis ist also ein erwartetes Defizit in Höhe von 4,2 Milliarden Euro. Aktuell ist die SPV also nur durch die Darlehen zahlungsfähig.</a:t>
            </a:r>
            <a:endParaRPr lang="en-US" dirty="0">
              <a:solidFill>
                <a:srgbClr val="444444"/>
              </a:solidFill>
              <a:ea typeface="Calibri"/>
              <a:cs typeface="Calibri"/>
            </a:endParaRPr>
          </a:p>
          <a:p>
            <a:pPr>
              <a:defRPr/>
            </a:pPr>
            <a:r>
              <a:rPr lang="de-DE" dirty="0"/>
              <a:t>Für 2027 erwarten wir zusätzlichen Finanzbedarf von 7,5 Milliarden Euro. Eigentlich muss darüber hinaus auch der Ausgleichsfonds mit zusätzlich 2,5 Mrd. wieder aufgefüllt werden, so dass der Gesamt Finanzbedarf bei 10 Mrd. Euro liegt.</a:t>
            </a:r>
            <a:endParaRPr lang="en-US" dirty="0">
              <a:solidFill>
                <a:srgbClr val="444444"/>
              </a:solidFill>
            </a:endParaRPr>
          </a:p>
          <a:p>
            <a:pPr marL="171450" indent="-171450">
              <a:buFont typeface="Arial" panose="020B0604020202020204" pitchFamily="34" charset="0"/>
              <a:buChar char="•"/>
              <a:defRPr/>
            </a:pPr>
            <a:endParaRPr lang="de-DE" b="1"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mn-lt"/>
              </a:rPr>
              <a:t>Die Ausgaben und Einnahmen der SPV entwickeln sich seit 2017 sehr dynamisch.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mn-lt"/>
              </a:rPr>
              <a:t>Ausgabenüberschüsse, die zu Lasten der Liquidität der Pflegekassen führen (z.B. die Kosten durch die Einführung des neuen Pflegebedürftigkeitsbegriffs, die Ausgabenüberschüsse durch die Corona-Hilfen und die wachsende Zahl der Leistungsbeziehenden) werden kurzfristig durch Anhebungen des Beitragssatzes ausgeglichen. Zusätzlich wurde der SPV als Liquiditätshilfe 2025 ein Darlehen von 0,5 Mrd. Euro gewährt.</a:t>
            </a:r>
          </a:p>
          <a:p>
            <a:pPr marL="171450" indent="-171450">
              <a:spcAft>
                <a:spcPts val="600"/>
              </a:spcAft>
              <a:buFont typeface="Arial" panose="020B0604020202020204" pitchFamily="34" charset="0"/>
              <a:buChar char="•"/>
              <a:defRPr/>
            </a:pPr>
            <a:r>
              <a:rPr lang="de-DE" dirty="0">
                <a:latin typeface="+mn-lt"/>
              </a:rPr>
              <a:t>Der Beitragssatz stieg von 2,55 in 2017 auf mittlerweile 3,6 in 2025, bei einem konstanten Monatseinkommen von z.B. 2.500 Euro bedeutet dies einen Anstieg des Beitrags von 59 (2016) Euro auf 90 Euro (2025)</a:t>
            </a:r>
            <a:endParaRPr lang="de-DE" dirty="0">
              <a:latin typeface="+mn-lt"/>
              <a:ea typeface="Calibri"/>
              <a:cs typeface="Calibri"/>
            </a:endParaRPr>
          </a:p>
          <a:p>
            <a:pPr marL="171450" indent="-171450">
              <a:spcAft>
                <a:spcPts val="600"/>
              </a:spcAft>
              <a:buFont typeface="Arial" panose="020B0604020202020204" pitchFamily="34" charset="0"/>
              <a:buChar char="•"/>
              <a:defRPr/>
            </a:pPr>
            <a:r>
              <a:rPr lang="de-DE" dirty="0">
                <a:latin typeface="+mn-lt"/>
              </a:rPr>
              <a:t>Und gleichwohl schreiben wir gegenwärtig rote Zahlen! </a:t>
            </a:r>
            <a:r>
              <a:rPr lang="de-DE" sz="1200" kern="1200" dirty="0">
                <a:solidFill>
                  <a:schemeClr val="tx1"/>
                </a:solidFill>
                <a:effectLst/>
                <a:latin typeface="+mn-lt"/>
                <a:ea typeface="+mn-ea"/>
                <a:cs typeface="+mn-cs"/>
              </a:rPr>
              <a:t>Im ersten Quartal hat die SPV ein Minus von 667 Millionen Euro verzeichnet, obwohl sie gleichzeitig 800 Millionen Euro aus einem Darlehen bekommen habe.</a:t>
            </a:r>
          </a:p>
          <a:p>
            <a:pPr marL="171450" indent="-171450">
              <a:spcAft>
                <a:spcPts val="600"/>
              </a:spcAft>
              <a:buFont typeface="Arial" panose="020B0604020202020204" pitchFamily="34" charset="0"/>
              <a:buChar char="•"/>
              <a:defRPr/>
            </a:pPr>
            <a:r>
              <a:rPr lang="de-DE" dirty="0">
                <a:latin typeface="+mn-lt"/>
              </a:rPr>
              <a:t>Mit Blick auf die </a:t>
            </a:r>
            <a:r>
              <a:rPr lang="de-DE" u="sng" dirty="0">
                <a:latin typeface="+mn-lt"/>
              </a:rPr>
              <a:t>Pflegereform</a:t>
            </a:r>
            <a:r>
              <a:rPr lang="de-DE" dirty="0">
                <a:latin typeface="+mn-lt"/>
              </a:rPr>
              <a:t> ist laut Medienberichten im Gespräch, den Beitragssatz für Kinderlose um weitere 0,1 Prozentpunkte anzuheben. Und das obwohl erklärtes Zeil der Reform war, die Beiträge nicht weiter steigen zu lassen</a:t>
            </a:r>
            <a:endParaRPr lang="de-DE" dirty="0">
              <a:latin typeface="+mn-lt"/>
              <a:ea typeface="Calibri"/>
              <a:cs typeface="Calibri"/>
            </a:endParaRPr>
          </a:p>
          <a:p>
            <a:pPr marL="171450" indent="-171450">
              <a:spcAft>
                <a:spcPts val="600"/>
              </a:spcAft>
              <a:buFont typeface="Arial" panose="020B0604020202020204" pitchFamily="34" charset="0"/>
              <a:buChar char="•"/>
              <a:defRPr/>
            </a:pPr>
            <a:r>
              <a:rPr lang="de-DE" sz="1200" kern="1200" dirty="0">
                <a:solidFill>
                  <a:schemeClr val="tx1"/>
                </a:solidFill>
                <a:effectLst/>
                <a:latin typeface="+mn-lt"/>
                <a:ea typeface="+mn-ea"/>
                <a:cs typeface="+mn-cs"/>
              </a:rPr>
              <a:t>2026 Insgesamt: Defizit von 1 Mrd. erwartet, eingerechnet ist dabei bereits das Darlehen des Bundes in Höhe von insgesamt 3,2 Milliarden Euro. Das echte Ergebnis für dieses Jahr ist also ein erwartetes Defizit in Höhe von 4,2 Milliarden Euro</a:t>
            </a:r>
          </a:p>
          <a:p>
            <a:pPr marL="171450" indent="-171450">
              <a:spcAft>
                <a:spcPts val="600"/>
              </a:spcAft>
              <a:buFont typeface="Arial" panose="020B0604020202020204" pitchFamily="34" charset="0"/>
              <a:buChar char="•"/>
              <a:defRPr/>
            </a:pPr>
            <a:endParaRPr lang="de-DE" dirty="0">
              <a:latin typeface="+mn-lt"/>
            </a:endParaRPr>
          </a:p>
          <a:p>
            <a:pPr marL="0" indent="0">
              <a:spcAft>
                <a:spcPts val="600"/>
              </a:spcAft>
              <a:buFont typeface="Arial" panose="020B0604020202020204" pitchFamily="34" charset="0"/>
              <a:buNone/>
              <a:defRPr/>
            </a:pPr>
            <a:r>
              <a:rPr lang="de-DE" b="1" dirty="0">
                <a:latin typeface="+mn-lt"/>
                <a:sym typeface="Wingdings" panose="05000000000000000000" pitchFamily="2" charset="2"/>
              </a:rPr>
              <a:t> SPV braucht grundlegende Finanzstabilisierung; Darlehen sind keine nachhaltige Lösung</a:t>
            </a:r>
            <a:endParaRPr lang="de-DE" b="1" dirty="0">
              <a:latin typeface="+mn-lt"/>
            </a:endParaRPr>
          </a:p>
          <a:p>
            <a:endParaRPr lang="de-DE" dirty="0">
              <a:latin typeface="+mn-lt"/>
            </a:endParaRPr>
          </a:p>
          <a:p>
            <a:r>
              <a:rPr lang="de-DE" b="1" u="sng" dirty="0">
                <a:latin typeface="+mn-lt"/>
                <a:ea typeface="GKV Open"/>
                <a:cs typeface="Calibri"/>
              </a:rPr>
              <a:t>Sofortmaßnahmen notwendig:</a:t>
            </a:r>
            <a:br>
              <a:rPr lang="de-DE" dirty="0">
                <a:ea typeface="GKV Open" pitchFamily="2" charset="0"/>
                <a:cs typeface="+mn-lt"/>
              </a:rPr>
            </a:br>
            <a:endParaRPr lang="de-DE" dirty="0">
              <a:latin typeface="+mn-lt"/>
            </a:endParaRPr>
          </a:p>
          <a:p>
            <a:pPr marL="285750" lvl="0" indent="-285750">
              <a:buFont typeface="Arial" panose="020B0604020202020204" pitchFamily="34" charset="0"/>
              <a:buChar char="•"/>
            </a:pPr>
            <a:r>
              <a:rPr lang="de-DE" dirty="0">
                <a:latin typeface="+mn-lt"/>
              </a:rPr>
              <a:t>Bund gleicht von den Pflegekassen finanzierte Corona-Maßnahmen aus (5,2 Mrd. Euro)</a:t>
            </a:r>
          </a:p>
          <a:p>
            <a:pPr marL="285750" lvl="0" indent="-285750">
              <a:buFont typeface="Arial" panose="020B0604020202020204" pitchFamily="34" charset="0"/>
              <a:buChar char="•"/>
            </a:pPr>
            <a:r>
              <a:rPr lang="de-DE" dirty="0">
                <a:latin typeface="+mn-lt"/>
              </a:rPr>
              <a:t>Bund trägt dauerhaft die Rentenversicherungsbeiträge für pflegende Angehörige </a:t>
            </a:r>
            <a:br>
              <a:rPr lang="de-DE" dirty="0">
                <a:cs typeface="+mn-lt"/>
              </a:rPr>
            </a:br>
            <a:r>
              <a:rPr lang="de-DE" dirty="0">
                <a:latin typeface="+mn-lt"/>
              </a:rPr>
              <a:t>(aktuell 4,8 Mrd. Euro, jährlich steigend) </a:t>
            </a:r>
          </a:p>
          <a:p>
            <a:endParaRPr lang="de-DE" dirty="0">
              <a:latin typeface="+mn-lt"/>
            </a:endParaRPr>
          </a:p>
          <a:p>
            <a:r>
              <a:rPr lang="de-DE" b="1" u="sng" dirty="0">
                <a:latin typeface="+mn-lt"/>
              </a:rPr>
              <a:t>Weiteres zur Reformdebatte</a:t>
            </a:r>
            <a:endParaRPr lang="de-DE" b="1" dirty="0">
              <a:latin typeface="+mn-lt"/>
            </a:endParaRPr>
          </a:p>
          <a:p>
            <a:r>
              <a:rPr lang="de-DE" dirty="0">
                <a:latin typeface="+mn-lt"/>
              </a:rPr>
              <a:t>Dem Vernehmen nach hängt die Pflegereform im Bereich der Finanzierung vor allem an der Frage, ob die Coronahilfen zurückgezahlt werden können, ob die Rentenpunkte für pflegende Angehörige (zumindest hälftig) refinanziert werden oder stattdessen gekürzt werden sollten; auch ein Finanzausgleich zwischen SPV und PKV, den u.a. die SPD  fordert, ist umstritten und wurde wohl vom BMG ausgeschlossen</a:t>
            </a:r>
          </a:p>
          <a:p>
            <a:r>
              <a:rPr lang="de-DE" dirty="0">
                <a:latin typeface="+mn-lt"/>
              </a:rPr>
              <a:t>Außerdem sind eine Anhebung der Beitragsbemessungsgrenze im Gespräch, sowie eine Einschränkung der kostenlosen Mitversicherung äquivalent zu den Plänen für die GKV zu erwarten</a:t>
            </a:r>
          </a:p>
          <a:p>
            <a:endParaRPr lang="de-D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mn-lt"/>
              </a:rPr>
              <a:t>Hintergrund Beitragssatz: Bereits seit 2005 wird zusätzlich ein Zuschlag von kinderlosen Versicherten erhoben, dieser beträgt z.Zt. 0,6% (Hintergrund: Rechtsprechung des Bundesverfassungsgerichts, Erziehungsleistung von Eltern müsse auch in der SPV hinreichend berücksichtigt werden: nach einem zweiten urteil wurde er weiter ausdifferenziert nach Anzahl der Kinder)</a:t>
            </a:r>
            <a:endParaRPr lang="de-DE" dirty="0">
              <a:latin typeface="+mn-lt"/>
              <a:ea typeface="Calibri"/>
              <a:cs typeface="Calibri"/>
            </a:endParaRPr>
          </a:p>
          <a:p>
            <a:endParaRPr lang="de-DE" dirty="0">
              <a:latin typeface="+mn-l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2C47E-A6F7-498A-BC00-873284D75D54}" type="slidenum">
              <a:rPr kumimoji="0" lang="de-DE"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17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a:ea typeface="Calibri" panose="020F0502020204030204"/>
                <a:cs typeface="Calibri" panose="020F0502020204030204"/>
              </a:rPr>
              <a:t>Kernbotschaften:</a:t>
            </a:r>
          </a:p>
          <a:p>
            <a:pPr marL="185420" indent="-185420">
              <a:buFont typeface="Arial" panose="020B0604020202020204" pitchFamily="34" charset="0"/>
              <a:buChar char="•"/>
            </a:pPr>
            <a:r>
              <a:rPr lang="de-DE" sz="1200">
                <a:latin typeface="+mn-lt"/>
              </a:rPr>
              <a:t>Das Versicherungsprinzip ist ein zentrales Element der Sozialversicherung. Danach gilt, dass Leistungen im Zusammenhang mit dem versicherten Risiko stehen. </a:t>
            </a:r>
            <a:endParaRPr lang="de-DE"/>
          </a:p>
          <a:p>
            <a:pPr marL="185420" indent="-185420">
              <a:buFont typeface="Arial" panose="020B0604020202020204" pitchFamily="34" charset="0"/>
              <a:buChar char="•"/>
            </a:pPr>
            <a:r>
              <a:rPr lang="de-DE" sz="1200">
                <a:latin typeface="+mn-lt"/>
              </a:rPr>
              <a:t>Demgegenüber stehen Aufgaben der staatlichen Daseinsvorsorge, die unabhängig von einer Beitragszahlung allen Bürgern zustehen sollten – etwa Gesundheitsversorgung für Menschen ohne Versicherungsschutz, Investitionen in Infrastruktur oder pandemiebedingte Sondermaßnahmen. </a:t>
            </a:r>
            <a:endParaRPr lang="de-DE" sz="1200">
              <a:latin typeface="+mn-lt"/>
              <a:ea typeface="Calibri" panose="020F0502020204030204"/>
              <a:cs typeface="Calibri" panose="020F0502020204030204"/>
            </a:endParaRPr>
          </a:p>
          <a:p>
            <a:pPr marL="185420" indent="-185420">
              <a:buFont typeface="Arial" panose="020B0604020202020204" pitchFamily="34" charset="0"/>
              <a:buChar char="•"/>
            </a:pPr>
            <a:r>
              <a:rPr lang="de-DE" sz="1200">
                <a:latin typeface="+mn-lt"/>
              </a:rPr>
              <a:t>Aus der Aufgabenabgrenzung ergeben sich Finanzverantwortlichkeiten zur Absicherung von gesundheitlicher Versorgung aus Beitragsmitteln und zur Daseinsvorsorge aus Steuermitteln.</a:t>
            </a:r>
            <a:endParaRPr lang="de-DE" sz="1200">
              <a:latin typeface="+mn-lt"/>
              <a:ea typeface="Calibri" panose="020F0502020204030204"/>
              <a:cs typeface="Calibri" panose="020F0502020204030204"/>
            </a:endParaRPr>
          </a:p>
          <a:p>
            <a:pPr marL="185420" indent="-185420">
              <a:buFont typeface="Arial" panose="020B0604020202020204" pitchFamily="34" charset="0"/>
              <a:buChar char="•"/>
            </a:pPr>
            <a:r>
              <a:rPr lang="de-DE" sz="1200">
                <a:latin typeface="+mn-lt"/>
              </a:rPr>
              <a:t>Die Aufgabentrennung wird aber zunehmend aufgelöst. </a:t>
            </a:r>
            <a:endParaRPr lang="de-DE" sz="1200">
              <a:latin typeface="+mn-lt"/>
              <a:ea typeface="Calibri" panose="020F0502020204030204"/>
              <a:cs typeface="Calibri" panose="020F0502020204030204"/>
            </a:endParaRPr>
          </a:p>
          <a:p>
            <a:endParaRPr lang="de-DE" sz="1200"/>
          </a:p>
        </p:txBody>
      </p:sp>
      <p:sp>
        <p:nvSpPr>
          <p:cNvPr id="4" name="Foliennummernplatzhalter 3"/>
          <p:cNvSpPr>
            <a:spLocks noGrp="1"/>
          </p:cNvSpPr>
          <p:nvPr>
            <p:ph type="sldNum" sz="quarter" idx="5"/>
          </p:nvPr>
        </p:nvSpPr>
        <p:spPr/>
        <p:txBody>
          <a:bodyPr/>
          <a:lstStyle/>
          <a:p>
            <a:fld id="{8762C47E-A6F7-498A-BC00-873284D75D54}" type="slidenum">
              <a:rPr lang="de-DE" sz="1000"/>
              <a:t>6</a:t>
            </a:fld>
            <a:endParaRPr lang="de-DE" sz="1000"/>
          </a:p>
        </p:txBody>
      </p:sp>
    </p:spTree>
    <p:extLst>
      <p:ext uri="{BB962C8B-B14F-4D97-AF65-F5344CB8AC3E}">
        <p14:creationId xmlns:p14="http://schemas.microsoft.com/office/powerpoint/2010/main" val="8048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ea typeface="Calibri" panose="020F0502020204030204"/>
                <a:cs typeface="Calibri" panose="020F0502020204030204"/>
              </a:rPr>
              <a:t>Kernbotschaften:</a:t>
            </a:r>
          </a:p>
          <a:p>
            <a:pPr marL="185420" indent="-185420">
              <a:buFont typeface="Arial" panose="020B0604020202020204" pitchFamily="34" charset="0"/>
              <a:buChar char="•"/>
            </a:pPr>
            <a:r>
              <a:rPr lang="de-DE" sz="1200" dirty="0">
                <a:latin typeface="+mn-lt"/>
              </a:rPr>
              <a:t>Vielzahl von Aufgaben in staatlicher Finanzierungsverantwortung, bei denen die Finanzierung aber durch GKV und SPV getragen wird.</a:t>
            </a:r>
            <a:endParaRPr lang="de-DE" dirty="0"/>
          </a:p>
          <a:p>
            <a:pPr marL="185420" indent="-185420">
              <a:buFont typeface="Arial" panose="020B0604020202020204" pitchFamily="34" charset="0"/>
              <a:buChar char="•"/>
            </a:pPr>
            <a:r>
              <a:rPr lang="de-DE" sz="1200" dirty="0">
                <a:latin typeface="+mn-lt"/>
              </a:rPr>
              <a:t>Sozialversicherung subventioniert damit die Haushalte von Bund und Ländern.</a:t>
            </a:r>
            <a:endParaRPr lang="de-DE" sz="1200" dirty="0">
              <a:latin typeface="+mn-lt"/>
              <a:ea typeface="Calibri" panose="020F0502020204030204"/>
              <a:cs typeface="Calibri" panose="020F0502020204030204"/>
            </a:endParaRPr>
          </a:p>
          <a:p>
            <a:pPr marL="185420" indent="-185420" defTabSz="990478">
              <a:buFont typeface="Arial" panose="020B0604020202020204" pitchFamily="34" charset="0"/>
              <a:buChar char="•"/>
              <a:defRPr/>
            </a:pPr>
            <a:r>
              <a:rPr lang="de-DE" sz="1200" dirty="0">
                <a:latin typeface="+mn-lt"/>
              </a:rPr>
              <a:t>Hier bedarf es ordnungspolitischer Korrekturen.</a:t>
            </a:r>
          </a:p>
          <a:p>
            <a:pPr defTabSz="990478">
              <a:defRPr/>
            </a:pPr>
            <a:endParaRPr lang="de-DE" dirty="0">
              <a:ea typeface="Calibri" panose="020F0502020204030204"/>
              <a:cs typeface="Calibri" panose="020F0502020204030204"/>
            </a:endParaRPr>
          </a:p>
          <a:p>
            <a:pPr defTabSz="990478">
              <a:defRPr/>
            </a:pPr>
            <a:r>
              <a:rPr lang="de-DE" b="1" u="sng" dirty="0">
                <a:ea typeface="Calibri" panose="020F0502020204030204"/>
                <a:cs typeface="Calibri" panose="020F0502020204030204"/>
              </a:rPr>
              <a:t>Reaktion des GKV-Spitzenverbandes:</a:t>
            </a:r>
            <a:endParaRPr lang="de-DE" dirty="0">
              <a:ea typeface="Calibri" panose="020F0502020204030204"/>
              <a:cs typeface="Calibri" panose="020F0502020204030204"/>
            </a:endParaRPr>
          </a:p>
          <a:p>
            <a:pPr marL="171450" indent="-171450" defTabSz="990478">
              <a:buFont typeface="Arial" panose="020B0604020202020204" pitchFamily="34" charset="0"/>
              <a:buChar char="•"/>
              <a:defRPr/>
            </a:pPr>
            <a:r>
              <a:rPr lang="de-DE" dirty="0">
                <a:ea typeface="Calibri" panose="020F0502020204030204"/>
                <a:cs typeface="Calibri" panose="020F0502020204030204"/>
              </a:rPr>
              <a:t>Beschluss vom 11.09.2025: Klage gegen unzureichende Finanzierung.</a:t>
            </a:r>
            <a:endParaRPr lang="de-DE" dirty="0"/>
          </a:p>
          <a:p>
            <a:pPr marL="171450" indent="-171450" defTabSz="990478">
              <a:buFont typeface="Arial" panose="020B0604020202020204" pitchFamily="34" charset="0"/>
              <a:buChar char="•"/>
              <a:defRPr/>
            </a:pPr>
            <a:r>
              <a:rPr lang="de-DE" dirty="0">
                <a:ea typeface="Calibri" panose="020F0502020204030204"/>
                <a:cs typeface="Calibri" panose="020F0502020204030204"/>
              </a:rPr>
              <a:t>Klagegegenstand: Zuweisungsbescheide des BAS für 2026.</a:t>
            </a:r>
            <a:endParaRPr lang="de-DE" dirty="0"/>
          </a:p>
          <a:p>
            <a:pPr marL="171450" indent="-171450" defTabSz="990478">
              <a:buFont typeface="Arial" panose="020B0604020202020204" pitchFamily="34" charset="0"/>
              <a:buChar char="•"/>
              <a:defRPr/>
            </a:pPr>
            <a:r>
              <a:rPr lang="de-DE" dirty="0">
                <a:ea typeface="Calibri" panose="020F0502020204030204"/>
                <a:cs typeface="Calibri" panose="020F0502020204030204"/>
              </a:rPr>
              <a:t>Beklagte: Bundesrepublik Deutschland (vertreten durch BAS).</a:t>
            </a:r>
            <a:endParaRPr lang="de-DE" dirty="0"/>
          </a:p>
          <a:p>
            <a:pPr marL="171450" indent="-171450" defTabSz="990478">
              <a:buFont typeface="Arial" panose="020B0604020202020204" pitchFamily="34" charset="0"/>
              <a:buChar char="•"/>
              <a:defRPr/>
            </a:pPr>
            <a:r>
              <a:rPr lang="de-DE" dirty="0">
                <a:ea typeface="Calibri" panose="020F0502020204030204"/>
                <a:cs typeface="Calibri" panose="020F0502020204030204"/>
              </a:rPr>
              <a:t>Zuständig: Landessozialgericht NRW (§ 29 Abs. 3 Nr. 1 SGG).</a:t>
            </a:r>
            <a:endParaRPr lang="de-DE" dirty="0"/>
          </a:p>
          <a:p>
            <a:pPr defTabSz="990478">
              <a:defRPr/>
            </a:pPr>
            <a:endParaRPr lang="de-DE" b="1" dirty="0">
              <a:ea typeface="Calibri"/>
              <a:cs typeface="Calibri"/>
            </a:endParaRPr>
          </a:p>
          <a:p>
            <a:r>
              <a:rPr lang="de-DE" sz="1200" b="1" i="0" u="sng" kern="1200" dirty="0">
                <a:solidFill>
                  <a:schemeClr val="tx1"/>
                </a:solidFill>
                <a:effectLst/>
                <a:latin typeface="+mn-lt"/>
                <a:ea typeface="+mn-ea"/>
                <a:cs typeface="+mn-cs"/>
              </a:rPr>
              <a:t>Hintergrund Rentenbeiträge pflegende Angehörige: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4,8 Mrd. beziehen sich auf den Gesamtbetrag der Ausgaben für soziale Absicherungen der Pflegeperson (Renten-, Arbeitslosen- und Unfallversicherung, letztere werden von uns wegen einfachen Wordings und geringerer Beträge nicht so stark kommuniziert, sollte aber natürlich auch gesamtgesellschaftliche getragen werden; </a:t>
            </a:r>
          </a:p>
          <a:p>
            <a:endParaRPr lang="de-DE" sz="1200" b="1" i="0" u="sng" kern="1200" dirty="0">
              <a:solidFill>
                <a:schemeClr val="tx1"/>
              </a:solidFill>
              <a:effectLst/>
              <a:latin typeface="+mn-lt"/>
              <a:ea typeface="Calibri"/>
              <a:cs typeface="Calibri"/>
            </a:endParaRPr>
          </a:p>
          <a:p>
            <a:r>
              <a:rPr lang="de-DE" sz="1200" b="0" i="0" kern="1200" dirty="0">
                <a:solidFill>
                  <a:schemeClr val="tx1"/>
                </a:solidFill>
                <a:effectLst/>
                <a:latin typeface="+mn-lt"/>
                <a:ea typeface="+mn-ea"/>
                <a:cs typeface="+mn-cs"/>
              </a:rPr>
              <a:t>Für Pflegepersonen, die wenigstens zehn Stunden, verteilt auf regelmäßig mindestens zwei Tage, eine oder mehrere pflegebedürftige Personen pflegen, werden Beiträge zur Rentenversicherung gezahlt, wenn die Pflegeperson regelmäßig nicht mehr als 30 Stunden wöchentlich erwerbstätig ist. Die Pflegekasse zahlt Rentenversicherungsbeiträge zwischen 139,04 und 735,63 Euro monatlich (Werte seit dem 1. Januar 2026).</a:t>
            </a:r>
          </a:p>
          <a:p>
            <a:r>
              <a:rPr lang="de-DE" sz="1200" b="0" i="0" kern="1200" dirty="0">
                <a:solidFill>
                  <a:schemeClr val="tx1"/>
                </a:solidFill>
                <a:effectLst/>
                <a:latin typeface="+mn-lt"/>
                <a:ea typeface="+mn-ea"/>
                <a:cs typeface="+mn-cs"/>
              </a:rPr>
              <a:t>Im Jahr 2026 werden die Pflegepersonen durch die gezahlten Rentenversicherungsbeiträge beispielsweise so gestellt, als würden sie ein Arbeitsentgelt zwischen 747,50 und 3.955,00 Euro monatlich (Werte seit dem 1. Januar 2026) erhalten. Für ein Jahr Pflegetätigkeit kann ein monatlicher Rentenanspruch zwischen 7,04 und 37,27 Euro (Wert seit dem 1. Januar 2026) erworben werden.</a:t>
            </a:r>
          </a:p>
          <a:p>
            <a:r>
              <a:rPr lang="de-DE" sz="1200" b="0" i="0" kern="1200" dirty="0">
                <a:solidFill>
                  <a:schemeClr val="tx1"/>
                </a:solidFill>
                <a:effectLst/>
                <a:latin typeface="+mn-lt"/>
                <a:ea typeface="+mn-ea"/>
                <a:cs typeface="+mn-cs"/>
              </a:rPr>
              <a:t>Gesetzliche Grundlage: </a:t>
            </a:r>
            <a:r>
              <a:rPr lang="de-DE" dirty="0">
                <a:hlinkClick r:id="rId3"/>
              </a:rPr>
              <a:t>§ 44 SGB 11 – Einzelnorm</a:t>
            </a:r>
            <a:r>
              <a:rPr lang="de-DE" dirty="0"/>
              <a:t> und</a:t>
            </a:r>
            <a:r>
              <a:rPr lang="de-DE" sz="1200" b="0" i="0" kern="1200" dirty="0">
                <a:solidFill>
                  <a:schemeClr val="tx1"/>
                </a:solidFill>
                <a:effectLst/>
                <a:latin typeface="+mn-lt"/>
                <a:ea typeface="+mn-ea"/>
                <a:cs typeface="+mn-cs"/>
              </a:rPr>
              <a:t> </a:t>
            </a:r>
            <a:r>
              <a:rPr lang="de-DE" dirty="0">
                <a:hlinkClick r:id="rId4"/>
              </a:rPr>
              <a:t>§ 166 SGB 6 – Einzelnorm</a:t>
            </a:r>
            <a:endParaRPr lang="de-DE" sz="1200" b="0" i="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1" u="sng" dirty="0">
              <a:ea typeface="Calibri" panose="020F0502020204030204"/>
              <a:cs typeface="Calibri" panose="020F0502020204030204"/>
            </a:endParaRPr>
          </a:p>
          <a:p>
            <a:pPr marL="0" marR="0" lvl="0" indent="0" algn="l" defTabSz="990478"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u="sng" dirty="0">
                <a:ea typeface="Calibri" panose="020F0502020204030204"/>
                <a:cs typeface="Calibri" panose="020F0502020204030204"/>
              </a:rPr>
              <a:t>Beispiel: Bürgergeld und Gesundheitsversorgung</a:t>
            </a:r>
            <a:endParaRPr lang="de-DE" dirty="0">
              <a:ea typeface="Calibri" panose="020F0502020204030204"/>
              <a:cs typeface="Calibri" panose="020F0502020204030204"/>
            </a:endParaRPr>
          </a:p>
          <a:p>
            <a:pPr defTabSz="990478">
              <a:defRPr/>
            </a:pPr>
            <a:r>
              <a:rPr lang="de-DE" b="1" dirty="0">
                <a:ea typeface="Calibri" panose="020F0502020204030204"/>
                <a:cs typeface="Calibri" panose="020F0502020204030204"/>
              </a:rPr>
              <a:t>Bürgergeld (§ SGB II):</a:t>
            </a:r>
            <a:br>
              <a:rPr lang="de-DE" b="1" dirty="0">
                <a:cs typeface="+mn-lt"/>
              </a:rPr>
            </a:br>
            <a:r>
              <a:rPr lang="de-DE" b="1" dirty="0">
                <a:ea typeface="Calibri" panose="020F0502020204030204"/>
                <a:cs typeface="Calibri" panose="020F0502020204030204"/>
              </a:rPr>
              <a:t> </a:t>
            </a:r>
            <a:r>
              <a:rPr lang="de-DE" dirty="0">
                <a:ea typeface="Calibri" panose="020F0502020204030204"/>
                <a:cs typeface="Calibri" panose="020F0502020204030204"/>
              </a:rPr>
              <a:t>Für erwerbsfähige, hilfebedürftige Personen zur Sicherung des Existenzminimums.</a:t>
            </a:r>
            <a:endParaRPr lang="de-DE" dirty="0"/>
          </a:p>
          <a:p>
            <a:pPr defTabSz="990478">
              <a:defRPr/>
            </a:pPr>
            <a:r>
              <a:rPr lang="de-DE" b="1" dirty="0">
                <a:ea typeface="Calibri" panose="020F0502020204030204"/>
                <a:cs typeface="Calibri" panose="020F0502020204030204"/>
              </a:rPr>
              <a:t>Medizinische Versorgung = Bestandteil des Existenzminimums:</a:t>
            </a:r>
            <a:br>
              <a:rPr lang="de-DE" b="1" dirty="0">
                <a:cs typeface="+mn-lt"/>
              </a:rPr>
            </a:br>
            <a:r>
              <a:rPr lang="de-DE" b="1" dirty="0">
                <a:ea typeface="Calibri" panose="020F0502020204030204"/>
                <a:cs typeface="Calibri" panose="020F0502020204030204"/>
              </a:rPr>
              <a:t> </a:t>
            </a:r>
            <a:r>
              <a:rPr lang="de-DE" dirty="0">
                <a:ea typeface="Calibri" panose="020F0502020204030204"/>
                <a:cs typeface="Calibri" panose="020F0502020204030204"/>
              </a:rPr>
              <a:t>Staatliche Aufgabe im Rahmen der Daseinsvorsorge.</a:t>
            </a:r>
            <a:endParaRPr lang="de-DE" dirty="0"/>
          </a:p>
          <a:p>
            <a:pPr defTabSz="990478">
              <a:defRPr/>
            </a:pPr>
            <a:r>
              <a:rPr lang="de-DE" b="1" dirty="0">
                <a:ea typeface="Calibri" panose="020F0502020204030204"/>
                <a:cs typeface="Calibri" panose="020F0502020204030204"/>
              </a:rPr>
              <a:t>Versicherungspflicht (§ 5 Abs. 1 Nr. 2a SGB V):</a:t>
            </a:r>
            <a:br>
              <a:rPr lang="de-DE" b="1" dirty="0">
                <a:cs typeface="+mn-lt"/>
              </a:rPr>
            </a:br>
            <a:r>
              <a:rPr lang="de-DE" b="1" dirty="0">
                <a:ea typeface="Calibri" panose="020F0502020204030204"/>
                <a:cs typeface="Calibri" panose="020F0502020204030204"/>
              </a:rPr>
              <a:t> </a:t>
            </a:r>
            <a:r>
              <a:rPr lang="de-DE" dirty="0">
                <a:ea typeface="Calibri" panose="020F0502020204030204"/>
                <a:cs typeface="Calibri" panose="020F0502020204030204"/>
              </a:rPr>
              <a:t>Bürgergeldbeziehende sind gesetzlich krankenversichert.</a:t>
            </a:r>
            <a:endParaRPr lang="de-DE" dirty="0"/>
          </a:p>
          <a:p>
            <a:pPr defTabSz="990478">
              <a:defRPr/>
            </a:pPr>
            <a:r>
              <a:rPr lang="de-DE" b="1" dirty="0">
                <a:ea typeface="Calibri" panose="020F0502020204030204"/>
                <a:cs typeface="Calibri" panose="020F0502020204030204"/>
              </a:rPr>
              <a:t>Beitragspauschale:</a:t>
            </a:r>
            <a:br>
              <a:rPr lang="de-DE" b="1" dirty="0">
                <a:cs typeface="+mn-lt"/>
              </a:rPr>
            </a:br>
            <a:r>
              <a:rPr lang="de-DE" b="1" dirty="0">
                <a:ea typeface="Calibri" panose="020F0502020204030204"/>
                <a:cs typeface="Calibri" panose="020F0502020204030204"/>
              </a:rPr>
              <a:t> </a:t>
            </a:r>
            <a:r>
              <a:rPr lang="de-DE" dirty="0">
                <a:ea typeface="Calibri" panose="020F0502020204030204"/>
                <a:cs typeface="Calibri" panose="020F0502020204030204"/>
              </a:rPr>
              <a:t>Monatlich 133,17 € pro versicherte Person an den Gesundheitsfonds.</a:t>
            </a:r>
            <a:endParaRPr lang="de-DE" dirty="0"/>
          </a:p>
          <a:p>
            <a:pPr defTabSz="990478">
              <a:defRPr/>
            </a:pPr>
            <a:r>
              <a:rPr lang="de-DE" b="1" dirty="0">
                <a:ea typeface="Calibri" panose="020F0502020204030204"/>
                <a:cs typeface="Calibri" panose="020F0502020204030204"/>
              </a:rPr>
              <a:t> </a:t>
            </a:r>
            <a:endParaRPr lang="de-DE" dirty="0">
              <a:ea typeface="Calibri" panose="020F0502020204030204"/>
              <a:cs typeface="Calibri" panose="020F0502020204030204"/>
            </a:endParaRPr>
          </a:p>
          <a:p>
            <a:pPr defTabSz="990478">
              <a:defRPr/>
            </a:pPr>
            <a:r>
              <a:rPr lang="de-DE" b="1" dirty="0">
                <a:ea typeface="Calibri" panose="020F0502020204030204"/>
                <a:cs typeface="Calibri" panose="020F0502020204030204"/>
              </a:rPr>
              <a:t>Problem:</a:t>
            </a:r>
            <a:br>
              <a:rPr lang="de-DE" b="1" dirty="0">
                <a:cs typeface="+mn-lt"/>
              </a:rPr>
            </a:br>
            <a:r>
              <a:rPr lang="de-DE" b="1" dirty="0">
                <a:ea typeface="Calibri" panose="020F0502020204030204"/>
                <a:cs typeface="Calibri" panose="020F0502020204030204"/>
              </a:rPr>
              <a:t> </a:t>
            </a:r>
            <a:r>
              <a:rPr lang="de-DE" dirty="0">
                <a:ea typeface="Calibri" panose="020F0502020204030204"/>
                <a:cs typeface="Calibri" panose="020F0502020204030204"/>
              </a:rPr>
              <a:t>Beitragspauschale deckt tatsächliche Ausgaben nicht → Milliardenbelastung für GKV-Solidargemeinschaft, Unterfinanzierung beträgt geschätzt aktuell jährlich ca. 10 Mrd. Euro</a:t>
            </a:r>
            <a:endParaRPr lang="de-DE" dirty="0"/>
          </a:p>
          <a:p>
            <a:pPr defTabSz="990478">
              <a:defRPr/>
            </a:pPr>
            <a:r>
              <a:rPr lang="de-DE" b="1" dirty="0">
                <a:ea typeface="Calibri" panose="020F0502020204030204"/>
                <a:cs typeface="Calibri" panose="020F0502020204030204"/>
              </a:rPr>
              <a:t>Verfassungsrechtliche Kritik:</a:t>
            </a:r>
            <a:endParaRPr lang="de-DE" dirty="0">
              <a:ea typeface="Calibri" panose="020F0502020204030204"/>
              <a:cs typeface="Calibri" panose="020F0502020204030204"/>
            </a:endParaRPr>
          </a:p>
          <a:p>
            <a:pPr defTabSz="990478">
              <a:defRPr/>
            </a:pPr>
            <a:r>
              <a:rPr lang="de-DE" dirty="0">
                <a:ea typeface="Calibri" panose="020F0502020204030204"/>
                <a:cs typeface="Calibri" panose="020F0502020204030204"/>
              </a:rPr>
              <a:t>Eingriff in organisatorische und finanzielle Selbstständigkeit der Sozialversicherungsträger (Art. 87 Abs. 2 GG).</a:t>
            </a:r>
            <a:endParaRPr lang="de-DE" dirty="0"/>
          </a:p>
          <a:p>
            <a:pPr defTabSz="990478">
              <a:defRPr/>
            </a:pPr>
            <a:r>
              <a:rPr lang="de-DE" dirty="0">
                <a:ea typeface="Calibri" panose="020F0502020204030204"/>
                <a:cs typeface="Calibri" panose="020F0502020204030204"/>
              </a:rPr>
              <a:t>Verstoß gegen Zweckbindung von Sozialversicherungsbeiträgen.</a:t>
            </a:r>
            <a:endParaRPr lang="de-DE" dirty="0"/>
          </a:p>
          <a:p>
            <a:pPr defTabSz="990478">
              <a:defRPr/>
            </a:pPr>
            <a:r>
              <a:rPr lang="de-DE" dirty="0">
                <a:ea typeface="Calibri" panose="020F0502020204030204"/>
                <a:cs typeface="Calibri" panose="020F0502020204030204"/>
              </a:rPr>
              <a:t> </a:t>
            </a:r>
          </a:p>
          <a:p>
            <a:pPr defTabSz="990478">
              <a:buFont typeface="Arial" panose="020B0604020202020204" pitchFamily="34" charset="0"/>
              <a:defRPr/>
            </a:pPr>
            <a:endParaRPr lang="de-DE" dirty="0">
              <a:ea typeface="Calibri" panose="020F0502020204030204"/>
              <a:cs typeface="Calibri" panose="020F0502020204030204"/>
            </a:endParaRPr>
          </a:p>
          <a:p>
            <a:pPr marL="185420" indent="-185420" defTabSz="990478">
              <a:buFont typeface="Arial" panose="020B0604020202020204" pitchFamily="34" charset="0"/>
              <a:buChar char="•"/>
              <a:defRPr/>
            </a:pPr>
            <a:endParaRPr lang="de-DE" sz="1200" b="1" dirty="0">
              <a:latin typeface="+mn-lt"/>
              <a:ea typeface="Calibri"/>
              <a:cs typeface="Calibri"/>
            </a:endParaRPr>
          </a:p>
          <a:p>
            <a:endParaRPr lang="de-DE" sz="1200" dirty="0"/>
          </a:p>
        </p:txBody>
      </p:sp>
      <p:sp>
        <p:nvSpPr>
          <p:cNvPr id="4" name="Foliennummernplatzhalter 3"/>
          <p:cNvSpPr>
            <a:spLocks noGrp="1"/>
          </p:cNvSpPr>
          <p:nvPr>
            <p:ph type="sldNum" sz="quarter" idx="5"/>
          </p:nvPr>
        </p:nvSpPr>
        <p:spPr/>
        <p:txBody>
          <a:bodyPr/>
          <a:lstStyle/>
          <a:p>
            <a:fld id="{8762C47E-A6F7-498A-BC00-873284D75D54}" type="slidenum">
              <a:rPr lang="de-DE" sz="1000"/>
              <a:t>7</a:t>
            </a:fld>
            <a:endParaRPr lang="de-DE" sz="1000"/>
          </a:p>
        </p:txBody>
      </p:sp>
    </p:spTree>
    <p:extLst>
      <p:ext uri="{BB962C8B-B14F-4D97-AF65-F5344CB8AC3E}">
        <p14:creationId xmlns:p14="http://schemas.microsoft.com/office/powerpoint/2010/main" val="407452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66908" y="5262082"/>
            <a:ext cx="5644991" cy="4166500"/>
          </a:xfrm>
        </p:spPr>
        <p:txBody>
          <a:bodyPr/>
          <a:lstStyle/>
          <a:p>
            <a:pPr marL="171450" indent="-171450">
              <a:spcAft>
                <a:spcPts val="600"/>
              </a:spcAft>
              <a:buFont typeface="Arial" panose="020B0604020202020204" pitchFamily="34" charset="0"/>
              <a:buChar char="•"/>
            </a:pPr>
            <a:r>
              <a:rPr lang="de-DE" dirty="0"/>
              <a:t>Die </a:t>
            </a:r>
            <a:r>
              <a:rPr lang="de-DE" dirty="0" err="1"/>
              <a:t>FinanzKommission</a:t>
            </a:r>
            <a:r>
              <a:rPr lang="de-DE" dirty="0"/>
              <a:t> Gesundheit (FKG) hatte den </a:t>
            </a:r>
            <a:r>
              <a:rPr lang="de-DE" b="1" dirty="0"/>
              <a:t>Arbeitsauftrag</a:t>
            </a:r>
            <a:r>
              <a:rPr lang="de-DE" dirty="0"/>
              <a:t>, Reformempfehlungen zu Einnahmen und Ausgaben der Gesetzlichen Krankenversicherung (GKV) zu erarbeiten, mit denen die GKV-Beitragssätze bereits ab dem Jahr 2027 stabilisiert und zugleich ein hohes Qualitäts- und Leistungsniveau gesichert werden kann. Ein besonderer Fokus sollte dabei auf die Begrenzung der Ausgabendynamik gelegt werden. </a:t>
            </a:r>
            <a:endParaRPr lang="en-US" dirty="0"/>
          </a:p>
          <a:p>
            <a:pPr marL="171450" indent="-171450">
              <a:spcAft>
                <a:spcPts val="600"/>
              </a:spcAft>
              <a:buFont typeface="Arial" panose="020B0604020202020204" pitchFamily="34" charset="0"/>
              <a:buChar char="•"/>
            </a:pPr>
            <a:r>
              <a:rPr lang="de-DE" dirty="0"/>
              <a:t>Der </a:t>
            </a:r>
            <a:r>
              <a:rPr lang="de-DE" b="1" dirty="0"/>
              <a:t>Ende März 2026 vorgelegte erste Bericht </a:t>
            </a:r>
            <a:r>
              <a:rPr lang="de-DE" dirty="0"/>
              <a:t>umfasst kurzfristig bereits ab dem Jahr 2027 wirksame Reformempfehlungen zur Stabilisierung der Krankenkassenbeitragssätze. </a:t>
            </a:r>
          </a:p>
          <a:p>
            <a:pPr marL="171450" indent="-171450">
              <a:spcAft>
                <a:spcPts val="600"/>
              </a:spcAft>
              <a:buFont typeface="Arial" panose="020B0604020202020204" pitchFamily="34" charset="0"/>
              <a:buChar char="•"/>
            </a:pPr>
            <a:r>
              <a:rPr lang="de-DE" dirty="0"/>
              <a:t>Ein </a:t>
            </a:r>
            <a:r>
              <a:rPr lang="de-DE" b="1" dirty="0"/>
              <a:t>zweiter Bericht folgt zum Ende des Jahres 2026 </a:t>
            </a:r>
            <a:r>
              <a:rPr lang="de-DE" dirty="0"/>
              <a:t>mit weiteren Empfehlungen für mittel- und langfristig wirksame Strukturreformen. </a:t>
            </a:r>
          </a:p>
          <a:p>
            <a:pPr marL="171450" indent="-171450">
              <a:spcAft>
                <a:spcPts val="600"/>
              </a:spcAft>
              <a:buFont typeface="Arial" panose="020B0604020202020204" pitchFamily="34" charset="0"/>
              <a:buChar char="•"/>
            </a:pPr>
            <a:r>
              <a:rPr lang="de-DE" dirty="0"/>
              <a:t>Insgesamt wurden im ersten Bericht </a:t>
            </a:r>
            <a:r>
              <a:rPr lang="de-DE" b="1" dirty="0"/>
              <a:t>66 Empfehlungen mit eine Gesamtfinanzwirkung in Höhe von 42,3 Mrd. € für das Jahr 2027 und 63,9 Mrd. € im Jahr 2030 </a:t>
            </a:r>
            <a:r>
              <a:rPr lang="de-DE" b="0" dirty="0"/>
              <a:t>erarbeitet.</a:t>
            </a:r>
          </a:p>
          <a:p>
            <a:pPr marL="171450" indent="-171450">
              <a:spcAft>
                <a:spcPts val="600"/>
              </a:spcAft>
              <a:buFont typeface="Arial" panose="020B0604020202020204" pitchFamily="34" charset="0"/>
              <a:buChar char="•"/>
            </a:pPr>
            <a:r>
              <a:rPr lang="de-DE" dirty="0"/>
              <a:t>Die Maßnahmen wurden zudem nach ihren </a:t>
            </a:r>
            <a:r>
              <a:rPr lang="de-DE" b="1" dirty="0"/>
              <a:t>Auswirkungen auf die Qualität der Versorgung beziehungsweise Steuerungseffekte, Zugang oder Verteilungsgerechtigkeit </a:t>
            </a:r>
            <a:r>
              <a:rPr lang="de-DE" b="0" dirty="0"/>
              <a:t>eingeordnet.</a:t>
            </a:r>
            <a:endParaRPr lang="en-US" b="0" dirty="0">
              <a:solidFill>
                <a:srgbClr val="444444"/>
              </a:solidFill>
              <a:ea typeface="Calibri"/>
              <a:cs typeface="Calibri"/>
            </a:endParaRPr>
          </a:p>
        </p:txBody>
      </p:sp>
      <p:sp>
        <p:nvSpPr>
          <p:cNvPr id="4" name="Foliennummernplatzhalter 3"/>
          <p:cNvSpPr>
            <a:spLocks noGrp="1"/>
          </p:cNvSpPr>
          <p:nvPr>
            <p:ph type="sldNum" sz="quarter" idx="5"/>
          </p:nvPr>
        </p:nvSpPr>
        <p:spPr/>
        <p:txBody>
          <a:bodyPr/>
          <a:lstStyle/>
          <a:p>
            <a:fld id="{8762C47E-A6F7-498A-BC00-873284D75D54}" type="slidenum">
              <a:rPr lang="de-DE" sz="900" smtClean="0"/>
              <a:t>9</a:t>
            </a:fld>
            <a:endParaRPr lang="de-DE" sz="900"/>
          </a:p>
        </p:txBody>
      </p:sp>
    </p:spTree>
    <p:extLst>
      <p:ext uri="{BB962C8B-B14F-4D97-AF65-F5344CB8AC3E}">
        <p14:creationId xmlns:p14="http://schemas.microsoft.com/office/powerpoint/2010/main" val="40451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noProof="0" dirty="0">
                <a:solidFill>
                  <a:srgbClr val="000000"/>
                </a:solidFill>
              </a:rPr>
              <a:t>Kernbotschaft:</a:t>
            </a:r>
          </a:p>
          <a:p>
            <a:pPr marL="171450" indent="-171450">
              <a:buFont typeface="Arial" panose="020B0604020202020204" pitchFamily="34" charset="0"/>
              <a:buChar char="•"/>
            </a:pPr>
            <a:r>
              <a:rPr lang="de-DE" b="0" u="none" noProof="0" dirty="0">
                <a:solidFill>
                  <a:srgbClr val="000000"/>
                </a:solidFill>
              </a:rPr>
              <a:t>Es fehlt eine Entlastung durch den Bund für die versicherungsfremden Leistungen. </a:t>
            </a:r>
            <a:endParaRPr lang="de-DE" b="1" u="sng" noProof="0" dirty="0">
              <a:solidFill>
                <a:srgbClr val="000000"/>
              </a:solidFill>
            </a:endParaRPr>
          </a:p>
          <a:p>
            <a:endParaRPr lang="de-DE" b="1" u="sng" noProof="0" dirty="0">
              <a:solidFill>
                <a:srgbClr val="000000"/>
              </a:solidFill>
            </a:endParaRPr>
          </a:p>
          <a:p>
            <a:r>
              <a:rPr lang="de-DE" b="1" u="sng" noProof="0" dirty="0">
                <a:solidFill>
                  <a:srgbClr val="000000"/>
                </a:solidFill>
              </a:rPr>
              <a:t>Maßnahmen des Kabinettsentwurfs im Detail:</a:t>
            </a:r>
          </a:p>
          <a:p>
            <a:endParaRPr lang="de-DE" b="1" noProof="0" dirty="0">
              <a:solidFill>
                <a:srgbClr val="000000"/>
              </a:solidFill>
            </a:endParaRPr>
          </a:p>
          <a:p>
            <a:r>
              <a:rPr lang="de-DE" b="1" noProof="0" dirty="0">
                <a:solidFill>
                  <a:srgbClr val="000000"/>
                </a:solidFill>
              </a:rPr>
              <a:t>Wiederherstellen des Prinzips der „einnahmenorientierten Ausgabenpolitik“</a:t>
            </a:r>
            <a:endParaRPr lang="de-DE" b="1" noProof="0" dirty="0"/>
          </a:p>
          <a:p>
            <a:pPr marL="285750" indent="-285750">
              <a:buFont typeface="Arial,Sans-Serif"/>
              <a:buChar char="•"/>
            </a:pPr>
            <a:r>
              <a:rPr lang="de-DE" noProof="0" dirty="0">
                <a:solidFill>
                  <a:srgbClr val="000000"/>
                </a:solidFill>
              </a:rPr>
              <a:t>für alle Sektoren wird § 71 SGB V „scharf gestellt“,</a:t>
            </a:r>
            <a:endParaRPr lang="de-DE" noProof="0" dirty="0">
              <a:solidFill>
                <a:srgbClr val="444444"/>
              </a:solidFill>
            </a:endParaRPr>
          </a:p>
          <a:p>
            <a:pPr marL="285750" indent="-285750">
              <a:buFont typeface="Arial,Sans-Serif"/>
              <a:buChar char="•"/>
            </a:pPr>
            <a:r>
              <a:rPr lang="de-DE" noProof="0" dirty="0">
                <a:solidFill>
                  <a:srgbClr val="000000"/>
                </a:solidFill>
              </a:rPr>
              <a:t>z. B. bei den Krankenhäusern (Streichung der Meistbegünstigungsklausel für den LBFW),</a:t>
            </a:r>
            <a:endParaRPr lang="de-DE" noProof="0" dirty="0">
              <a:solidFill>
                <a:srgbClr val="444444"/>
              </a:solidFill>
            </a:endParaRPr>
          </a:p>
          <a:p>
            <a:pPr marL="285750" indent="-285750">
              <a:buFont typeface="Arial,Sans-Serif"/>
              <a:buChar char="•"/>
            </a:pPr>
            <a:r>
              <a:rPr lang="de-DE" noProof="0" dirty="0">
                <a:solidFill>
                  <a:srgbClr val="000000"/>
                </a:solidFill>
              </a:rPr>
              <a:t>z. B. bei den Arzneimittelausgaben (Einführung dynamischer Herstellerrabatt)</a:t>
            </a:r>
            <a:endParaRPr lang="de-DE" noProof="0" dirty="0">
              <a:solidFill>
                <a:srgbClr val="444444"/>
              </a:solidFill>
            </a:endParaRPr>
          </a:p>
          <a:p>
            <a:pPr marL="285750" indent="-285750">
              <a:buFont typeface="Arial,Sans-Serif"/>
              <a:buChar char="•"/>
            </a:pPr>
            <a:r>
              <a:rPr lang="de-DE" noProof="0" dirty="0">
                <a:solidFill>
                  <a:srgbClr val="000000"/>
                </a:solidFill>
              </a:rPr>
              <a:t>z. B. bei den Heilmitteln (Streichung der Ausnahme von § 71)</a:t>
            </a:r>
            <a:endParaRPr lang="de-DE" noProof="0" dirty="0">
              <a:solidFill>
                <a:srgbClr val="444444"/>
              </a:solidFill>
            </a:endParaRPr>
          </a:p>
          <a:p>
            <a:pPr marL="285750" indent="-285750">
              <a:buFont typeface="Arial,Sans-Serif"/>
              <a:buChar char="•"/>
            </a:pPr>
            <a:endParaRPr lang="de-DE" noProof="0" dirty="0">
              <a:solidFill>
                <a:srgbClr val="444444"/>
              </a:solidFill>
            </a:endParaRPr>
          </a:p>
          <a:p>
            <a:r>
              <a:rPr lang="de-DE" b="1" noProof="0" dirty="0">
                <a:solidFill>
                  <a:srgbClr val="000000"/>
                </a:solidFill>
              </a:rPr>
              <a:t>Stärkung des Wirtschaftlichkeitsgebots (§ 12 SGB V) und Abbau von Fehlanreizen</a:t>
            </a:r>
            <a:endParaRPr lang="de-DE" b="1" noProof="0" dirty="0"/>
          </a:p>
          <a:p>
            <a:pPr marL="285750" indent="-285750">
              <a:buFont typeface="Arial,Sans-Serif"/>
              <a:buChar char="•"/>
            </a:pPr>
            <a:r>
              <a:rPr lang="de-DE" noProof="0" dirty="0">
                <a:solidFill>
                  <a:srgbClr val="000000"/>
                </a:solidFill>
              </a:rPr>
              <a:t>Streichung der homöopathischen und anthroposophischen Leistungen (insb. AM)</a:t>
            </a:r>
            <a:endParaRPr lang="de-DE" noProof="0" dirty="0">
              <a:solidFill>
                <a:srgbClr val="444444"/>
              </a:solidFill>
            </a:endParaRPr>
          </a:p>
          <a:p>
            <a:pPr marL="285750" indent="-285750">
              <a:buFont typeface="Arial,Sans-Serif"/>
              <a:buChar char="•"/>
            </a:pPr>
            <a:r>
              <a:rPr lang="de-DE" noProof="0" dirty="0">
                <a:solidFill>
                  <a:srgbClr val="000000"/>
                </a:solidFill>
              </a:rPr>
              <a:t>Streichung des anlasslosen Hautkrebs-Screenings</a:t>
            </a:r>
            <a:endParaRPr lang="de-DE" noProof="0" dirty="0">
              <a:solidFill>
                <a:srgbClr val="444444"/>
              </a:solidFill>
            </a:endParaRPr>
          </a:p>
          <a:p>
            <a:pPr marL="285750" indent="-285750">
              <a:buFont typeface="Arial,Sans-Serif"/>
              <a:buChar char="•"/>
            </a:pPr>
            <a:r>
              <a:rPr lang="de-DE" noProof="0" dirty="0">
                <a:solidFill>
                  <a:srgbClr val="000000"/>
                </a:solidFill>
              </a:rPr>
              <a:t>Streichung der Erstattung von Cannabis-Blüten</a:t>
            </a:r>
            <a:endParaRPr lang="de-DE" noProof="0" dirty="0">
              <a:solidFill>
                <a:srgbClr val="444444"/>
              </a:solidFill>
            </a:endParaRPr>
          </a:p>
          <a:p>
            <a:pPr marL="285750" indent="-285750">
              <a:buFont typeface="Arial,Sans-Serif"/>
              <a:buChar char="•"/>
            </a:pPr>
            <a:r>
              <a:rPr lang="de-DE" noProof="0" dirty="0">
                <a:solidFill>
                  <a:srgbClr val="000000"/>
                </a:solidFill>
              </a:rPr>
              <a:t>Streichung der TSVG-Zuschläge für Ärzte (weil keine erkennbare Steuerungswirkung)</a:t>
            </a:r>
            <a:endParaRPr lang="de-DE" noProof="0" dirty="0">
              <a:solidFill>
                <a:srgbClr val="444444"/>
              </a:solidFill>
            </a:endParaRPr>
          </a:p>
          <a:p>
            <a:pPr marL="285750" indent="-285750">
              <a:buFont typeface="Arial,Sans-Serif"/>
              <a:buChar char="•"/>
            </a:pPr>
            <a:endParaRPr lang="de-DE" noProof="0" dirty="0">
              <a:solidFill>
                <a:srgbClr val="444444"/>
              </a:solidFill>
            </a:endParaRPr>
          </a:p>
          <a:p>
            <a:r>
              <a:rPr lang="de-DE" b="1" noProof="0" dirty="0">
                <a:solidFill>
                  <a:srgbClr val="000000"/>
                </a:solidFill>
              </a:rPr>
              <a:t>Begrenzung bzw. Streichung spezieller Vergütungsregelungen, Zusatzvergütungen, Rabattregelungen etc.</a:t>
            </a:r>
            <a:endParaRPr lang="de-DE" noProof="0" dirty="0">
              <a:solidFill>
                <a:srgbClr val="444444"/>
              </a:solidFill>
            </a:endParaRPr>
          </a:p>
          <a:p>
            <a:pPr marL="285750" indent="-285750">
              <a:buFont typeface="Arial,Sans-Serif"/>
              <a:buChar char="•"/>
            </a:pPr>
            <a:r>
              <a:rPr lang="de-DE" noProof="0" dirty="0">
                <a:solidFill>
                  <a:srgbClr val="000000"/>
                </a:solidFill>
              </a:rPr>
              <a:t>z. B. Krankenhäuser: Begrenzung Zuwächse Pflegebudget; Wegfall Zusatzvergütung pflegeentlastende Maßnahmen</a:t>
            </a:r>
            <a:endParaRPr lang="de-DE" noProof="0" dirty="0">
              <a:solidFill>
                <a:srgbClr val="444444"/>
              </a:solidFill>
            </a:endParaRPr>
          </a:p>
          <a:p>
            <a:pPr marL="285750" indent="-285750">
              <a:buFont typeface="Arial,Sans-Serif"/>
              <a:buChar char="•"/>
            </a:pPr>
            <a:r>
              <a:rPr lang="de-DE" noProof="0" dirty="0">
                <a:solidFill>
                  <a:srgbClr val="000000"/>
                </a:solidFill>
              </a:rPr>
              <a:t>z. B. Ärzte: Streichung Extravergütung für </a:t>
            </a:r>
            <a:r>
              <a:rPr lang="de-DE" noProof="0" dirty="0" err="1">
                <a:solidFill>
                  <a:srgbClr val="000000"/>
                </a:solidFill>
              </a:rPr>
              <a:t>ePA</a:t>
            </a:r>
            <a:r>
              <a:rPr lang="de-DE" noProof="0" dirty="0">
                <a:solidFill>
                  <a:srgbClr val="000000"/>
                </a:solidFill>
              </a:rPr>
              <a:t>-Befüllung und </a:t>
            </a:r>
            <a:r>
              <a:rPr lang="de-DE" noProof="0" dirty="0" err="1">
                <a:solidFill>
                  <a:srgbClr val="000000"/>
                </a:solidFill>
              </a:rPr>
              <a:t>Organspendeberatung</a:t>
            </a:r>
            <a:endParaRPr lang="de-DE" noProof="0" dirty="0">
              <a:solidFill>
                <a:srgbClr val="444444"/>
              </a:solidFill>
            </a:endParaRPr>
          </a:p>
          <a:p>
            <a:pPr marL="285750" indent="-285750">
              <a:buFont typeface="Arial,Sans-Serif"/>
              <a:buChar char="•"/>
            </a:pPr>
            <a:r>
              <a:rPr lang="de-DE" noProof="0" dirty="0">
                <a:solidFill>
                  <a:srgbClr val="000000"/>
                </a:solidFill>
              </a:rPr>
              <a:t>z. B. Apotheken: Erhöhung Apothekenabschlag für GKV-Versicherte</a:t>
            </a:r>
            <a:endParaRPr lang="de-DE" noProof="0" dirty="0">
              <a:solidFill>
                <a:srgbClr val="444444"/>
              </a:solidFill>
            </a:endParaRPr>
          </a:p>
          <a:p>
            <a:pPr marL="285750" indent="-285750">
              <a:buFont typeface="Arial,Sans-Serif"/>
              <a:buChar char="•"/>
            </a:pPr>
            <a:endParaRPr lang="de-DE" noProof="0" dirty="0">
              <a:solidFill>
                <a:srgbClr val="444444"/>
              </a:solidFill>
            </a:endParaRPr>
          </a:p>
          <a:p>
            <a:r>
              <a:rPr lang="de-DE" b="1" noProof="0" dirty="0">
                <a:solidFill>
                  <a:srgbClr val="000000"/>
                </a:solidFill>
              </a:rPr>
              <a:t>Höhere Belastungen für Versicherte</a:t>
            </a:r>
            <a:endParaRPr lang="de-DE" b="1" noProof="0" dirty="0">
              <a:solidFill>
                <a:srgbClr val="000000"/>
              </a:solidFill>
              <a:ea typeface="Calibri" panose="020F0502020204030204"/>
              <a:cs typeface="Calibri" panose="020F0502020204030204"/>
            </a:endParaRPr>
          </a:p>
          <a:p>
            <a:pPr marL="285750" indent="-285750">
              <a:buFont typeface="Arial,Sans-Serif"/>
              <a:buChar char="•"/>
            </a:pPr>
            <a:r>
              <a:rPr lang="de-DE" noProof="0" dirty="0">
                <a:solidFill>
                  <a:srgbClr val="000000"/>
                </a:solidFill>
              </a:rPr>
              <a:t>Erhöhung der Zuzahlungen um 50 %, z. B. jetzt 7,50 bis 15 € (statt 5 bis 10 €) je abgegebenes Arzneimittel</a:t>
            </a:r>
            <a:endParaRPr lang="de-DE" noProof="0" dirty="0">
              <a:solidFill>
                <a:srgbClr val="444444"/>
              </a:solidFill>
            </a:endParaRPr>
          </a:p>
          <a:p>
            <a:pPr marL="285750" indent="-285750">
              <a:buFont typeface="Arial,Sans-Serif"/>
              <a:buChar char="•"/>
            </a:pPr>
            <a:r>
              <a:rPr lang="de-DE" noProof="0" dirty="0">
                <a:solidFill>
                  <a:srgbClr val="000000"/>
                </a:solidFill>
              </a:rPr>
              <a:t>Kürzung Festzuschuss Zahnersatz</a:t>
            </a:r>
            <a:endParaRPr lang="de-DE" noProof="0" dirty="0">
              <a:solidFill>
                <a:srgbClr val="444444"/>
              </a:solidFill>
            </a:endParaRPr>
          </a:p>
          <a:p>
            <a:pPr marL="285750" indent="-285750">
              <a:buFont typeface="Arial,Sans-Serif"/>
              <a:buChar char="•"/>
            </a:pPr>
            <a:endParaRPr lang="de-DE" noProof="0" dirty="0">
              <a:solidFill>
                <a:srgbClr val="444444"/>
              </a:solidFill>
            </a:endParaRPr>
          </a:p>
          <a:p>
            <a:r>
              <a:rPr lang="de-DE" b="1" noProof="0" dirty="0">
                <a:solidFill>
                  <a:srgbClr val="000000"/>
                </a:solidFill>
              </a:rPr>
              <a:t>Beitragserhöhungen für GKV-Mitglieder und Arbeitgebende</a:t>
            </a:r>
            <a:endParaRPr lang="de-DE" noProof="0" dirty="0">
              <a:solidFill>
                <a:srgbClr val="444444"/>
              </a:solidFill>
            </a:endParaRPr>
          </a:p>
          <a:p>
            <a:pPr marL="285750" indent="-285750">
              <a:buFont typeface="Arial,Sans-Serif"/>
              <a:buChar char="•"/>
            </a:pPr>
            <a:r>
              <a:rPr lang="de-DE" noProof="0" dirty="0">
                <a:solidFill>
                  <a:srgbClr val="000000"/>
                </a:solidFill>
              </a:rPr>
              <a:t>Anhebung der BBG um 3.600 € jährlich zum 1.1.2027 (zusätzlich zur jährlichen Dynamisierung)</a:t>
            </a:r>
            <a:endParaRPr lang="de-DE" noProof="0" dirty="0">
              <a:solidFill>
                <a:srgbClr val="444444"/>
              </a:solidFill>
            </a:endParaRPr>
          </a:p>
          <a:p>
            <a:pPr marL="285750" indent="-285750">
              <a:buFont typeface="Arial,Sans-Serif"/>
              <a:buChar char="•"/>
            </a:pPr>
            <a:r>
              <a:rPr lang="de-DE" noProof="0" dirty="0">
                <a:solidFill>
                  <a:srgbClr val="000000"/>
                </a:solidFill>
              </a:rPr>
              <a:t>Beitragszuschlag von 2,5 % für Mitglieder mit grundsätzlich erwerbsfähigen Ehepartnern ohne Sorgearbeit</a:t>
            </a:r>
            <a:endParaRPr lang="de-DE" noProof="0" dirty="0">
              <a:solidFill>
                <a:srgbClr val="444444"/>
              </a:solidFill>
            </a:endParaRPr>
          </a:p>
          <a:p>
            <a:pPr marL="285750" indent="-285750">
              <a:buFont typeface="Arial,Sans-Serif"/>
              <a:buChar char="•"/>
            </a:pPr>
            <a:r>
              <a:rPr lang="de-DE" noProof="0" dirty="0">
                <a:solidFill>
                  <a:srgbClr val="000000"/>
                </a:solidFill>
              </a:rPr>
              <a:t>höhere Arbeitgeberbeiträge für geringfügige Beschäftigungen</a:t>
            </a:r>
            <a:endParaRPr lang="de-DE" noProof="0" dirty="0">
              <a:solidFill>
                <a:srgbClr val="444444"/>
              </a:solidFill>
            </a:endParaRPr>
          </a:p>
          <a:p>
            <a:pPr marL="285750" indent="-285750">
              <a:buFont typeface="Arial,Sans-Serif"/>
              <a:buChar char="•"/>
            </a:pPr>
            <a:endParaRPr lang="de-DE" noProof="0" dirty="0">
              <a:solidFill>
                <a:srgbClr val="444444"/>
              </a:solidFill>
            </a:endParaRPr>
          </a:p>
          <a:p>
            <a:r>
              <a:rPr lang="de-DE" b="1" noProof="0" dirty="0">
                <a:solidFill>
                  <a:srgbClr val="000000"/>
                </a:solidFill>
              </a:rPr>
              <a:t>Einsparungen bei Verwaltungskosten der Krankenkassen</a:t>
            </a:r>
            <a:endParaRPr lang="de-DE" noProof="0" dirty="0">
              <a:solidFill>
                <a:srgbClr val="444444"/>
              </a:solidFill>
            </a:endParaRPr>
          </a:p>
          <a:p>
            <a:pPr marL="285750" indent="-285750">
              <a:buFont typeface="Arial,Sans-Serif"/>
              <a:buChar char="•"/>
            </a:pPr>
            <a:r>
              <a:rPr lang="de-DE" noProof="0" dirty="0">
                <a:solidFill>
                  <a:srgbClr val="000000"/>
                </a:solidFill>
              </a:rPr>
              <a:t>Verwaltungskostendeckelung (Grundlohnanbindung wie bei den Leistungserbringenden)</a:t>
            </a:r>
            <a:endParaRPr lang="de-DE" noProof="0" dirty="0">
              <a:solidFill>
                <a:srgbClr val="444444"/>
              </a:solidFill>
            </a:endParaRPr>
          </a:p>
          <a:p>
            <a:pPr marL="285750" indent="-285750">
              <a:buFont typeface="Arial,Sans-Serif"/>
              <a:buChar char="•"/>
            </a:pPr>
            <a:r>
              <a:rPr lang="de-DE" noProof="0" dirty="0">
                <a:solidFill>
                  <a:srgbClr val="000000"/>
                </a:solidFill>
              </a:rPr>
              <a:t>Halbierung der Werbebudgets: 2027 noch 3,10 € je Mitglied (statt jährlich 6,20 €)</a:t>
            </a:r>
            <a:endParaRPr lang="de-DE" noProof="0" dirty="0">
              <a:solidFill>
                <a:srgbClr val="444444"/>
              </a:solidFill>
            </a:endParaRPr>
          </a:p>
          <a:p>
            <a:pPr marL="285750" indent="-285750">
              <a:buFont typeface="Arial,Sans-Serif"/>
              <a:buChar char="•"/>
            </a:pPr>
            <a:r>
              <a:rPr lang="de-DE" noProof="0" dirty="0">
                <a:solidFill>
                  <a:srgbClr val="000000"/>
                </a:solidFill>
              </a:rPr>
              <a:t>Deckelung der AT-Vergütungen für Führungskräfte</a:t>
            </a:r>
            <a:endParaRPr lang="de-DE" noProof="0" dirty="0">
              <a:solidFill>
                <a:srgbClr val="444444"/>
              </a:solidFill>
            </a:endParaRPr>
          </a:p>
          <a:p>
            <a:pPr marL="285750" indent="-285750">
              <a:buFont typeface="Arial,Sans-Serif"/>
              <a:buChar char="•"/>
            </a:pPr>
            <a:endParaRPr lang="de-DE" noProof="0" dirty="0">
              <a:solidFill>
                <a:srgbClr val="444444"/>
              </a:solidFill>
            </a:endParaRPr>
          </a:p>
          <a:p>
            <a:r>
              <a:rPr lang="de-DE" b="1" noProof="0" dirty="0">
                <a:solidFill>
                  <a:srgbClr val="000000"/>
                </a:solidFill>
              </a:rPr>
              <a:t>Fiskalische Maßnahmen</a:t>
            </a:r>
            <a:endParaRPr lang="de-DE" noProof="0" dirty="0">
              <a:solidFill>
                <a:srgbClr val="444444"/>
              </a:solidFill>
            </a:endParaRPr>
          </a:p>
          <a:p>
            <a:pPr marL="285750" indent="-285750">
              <a:buFont typeface="Arial,Sans-Serif"/>
              <a:buChar char="•"/>
            </a:pPr>
            <a:r>
              <a:rPr lang="de-DE" noProof="0" dirty="0">
                <a:solidFill>
                  <a:srgbClr val="000000"/>
                </a:solidFill>
              </a:rPr>
              <a:t>Stufenweise Anhebung der Bemessungsgrundlage für Grundsicherungsgeldbezieher, d.h. aufwachsend bis 2031 höhere Beitragseinnahmen (2027: +250 Mio. €; 2028: +500 Mio. €; […]; 2031: +2 Mrd. €)</a:t>
            </a:r>
            <a:endParaRPr lang="de-DE" noProof="0" dirty="0">
              <a:solidFill>
                <a:srgbClr val="444444"/>
              </a:solidFill>
            </a:endParaRPr>
          </a:p>
          <a:p>
            <a:pPr marL="285750" indent="-285750">
              <a:buFont typeface="Arial,Sans-Serif"/>
              <a:buChar char="•"/>
            </a:pPr>
            <a:r>
              <a:rPr lang="de-DE" noProof="0" dirty="0">
                <a:solidFill>
                  <a:srgbClr val="000000"/>
                </a:solidFill>
              </a:rPr>
              <a:t>Kürzung der Bundesbeteiligung zugunsten des Bundeshaushalts um 2 Mrd. € p.a. ab 2027 (12,5 statt 14,5 Mrd. €)</a:t>
            </a:r>
            <a:endParaRPr lang="de-DE" noProof="0" dirty="0">
              <a:solidFill>
                <a:srgbClr val="444444"/>
              </a:solidFill>
            </a:endParaRPr>
          </a:p>
          <a:p>
            <a:pPr marL="285750" indent="-285750">
              <a:buFont typeface="Arial,Sans-Serif"/>
              <a:buChar char="•"/>
            </a:pPr>
            <a:r>
              <a:rPr lang="de-DE" noProof="0" dirty="0">
                <a:solidFill>
                  <a:srgbClr val="000000"/>
                </a:solidFill>
              </a:rPr>
              <a:t>Im Saldo ein deutliches Minus für die GKV</a:t>
            </a:r>
            <a:endParaRPr lang="de-DE" noProof="0" dirty="0">
              <a:solidFill>
                <a:srgbClr val="444444"/>
              </a:solidFill>
            </a:endParaRPr>
          </a:p>
        </p:txBody>
      </p:sp>
      <p:sp>
        <p:nvSpPr>
          <p:cNvPr id="4" name="Slide Number Placeholder 3"/>
          <p:cNvSpPr>
            <a:spLocks noGrp="1"/>
          </p:cNvSpPr>
          <p:nvPr>
            <p:ph type="sldNum" sz="quarter" idx="5"/>
          </p:nvPr>
        </p:nvSpPr>
        <p:spPr/>
        <p:txBody>
          <a:bodyPr/>
          <a:lstStyle/>
          <a:p>
            <a:fld id="{8762C47E-A6F7-498A-BC00-873284D75D54}" type="slidenum">
              <a:rPr lang="de-DE" sz="1000" smtClean="0"/>
              <a:t>10</a:t>
            </a:fld>
            <a:endParaRPr lang="de-DE" sz="1000"/>
          </a:p>
        </p:txBody>
      </p:sp>
    </p:spTree>
    <p:extLst>
      <p:ext uri="{BB962C8B-B14F-4D97-AF65-F5344CB8AC3E}">
        <p14:creationId xmlns:p14="http://schemas.microsoft.com/office/powerpoint/2010/main" val="297543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200" b="1" u="sng" noProof="0" dirty="0"/>
              <a:t>Kernbotschaften: </a:t>
            </a:r>
          </a:p>
          <a:p>
            <a:pPr marL="0" indent="0">
              <a:buFont typeface="Arial" panose="020B0604020202020204" pitchFamily="34" charset="0"/>
              <a:buNone/>
            </a:pPr>
            <a:endParaRPr lang="de-DE" sz="1200" b="1" u="sng" noProof="0" dirty="0"/>
          </a:p>
          <a:p>
            <a:pPr marL="171450" indent="-171450">
              <a:buFont typeface="Arial" panose="020B0604020202020204" pitchFamily="34" charset="0"/>
              <a:buChar char="•"/>
            </a:pPr>
            <a:r>
              <a:rPr lang="de-DE" sz="1200" noProof="0" dirty="0"/>
              <a:t>Der </a:t>
            </a:r>
            <a:r>
              <a:rPr lang="de-DE" sz="1200" b="1" noProof="0" dirty="0"/>
              <a:t>Hauptkritikpunkt</a:t>
            </a:r>
            <a:r>
              <a:rPr lang="de-DE" sz="1200" noProof="0" dirty="0"/>
              <a:t> am Kabinettsentwurf des </a:t>
            </a:r>
            <a:r>
              <a:rPr lang="de-DE" sz="1200" noProof="0" dirty="0" err="1"/>
              <a:t>BStabG</a:t>
            </a:r>
            <a:r>
              <a:rPr lang="de-DE" sz="1200" noProof="0" dirty="0"/>
              <a:t> lautet, dass darin an </a:t>
            </a:r>
            <a:r>
              <a:rPr lang="de-DE" sz="1200" b="1" noProof="0" dirty="0"/>
              <a:t>Ausgewogenheit</a:t>
            </a:r>
            <a:r>
              <a:rPr lang="de-DE" sz="1200" noProof="0" dirty="0"/>
              <a:t> fehlt. Nach der vom GKV-SV vertretenen Auffassung sollte ein Beitragssatzstabilisierungsgesetz vorrangig auf die Begrenzung des Ausgabenwachstums zielen, statt zusätzliche Belastungen für Beitragszahlende, Arbeitgeber sowie Versicherte und Patientinnen und Patienten vorzusehen. </a:t>
            </a:r>
            <a:endParaRPr lang="de-DE" sz="1200" noProof="0" dirty="0">
              <a:ea typeface="Calibri"/>
              <a:cs typeface="Calibri"/>
            </a:endParaRPr>
          </a:p>
          <a:p>
            <a:pPr marL="171450" indent="-171450">
              <a:buFont typeface="Arial" panose="020B0604020202020204" pitchFamily="34" charset="0"/>
              <a:buChar char="•"/>
            </a:pPr>
            <a:r>
              <a:rPr lang="de-DE" sz="1200" noProof="0" dirty="0"/>
              <a:t>Besonders kritisch bewertet werden deshalb Regelungen, die zu </a:t>
            </a:r>
            <a:r>
              <a:rPr lang="de-DE" sz="1200" b="1" noProof="0" dirty="0"/>
              <a:t>Mehrbelastungen</a:t>
            </a:r>
            <a:r>
              <a:rPr lang="de-DE" sz="1200" noProof="0" dirty="0"/>
              <a:t> führen, etwa für Mitglieder der GKV, Arbeitgeber oder Versicherte. Diese Belastungen werden als</a:t>
            </a:r>
            <a:r>
              <a:rPr lang="de-DE" sz="1200" b="0" noProof="0" dirty="0"/>
              <a:t> entbehrlich angesehen, wenn der Bund seine Finanzierungsverantwortung für gesamtgesellschaftliche Aufgaben der Krankenkassen angemessen wahrnehmen würde. </a:t>
            </a:r>
            <a:endParaRPr lang="de-DE" sz="1200" b="0" noProof="0" dirty="0">
              <a:ea typeface="Calibri"/>
              <a:cs typeface="Calibri"/>
            </a:endParaRPr>
          </a:p>
          <a:p>
            <a:pPr marL="171450" indent="-171450">
              <a:buFont typeface="Arial" panose="020B0604020202020204" pitchFamily="34" charset="0"/>
              <a:buChar char="•"/>
            </a:pPr>
            <a:r>
              <a:rPr lang="de-DE" sz="1200" noProof="0" dirty="0"/>
              <a:t>Einen </a:t>
            </a:r>
            <a:r>
              <a:rPr lang="de-DE" sz="1200" b="1" noProof="0" dirty="0"/>
              <a:t>weiteren Schwerpunkt unserer Kritik bildet die Rolle des Bundes: </a:t>
            </a:r>
            <a:r>
              <a:rPr lang="de-DE" sz="1200" noProof="0" dirty="0"/>
              <a:t>Es wird beanstandet, dass der Bund seine Beteiligung an den versicherungsfremden Leistungen dauerhaft kürzen will und sich damit im Ergebnis zulasten der GKV entlastet. Dies wird ordnungspolitisch wie verfassungsrechtlich für problematisch gehalten. </a:t>
            </a:r>
          </a:p>
          <a:p>
            <a:pPr marL="171450" indent="-171450">
              <a:buFont typeface="Arial" panose="020B0604020202020204" pitchFamily="34" charset="0"/>
              <a:buChar char="•"/>
            </a:pPr>
            <a:endParaRPr lang="de-DE" sz="1200" noProof="0" dirty="0">
              <a:ea typeface="Calibri"/>
              <a:cs typeface="Calibri"/>
            </a:endParaRPr>
          </a:p>
          <a:p>
            <a:pPr marL="0" indent="0">
              <a:buFont typeface="Arial" panose="020B0604020202020204" pitchFamily="34" charset="0"/>
              <a:buNone/>
            </a:pPr>
            <a:r>
              <a:rPr lang="de-DE" sz="1200" b="1" u="sng" noProof="0" dirty="0">
                <a:ea typeface="Calibri"/>
                <a:cs typeface="Calibri"/>
              </a:rPr>
              <a:t>Aufschlüsselung der Anteile (Quelle: Entwurf </a:t>
            </a:r>
            <a:r>
              <a:rPr lang="de-DE" sz="1200" b="1" u="sng" noProof="0" dirty="0" err="1">
                <a:ea typeface="Calibri"/>
                <a:cs typeface="Calibri"/>
              </a:rPr>
              <a:t>BStabG</a:t>
            </a:r>
            <a:r>
              <a:rPr lang="de-DE" sz="1200" b="1" u="sng" noProof="0" dirty="0">
                <a:ea typeface="Calibri"/>
                <a:cs typeface="Calibri"/>
              </a:rPr>
              <a:t>, S.5):</a:t>
            </a:r>
          </a:p>
          <a:p>
            <a:pPr marL="0" indent="0">
              <a:buFont typeface="Arial" panose="020B0604020202020204" pitchFamily="34" charset="0"/>
              <a:buNone/>
            </a:pPr>
            <a:endParaRPr lang="de-DE" sz="1200" b="1" noProof="0" dirty="0">
              <a:ea typeface="Calibri"/>
              <a:cs typeface="Calibri"/>
            </a:endParaRPr>
          </a:p>
          <a:p>
            <a:r>
              <a:rPr lang="de-DE" sz="1200" b="1" i="0" u="none" strike="noStrike" kern="1200" baseline="0" dirty="0">
                <a:solidFill>
                  <a:schemeClr val="tx1"/>
                </a:solidFill>
                <a:latin typeface="+mn-lt"/>
                <a:ea typeface="+mn-ea"/>
                <a:cs typeface="+mn-cs"/>
              </a:rPr>
              <a:t>Angaben in Milliarden Euro </a:t>
            </a:r>
            <a:r>
              <a:rPr lang="de-DE" sz="1200" b="0" i="0" u="none" strike="noStrike" kern="1200" baseline="0" dirty="0">
                <a:solidFill>
                  <a:schemeClr val="tx1"/>
                </a:solidFill>
                <a:latin typeface="+mn-lt"/>
                <a:ea typeface="+mn-ea"/>
                <a:cs typeface="+mn-cs"/>
              </a:rPr>
              <a:t>	</a:t>
            </a:r>
          </a:p>
          <a:p>
            <a:r>
              <a:rPr lang="de-DE" sz="1200" b="1" i="0" u="none" strike="noStrike" kern="1200" baseline="0" dirty="0">
                <a:solidFill>
                  <a:schemeClr val="tx1"/>
                </a:solidFill>
                <a:latin typeface="+mn-lt"/>
                <a:ea typeface="+mn-ea"/>
                <a:cs typeface="+mn-cs"/>
              </a:rPr>
              <a:t>				2027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2028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2029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2030 </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Deckungslücke für einen stabilen Zusatzbeitragssatz </a:t>
            </a:r>
          </a:p>
          <a:p>
            <a:r>
              <a:rPr lang="de-DE" sz="1200" b="0" i="0" u="none" strike="noStrike" kern="1200" baseline="0" dirty="0">
                <a:solidFill>
                  <a:schemeClr val="tx1"/>
                </a:solidFill>
                <a:latin typeface="+mn-lt"/>
                <a:ea typeface="+mn-ea"/>
                <a:cs typeface="+mn-cs"/>
              </a:rPr>
              <a:t>in Höhe von 2,9 Prozent 			15,3 	21,5 	31,9 	40,4 	</a:t>
            </a:r>
          </a:p>
          <a:p>
            <a:r>
              <a:rPr lang="de-DE" sz="1200" b="1" i="0" u="none" strike="noStrike" kern="1200" baseline="0" dirty="0">
                <a:solidFill>
                  <a:schemeClr val="tx1"/>
                </a:solidFill>
                <a:latin typeface="+mn-lt"/>
                <a:ea typeface="+mn-ea"/>
                <a:cs typeface="+mn-cs"/>
              </a:rPr>
              <a:t>Gesamtentlastung durch den Gesetzentwurf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16,3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23,1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31,1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38,1 </a:t>
            </a:r>
            <a:r>
              <a:rPr lang="de-DE" sz="1200" b="0" i="0" u="none" strike="noStrike" kern="1200" baseline="0" dirty="0">
                <a:solidFill>
                  <a:schemeClr val="tx1"/>
                </a:solidFill>
                <a:latin typeface="+mn-lt"/>
                <a:ea typeface="+mn-ea"/>
                <a:cs typeface="+mn-cs"/>
              </a:rPr>
              <a:t>	</a:t>
            </a:r>
          </a:p>
          <a:p>
            <a:r>
              <a:rPr lang="de-DE" sz="1200" b="1" i="1" u="none" strike="noStrike" kern="1200" baseline="0" dirty="0">
                <a:solidFill>
                  <a:schemeClr val="tx1"/>
                </a:solidFill>
                <a:latin typeface="+mn-lt"/>
                <a:ea typeface="+mn-ea"/>
                <a:cs typeface="+mn-cs"/>
              </a:rPr>
              <a:t>davon: </a:t>
            </a:r>
            <a:r>
              <a:rPr lang="de-DE" sz="1200" b="0" i="0" u="none" strike="noStrike" kern="1200" baseline="0" dirty="0">
                <a:solidFill>
                  <a:schemeClr val="tx1"/>
                </a:solidFill>
                <a:latin typeface="+mn-lt"/>
                <a:ea typeface="+mn-ea"/>
                <a:cs typeface="+mn-cs"/>
              </a:rPr>
              <a:t>	</a:t>
            </a:r>
          </a:p>
          <a:p>
            <a:endParaRPr lang="de-DE" sz="1200" b="1" i="1" u="none" strike="noStrike" kern="1200" baseline="0" dirty="0">
              <a:solidFill>
                <a:schemeClr val="tx1"/>
              </a:solidFill>
              <a:latin typeface="+mn-lt"/>
              <a:ea typeface="+mn-ea"/>
              <a:cs typeface="+mn-cs"/>
            </a:endParaRPr>
          </a:p>
          <a:p>
            <a:r>
              <a:rPr lang="de-DE" sz="1200" b="1" i="1" u="none" strike="noStrike" kern="1200" baseline="0" dirty="0">
                <a:solidFill>
                  <a:schemeClr val="tx1"/>
                </a:solidFill>
                <a:latin typeface="+mn-lt"/>
                <a:ea typeface="+mn-ea"/>
                <a:cs typeface="+mn-cs"/>
              </a:rPr>
              <a:t>Minderausgaben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13,7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18,8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25,1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31,5 </a:t>
            </a:r>
            <a:r>
              <a:rPr lang="de-DE" sz="1200" b="0" i="0" u="none" strike="noStrike" kern="1200" baseline="0" dirty="0">
                <a:solidFill>
                  <a:schemeClr val="tx1"/>
                </a:solidFill>
                <a:latin typeface="+mn-lt"/>
                <a:ea typeface="+mn-ea"/>
                <a:cs typeface="+mn-cs"/>
              </a:rPr>
              <a:t>	</a:t>
            </a:r>
          </a:p>
          <a:p>
            <a:r>
              <a:rPr lang="de-DE" sz="1200" b="0" i="1" u="none" strike="noStrike" kern="1200" baseline="0" dirty="0">
                <a:solidFill>
                  <a:schemeClr val="tx1"/>
                </a:solidFill>
                <a:latin typeface="+mn-lt"/>
                <a:ea typeface="+mn-ea"/>
                <a:cs typeface="+mn-cs"/>
              </a:rPr>
              <a:t>davon: </a:t>
            </a:r>
            <a:r>
              <a:rPr lang="de-DE" sz="1200" b="0" i="0" u="none" strike="noStrike" kern="1200" baseline="0" dirty="0">
                <a:solidFill>
                  <a:schemeClr val="tx1"/>
                </a:solidFill>
                <a:latin typeface="+mn-lt"/>
                <a:ea typeface="+mn-ea"/>
                <a:cs typeface="+mn-cs"/>
              </a:rPr>
              <a:t>	</a:t>
            </a:r>
          </a:p>
          <a:p>
            <a:r>
              <a:rPr lang="de-DE" sz="1200" b="1" i="0" u="none" strike="noStrike" kern="1200" baseline="0" dirty="0">
                <a:solidFill>
                  <a:schemeClr val="tx1"/>
                </a:solidFill>
                <a:latin typeface="+mn-lt"/>
                <a:ea typeface="+mn-ea"/>
                <a:cs typeface="+mn-cs"/>
              </a:rPr>
              <a:t>Leistungserbringer, Hersteller, Krankenkassen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11,2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16,2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22,4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28,7 </a:t>
            </a:r>
            <a:r>
              <a:rPr lang="de-DE" sz="1200" b="0" i="0" u="none" strike="noStrike" kern="1200" baseline="0" dirty="0">
                <a:solidFill>
                  <a:schemeClr val="tx1"/>
                </a:solidFill>
                <a:latin typeface="+mn-lt"/>
                <a:ea typeface="+mn-ea"/>
                <a:cs typeface="+mn-cs"/>
              </a:rPr>
              <a:t>	</a:t>
            </a:r>
          </a:p>
          <a:p>
            <a:r>
              <a:rPr lang="de-DE" sz="1200" b="0" i="1" u="none" strike="noStrike" kern="1200" baseline="0" dirty="0">
                <a:solidFill>
                  <a:schemeClr val="tx1"/>
                </a:solidFill>
                <a:latin typeface="+mn-lt"/>
                <a:ea typeface="+mn-ea"/>
                <a:cs typeface="+mn-cs"/>
              </a:rPr>
              <a:t>darunter: </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Einnahmenorientierte Ausgabenpolitik 		4,4 	8,7 	14,1 	18,8 	</a:t>
            </a:r>
          </a:p>
          <a:p>
            <a:r>
              <a:rPr lang="de-DE" sz="1200" b="0" i="0" u="none" strike="noStrike" kern="1200" baseline="0" dirty="0">
                <a:solidFill>
                  <a:schemeClr val="tx1"/>
                </a:solidFill>
                <a:latin typeface="+mn-lt"/>
                <a:ea typeface="+mn-ea"/>
                <a:cs typeface="+mn-cs"/>
              </a:rPr>
              <a:t>Streichung Sondervergütungen 		3,5 	3,8 	4,0 	4,3 	</a:t>
            </a:r>
          </a:p>
          <a:p>
            <a:r>
              <a:rPr lang="de-DE" sz="1200" b="0" i="0" u="none" strike="noStrike" kern="1200" baseline="0" dirty="0">
                <a:solidFill>
                  <a:schemeClr val="tx1"/>
                </a:solidFill>
                <a:latin typeface="+mn-lt"/>
                <a:ea typeface="+mn-ea"/>
                <a:cs typeface="+mn-cs"/>
              </a:rPr>
              <a:t>Sonstige Maßnahmen 			3,4 	3,7 	4,2 	5,6 	</a:t>
            </a:r>
          </a:p>
          <a:p>
            <a:r>
              <a:rPr lang="de-DE" sz="1200" b="1" i="0" u="none" strike="noStrike" kern="1200" baseline="0" dirty="0">
                <a:solidFill>
                  <a:schemeClr val="tx1"/>
                </a:solidFill>
                <a:latin typeface="+mn-lt"/>
                <a:ea typeface="+mn-ea"/>
                <a:cs typeface="+mn-cs"/>
              </a:rPr>
              <a:t>Patientinnen und Patienten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2,5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2,6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2,7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2,8 </a:t>
            </a:r>
            <a:r>
              <a:rPr lang="de-DE" sz="1200" b="0" i="0" u="none" strike="noStrike" kern="1200" baseline="0" dirty="0">
                <a:solidFill>
                  <a:schemeClr val="tx1"/>
                </a:solidFill>
                <a:latin typeface="+mn-lt"/>
                <a:ea typeface="+mn-ea"/>
                <a:cs typeface="+mn-cs"/>
              </a:rPr>
              <a:t>	</a:t>
            </a:r>
          </a:p>
          <a:p>
            <a:r>
              <a:rPr lang="de-DE" sz="1200" b="0" i="1" u="none" strike="noStrike" kern="1200" baseline="0" dirty="0">
                <a:solidFill>
                  <a:schemeClr val="tx1"/>
                </a:solidFill>
                <a:latin typeface="+mn-lt"/>
                <a:ea typeface="+mn-ea"/>
                <a:cs typeface="+mn-cs"/>
              </a:rPr>
              <a:t>darunter: </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Leistungsanpassung 			0,6 	0,6 	0,6 	0,6 	</a:t>
            </a:r>
          </a:p>
          <a:p>
            <a:r>
              <a:rPr lang="de-DE" sz="1200" b="0" i="0" u="none" strike="noStrike" kern="1200" baseline="0" dirty="0">
                <a:solidFill>
                  <a:schemeClr val="tx1"/>
                </a:solidFill>
                <a:latin typeface="+mn-lt"/>
                <a:ea typeface="+mn-ea"/>
                <a:cs typeface="+mn-cs"/>
              </a:rPr>
              <a:t>Zuzahlungen 				1,9 	2,0 	2,1 	2,2 	</a:t>
            </a:r>
          </a:p>
          <a:p>
            <a:endParaRPr lang="de-DE" sz="1200" b="1" i="1" u="none" strike="noStrike" kern="1200" baseline="0" dirty="0">
              <a:solidFill>
                <a:schemeClr val="tx1"/>
              </a:solidFill>
              <a:latin typeface="+mn-lt"/>
              <a:ea typeface="+mn-ea"/>
              <a:cs typeface="+mn-cs"/>
            </a:endParaRPr>
          </a:p>
          <a:p>
            <a:r>
              <a:rPr lang="de-DE" sz="1200" b="1" i="1" u="none" strike="noStrike" kern="1200" baseline="0" dirty="0">
                <a:solidFill>
                  <a:schemeClr val="tx1"/>
                </a:solidFill>
                <a:latin typeface="+mn-lt"/>
                <a:ea typeface="+mn-ea"/>
                <a:cs typeface="+mn-cs"/>
              </a:rPr>
              <a:t>Mehreinnahmen 			4,3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5,9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6,0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6,1 </a:t>
            </a:r>
            <a:r>
              <a:rPr lang="de-DE" sz="1200" b="0" i="0" u="none" strike="noStrike" kern="1200" baseline="0" dirty="0">
                <a:solidFill>
                  <a:schemeClr val="tx1"/>
                </a:solidFill>
                <a:latin typeface="+mn-lt"/>
                <a:ea typeface="+mn-ea"/>
                <a:cs typeface="+mn-cs"/>
              </a:rPr>
              <a:t>	</a:t>
            </a:r>
          </a:p>
          <a:p>
            <a:r>
              <a:rPr lang="de-DE" sz="1200" b="0" i="1" u="none" strike="noStrike" kern="1200" baseline="0" dirty="0">
                <a:solidFill>
                  <a:schemeClr val="tx1"/>
                </a:solidFill>
                <a:latin typeface="+mn-lt"/>
                <a:ea typeface="+mn-ea"/>
                <a:cs typeface="+mn-cs"/>
              </a:rPr>
              <a:t>davon: </a:t>
            </a:r>
            <a:r>
              <a:rPr lang="de-DE" sz="1200" b="0" i="0" u="none" strike="noStrike" kern="1200" baseline="0" dirty="0">
                <a:solidFill>
                  <a:schemeClr val="tx1"/>
                </a:solidFill>
                <a:latin typeface="+mn-lt"/>
                <a:ea typeface="+mn-ea"/>
                <a:cs typeface="+mn-cs"/>
              </a:rPr>
              <a:t>	</a:t>
            </a:r>
          </a:p>
          <a:p>
            <a:r>
              <a:rPr lang="de-DE" sz="1200" b="1" i="0" u="none" strike="noStrike" kern="1200" baseline="0" dirty="0">
                <a:solidFill>
                  <a:schemeClr val="tx1"/>
                </a:solidFill>
                <a:latin typeface="+mn-lt"/>
                <a:ea typeface="+mn-ea"/>
                <a:cs typeface="+mn-cs"/>
              </a:rPr>
              <a:t>Arbeitgeber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3,1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3,2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3,3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3,3 </a:t>
            </a:r>
            <a:r>
              <a:rPr lang="de-DE" sz="1200" b="0" i="0" u="none" strike="noStrike" kern="1200" baseline="0" dirty="0">
                <a:solidFill>
                  <a:schemeClr val="tx1"/>
                </a:solidFill>
                <a:latin typeface="+mn-lt"/>
                <a:ea typeface="+mn-ea"/>
                <a:cs typeface="+mn-cs"/>
              </a:rPr>
              <a:t>	</a:t>
            </a:r>
          </a:p>
          <a:p>
            <a:r>
              <a:rPr lang="de-DE" sz="1200" b="0" i="1" u="none" strike="noStrike" kern="1200" baseline="0" dirty="0">
                <a:solidFill>
                  <a:schemeClr val="tx1"/>
                </a:solidFill>
                <a:latin typeface="+mn-lt"/>
                <a:ea typeface="+mn-ea"/>
                <a:cs typeface="+mn-cs"/>
              </a:rPr>
              <a:t>darunter: </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Beitrag für geringfügig Beschäftigte 		1,9 	1,9 	1,9 	1,9 	</a:t>
            </a:r>
          </a:p>
          <a:p>
            <a:r>
              <a:rPr lang="de-DE" sz="1200" b="0" i="0" u="none" strike="noStrike" kern="1200" baseline="0" dirty="0">
                <a:solidFill>
                  <a:schemeClr val="tx1"/>
                </a:solidFill>
                <a:latin typeface="+mn-lt"/>
                <a:ea typeface="+mn-ea"/>
                <a:cs typeface="+mn-cs"/>
              </a:rPr>
              <a:t>Anhebung Bemessungsgrenzen 		1,3 	1,3 	1,3 	1,4 	</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Mitglieder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1,2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2,7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2,8 </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2,8 </a:t>
            </a:r>
            <a:r>
              <a:rPr lang="de-DE" sz="1200" b="0" i="0" u="none" strike="noStrike" kern="1200" baseline="0" dirty="0">
                <a:solidFill>
                  <a:schemeClr val="tx1"/>
                </a:solidFill>
                <a:latin typeface="+mn-lt"/>
                <a:ea typeface="+mn-ea"/>
                <a:cs typeface="+mn-cs"/>
              </a:rPr>
              <a:t>	</a:t>
            </a:r>
          </a:p>
          <a:p>
            <a:r>
              <a:rPr lang="de-DE" sz="1200" b="0" i="1" u="none" strike="noStrike" kern="1200" baseline="0" dirty="0">
                <a:solidFill>
                  <a:schemeClr val="tx1"/>
                </a:solidFill>
                <a:latin typeface="+mn-lt"/>
                <a:ea typeface="+mn-ea"/>
                <a:cs typeface="+mn-cs"/>
              </a:rPr>
              <a:t>darunter: </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Anhebung Bemessungsgrenzen 		1,2 	1,2 	1,2 	1,3 	</a:t>
            </a:r>
          </a:p>
          <a:p>
            <a:r>
              <a:rPr lang="de-DE" sz="1200" b="0" i="0" u="none" strike="noStrike" kern="1200" baseline="0" dirty="0">
                <a:solidFill>
                  <a:schemeClr val="tx1"/>
                </a:solidFill>
                <a:latin typeface="+mn-lt"/>
                <a:ea typeface="+mn-ea"/>
                <a:cs typeface="+mn-cs"/>
              </a:rPr>
              <a:t>Anpassung beitragsfreie Mitversicherung 		- 	1,5 	1,5 	1,5 	</a:t>
            </a:r>
          </a:p>
          <a:p>
            <a:endParaRPr lang="de-DE" sz="1200" b="1" i="1" u="none" strike="noStrike" kern="1200" baseline="0" dirty="0">
              <a:solidFill>
                <a:schemeClr val="tx1"/>
              </a:solidFill>
              <a:latin typeface="+mn-lt"/>
              <a:ea typeface="+mn-ea"/>
              <a:cs typeface="+mn-cs"/>
            </a:endParaRPr>
          </a:p>
          <a:p>
            <a:r>
              <a:rPr lang="de-DE" sz="1200" b="1" i="1" u="none" strike="noStrike" kern="1200" baseline="0" dirty="0">
                <a:solidFill>
                  <a:schemeClr val="tx1"/>
                </a:solidFill>
                <a:latin typeface="+mn-lt"/>
                <a:ea typeface="+mn-ea"/>
                <a:cs typeface="+mn-cs"/>
              </a:rPr>
              <a:t>Bund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-1,8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-1,5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0,0 </a:t>
            </a:r>
            <a:r>
              <a:rPr lang="de-DE" sz="1200" b="0" i="0" u="none" strike="noStrike" kern="1200" baseline="0" dirty="0">
                <a:solidFill>
                  <a:schemeClr val="tx1"/>
                </a:solidFill>
                <a:latin typeface="+mn-lt"/>
                <a:ea typeface="+mn-ea"/>
                <a:cs typeface="+mn-cs"/>
              </a:rPr>
              <a:t>	</a:t>
            </a:r>
            <a:r>
              <a:rPr lang="de-DE" sz="1200" b="1" i="1" u="none" strike="noStrike" kern="1200" baseline="0" dirty="0">
                <a:solidFill>
                  <a:schemeClr val="tx1"/>
                </a:solidFill>
                <a:latin typeface="+mn-lt"/>
                <a:ea typeface="+mn-ea"/>
                <a:cs typeface="+mn-cs"/>
              </a:rPr>
              <a:t>0,5 </a:t>
            </a:r>
            <a:r>
              <a:rPr lang="de-DE" sz="1200" b="0" i="0" u="none" strike="noStrike" kern="1200" baseline="0" dirty="0">
                <a:solidFill>
                  <a:schemeClr val="tx1"/>
                </a:solidFill>
                <a:latin typeface="+mn-lt"/>
                <a:ea typeface="+mn-ea"/>
                <a:cs typeface="+mn-cs"/>
              </a:rPr>
              <a:t>	</a:t>
            </a:r>
          </a:p>
          <a:p>
            <a:r>
              <a:rPr lang="de-DE" sz="1200" b="0" i="1" u="none" strike="noStrike" kern="1200" baseline="0" dirty="0">
                <a:solidFill>
                  <a:schemeClr val="tx1"/>
                </a:solidFill>
                <a:latin typeface="+mn-lt"/>
                <a:ea typeface="+mn-ea"/>
                <a:cs typeface="+mn-cs"/>
              </a:rPr>
              <a:t>darunter: </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Verschiebung Rückzahlung Darlehen 		0,0 	0,0 	1,0 	1,0 	</a:t>
            </a:r>
          </a:p>
          <a:p>
            <a:r>
              <a:rPr lang="de-DE" sz="1200" b="0" i="0" u="none" strike="noStrike" kern="1200" baseline="0" dirty="0">
                <a:solidFill>
                  <a:schemeClr val="tx1"/>
                </a:solidFill>
                <a:latin typeface="+mn-lt"/>
                <a:ea typeface="+mn-ea"/>
                <a:cs typeface="+mn-cs"/>
              </a:rPr>
              <a:t>Beiträge für Grundsicherungsempfänger 		0,3 	0,5 	1,0 	1,5 	</a:t>
            </a:r>
          </a:p>
          <a:p>
            <a:r>
              <a:rPr lang="de-DE" sz="1200" b="0" i="0" u="none" strike="noStrike" kern="1200" baseline="0" dirty="0">
                <a:solidFill>
                  <a:schemeClr val="tx1"/>
                </a:solidFill>
                <a:latin typeface="+mn-lt"/>
                <a:ea typeface="+mn-ea"/>
                <a:cs typeface="+mn-cs"/>
              </a:rPr>
              <a:t>Absenkung Bundeszuschuss 			-2,0 	-2,0 	-2,0 	-2,0 	</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Nachrichtlich </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Abgabe auf zuckergesüßte Getränke* 		- 	0,5 	0,5 	0,5 	</a:t>
            </a:r>
          </a:p>
          <a:p>
            <a:pPr marL="0" indent="0">
              <a:buFont typeface="Arial" panose="020B0604020202020204" pitchFamily="34" charset="0"/>
              <a:buNone/>
            </a:pPr>
            <a:endParaRPr lang="de-DE" sz="1200" b="1" noProof="0" dirty="0">
              <a:ea typeface="Calibri"/>
              <a:cs typeface="Calibri"/>
            </a:endParaRPr>
          </a:p>
          <a:p>
            <a:pPr marL="0" indent="0">
              <a:buFont typeface="Arial" panose="020B0604020202020204" pitchFamily="34" charset="0"/>
              <a:buNone/>
            </a:pPr>
            <a:endParaRPr lang="de-DE" sz="1200" b="1" noProof="0" dirty="0">
              <a:ea typeface="Calibri"/>
              <a:cs typeface="Calibri"/>
            </a:endParaRPr>
          </a:p>
          <a:p>
            <a:pPr marL="0" indent="0">
              <a:buFont typeface="Arial" panose="020B0604020202020204" pitchFamily="34" charset="0"/>
              <a:buNone/>
            </a:pPr>
            <a:endParaRPr lang="de-DE" sz="1200" noProof="0" dirty="0">
              <a:ea typeface="Calibri"/>
              <a:cs typeface="Calibri"/>
            </a:endParaRPr>
          </a:p>
        </p:txBody>
      </p:sp>
      <p:sp>
        <p:nvSpPr>
          <p:cNvPr id="4" name="Foliennummernplatzhalter 3"/>
          <p:cNvSpPr>
            <a:spLocks noGrp="1"/>
          </p:cNvSpPr>
          <p:nvPr>
            <p:ph type="sldNum" sz="quarter" idx="5"/>
          </p:nvPr>
        </p:nvSpPr>
        <p:spPr/>
        <p:txBody>
          <a:bodyPr/>
          <a:lstStyle/>
          <a:p>
            <a:fld id="{8762C47E-A6F7-498A-BC00-873284D75D54}" type="slidenum">
              <a:rPr lang="de-DE" sz="1000" smtClean="0"/>
              <a:t>11</a:t>
            </a:fld>
            <a:endParaRPr lang="de-DE" sz="1000"/>
          </a:p>
        </p:txBody>
      </p:sp>
    </p:spTree>
    <p:extLst>
      <p:ext uri="{BB962C8B-B14F-4D97-AF65-F5344CB8AC3E}">
        <p14:creationId xmlns:p14="http://schemas.microsoft.com/office/powerpoint/2010/main" val="360632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noProof="0" dirty="0">
                <a:ea typeface="Calibri" panose="020F0502020204030204"/>
                <a:cs typeface="Calibri" panose="020F0502020204030204"/>
              </a:rPr>
              <a:t>Einordnung und Bewertung aus Sicht des GKV-SV:</a:t>
            </a:r>
          </a:p>
          <a:p>
            <a:endParaRPr lang="de-DE" b="1" u="sng" noProof="0" dirty="0"/>
          </a:p>
          <a:p>
            <a:pPr marL="171450" indent="-171450">
              <a:buFont typeface="Arial" panose="020B0604020202020204" pitchFamily="34" charset="0"/>
              <a:buChar char="•"/>
            </a:pPr>
            <a:r>
              <a:rPr lang="de-DE" noProof="0" dirty="0"/>
              <a:t>Der Regierungsentwurf zum GKV-Beitragssatzstabilisierungsgesetz wird </a:t>
            </a:r>
            <a:r>
              <a:rPr lang="de-DE" b="1" noProof="0" dirty="0"/>
              <a:t>im Grundsatz positiv bewertet</a:t>
            </a:r>
            <a:r>
              <a:rPr lang="de-DE" noProof="0" dirty="0"/>
              <a:t>, weil er auf die strukturelle Finanzkrise der gesetzlichen Krankenversicherung reagiert und darauf abzielt, einen weiteren Anstieg der Zusatzbeiträge ab 2027 zu verhindern. Positiv ist insbesondere, dass die Reform nicht primär auf Leistungskürzungen setzt, sondern auf einen effizienteren Einsatz der vorhandenen Mittel. </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Ausgangspunkt der Bewertung ist die Diagnose einer </a:t>
            </a:r>
            <a:r>
              <a:rPr lang="de-DE" b="1" noProof="0" dirty="0"/>
              <a:t>ernsten finanziellen Schieflage der GKV</a:t>
            </a:r>
            <a:r>
              <a:rPr lang="de-DE" noProof="0" dirty="0"/>
              <a:t>: Defizite, zu geringe Rücklagen und eine nur durch zusätzliche Stützungsmaßnahmen gesicherte Liquidität des Gesundheitsfonds werden als Ausdruck eines strukturellen Problems verstanden. Als Hauptursache gilt, dass die Ausgaben seit Jahren deutlich stärker steigen als die beitragspflichtigen Einnahmen.</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Vor diesem Hintergrund wird die </a:t>
            </a:r>
            <a:r>
              <a:rPr lang="de-DE" b="1" noProof="0" dirty="0"/>
              <a:t>Rückkehr zu einer einnahmenorientierten Ausgabenpolitik</a:t>
            </a:r>
            <a:r>
              <a:rPr lang="de-DE" noProof="0" dirty="0"/>
              <a:t> ausdrücklich begrüßt. Der Entwurf greift damit nach dieser Einschätzung einen zentralen Befund der </a:t>
            </a:r>
            <a:r>
              <a:rPr lang="de-DE" noProof="0" dirty="0" err="1"/>
              <a:t>FinanzKommission</a:t>
            </a:r>
            <a:r>
              <a:rPr lang="de-DE" noProof="0" dirty="0"/>
              <a:t> Gesundheit auf: Die Beitragssatzstabilität lässt sich nur sichern, wenn Vergütungs- und Preisentwicklungen wieder stärker an die Einnahmenbasis der GKV gekoppelt werden. </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Positiv hervorgehoben wird ferner, dass die vorgesehene Begrenzung der Ausgabendynamik </a:t>
            </a:r>
            <a:r>
              <a:rPr lang="de-DE" b="1" noProof="0" dirty="0"/>
              <a:t>sektorübergreifend</a:t>
            </a:r>
            <a:r>
              <a:rPr lang="de-DE" noProof="0" dirty="0"/>
              <a:t> angelegt ist. Dies wird als systemgerecht angesehen, weil alle Leistungsbereiche in angemessener Weise zur Stabilisierung beitragen sollen. Auch die Krankenkassen selbst sehen sich in dieser Bewertung mit in der Verantwortung, etwa durch eine Begrenzung der Verwaltungskosten. </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Der </a:t>
            </a:r>
            <a:r>
              <a:rPr lang="de-DE" b="1" noProof="0" dirty="0"/>
              <a:t>Hauptkritikpunkt</a:t>
            </a:r>
            <a:r>
              <a:rPr lang="de-DE" noProof="0" dirty="0"/>
              <a:t> lautet jedoch, dass es dem Entwurf an </a:t>
            </a:r>
            <a:r>
              <a:rPr lang="de-DE" b="1" noProof="0" dirty="0"/>
              <a:t>Ausgewogenheit</a:t>
            </a:r>
            <a:r>
              <a:rPr lang="de-DE" noProof="0" dirty="0"/>
              <a:t> fehlt. Nach der vom GKV-SV vertretenen Auffassung sollte ein Beitragssatzstabilisierungsgesetz vorrangig auf die Begrenzung des Ausgabenwachstums zielen, statt zusätzliche Belastungen für Beitragszahlende, Arbeitgeber sowie Versicherte und Patientinnen und Patienten vorzusehen. </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Besonders kritisch bewertet werden deshalb Regelungen, die zu </a:t>
            </a:r>
            <a:r>
              <a:rPr lang="de-DE" b="1" noProof="0" dirty="0"/>
              <a:t>Mehrbelastungen</a:t>
            </a:r>
            <a:r>
              <a:rPr lang="de-DE" noProof="0" dirty="0"/>
              <a:t> führen, etwa für Mitglieder der GKV, Arbeitgeber oder Versicherte. Diese Belastungen werden als entbehrlich angesehen, wenn der Bund seine Finanzierungsverantwortung für gesamtgesellschaftliche Aufgaben der Krankenkassen angemessen wahrnehmen würde. </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Einen Schwerpunkt der Kritik bildet die </a:t>
            </a:r>
            <a:r>
              <a:rPr lang="de-DE" b="1" noProof="0" dirty="0"/>
              <a:t>Rolle des Bundes</a:t>
            </a:r>
            <a:r>
              <a:rPr lang="de-DE" noProof="0" dirty="0"/>
              <a:t>. Zwar wird anerkannt, dass der Entwurf bei der Beitragsbemessung für Bezieher von Grundsicherungsgeld Verbesserungen vorsieht. Zugleich wird aber beanstandet, dass der Bund seine Beteiligung an den versicherungsfremden Leistungen dauerhaft kürzen will und sich damit im Ergebnis zulasten der GKV entlastet. Dies wird ordnungspolitisch wie verfassungsrechtlich für problematisch gehalten. </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Der GKV-SV fordert daher eine </a:t>
            </a:r>
            <a:r>
              <a:rPr lang="de-DE" b="1" noProof="0" dirty="0"/>
              <a:t>Korrektur der Lastenverteilung</a:t>
            </a:r>
            <a:r>
              <a:rPr lang="de-DE" noProof="0" dirty="0"/>
              <a:t>: Vorrang müsse die Ausschöpfung von Effizienz- und Steuerungspotenzialen auf der Ausgabenseite haben. Viele Empfehlungen der </a:t>
            </a:r>
            <a:r>
              <a:rPr lang="de-DE" noProof="0" dirty="0" err="1"/>
              <a:t>FinanzKommission</a:t>
            </a:r>
            <a:r>
              <a:rPr lang="de-DE" noProof="0" dirty="0"/>
              <a:t> Gesundheit zielten auf den Abbau von Über- und Fehlversorgung sowie auf eine stärker evidenzbasierte Versorgung und sollten nach dieser Bewertung konsequenter umgesetzt werden. </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Konkreter </a:t>
            </a:r>
            <a:r>
              <a:rPr lang="de-DE" b="1" noProof="0" dirty="0"/>
              <a:t>Nachsteuerungsbedarf</a:t>
            </a:r>
            <a:r>
              <a:rPr lang="de-DE" noProof="0" dirty="0"/>
              <a:t> wird insbesondere in mehreren Einzelbereichen gesehen: im Arzneimittelbereich, bei Verbandmitteln und Impfstoffen, bei der Abrechnungsprüfung im Krankenhaus, bei neuen Untersuchungs- und Behandlungsmethoden sowie bei digitalen Gesundheitsanwendungen. Der Entwurf nutze hier vorhandene Einspar- und Steuerungspotenziale noch nicht konsequent genug. </a:t>
            </a:r>
            <a:endParaRPr lang="de-DE" noProof="0" dirty="0">
              <a:ea typeface="Calibri"/>
              <a:cs typeface="Calibri"/>
            </a:endParaRPr>
          </a:p>
          <a:p>
            <a:pPr marL="171450" indent="-171450">
              <a:buFont typeface="Arial" panose="020B0604020202020204" pitchFamily="34" charset="0"/>
              <a:buChar char="•"/>
            </a:pPr>
            <a:endParaRPr lang="de-DE" noProof="0" dirty="0"/>
          </a:p>
          <a:p>
            <a:pPr marL="171450" indent="-171450">
              <a:buFont typeface="Arial" panose="020B0604020202020204" pitchFamily="34" charset="0"/>
              <a:buChar char="•"/>
            </a:pPr>
            <a:r>
              <a:rPr lang="de-DE" noProof="0" dirty="0"/>
              <a:t>Insgesamt lautet das Urteil daher: </a:t>
            </a:r>
            <a:r>
              <a:rPr lang="de-DE" b="1" noProof="0" dirty="0"/>
              <a:t>Der Entwurf weist in die richtige Richtung, bleibt aber in wesentlichen Punkten unvollständig.</a:t>
            </a:r>
            <a:r>
              <a:rPr lang="de-DE" noProof="0" dirty="0"/>
              <a:t> Er ist als erster Schritt zur Stabilisierung der GKV-Finanzen zu begrüßen, bedarf jedoch im parlamentarischen Verfahren deutlicher Nachbesserungen, vor allem zugunsten einer wirksameren Ausgabensteuerung, einer faireren Lastenverteilung und einer stärkeren finanziellen Verantwortung des Bundes. </a:t>
            </a:r>
          </a:p>
          <a:p>
            <a:pPr marL="285750" indent="-285750">
              <a:buFont typeface="Arial"/>
              <a:buChar char="•"/>
            </a:pPr>
            <a:endParaRPr lang="de-DE" noProof="0" dirty="0">
              <a:ea typeface="Calibri"/>
              <a:cs typeface="Calibri"/>
            </a:endParaRPr>
          </a:p>
        </p:txBody>
      </p:sp>
      <p:sp>
        <p:nvSpPr>
          <p:cNvPr id="4" name="Slide Number Placeholder 3"/>
          <p:cNvSpPr>
            <a:spLocks noGrp="1"/>
          </p:cNvSpPr>
          <p:nvPr>
            <p:ph type="sldNum" sz="quarter" idx="5"/>
          </p:nvPr>
        </p:nvSpPr>
        <p:spPr/>
        <p:txBody>
          <a:bodyPr/>
          <a:lstStyle/>
          <a:p>
            <a:fld id="{8762C47E-A6F7-498A-BC00-873284D75D54}" type="slidenum">
              <a:rPr lang="de-DE" sz="1000" smtClean="0"/>
              <a:t>12</a:t>
            </a:fld>
            <a:endParaRPr lang="de-DE" sz="1000"/>
          </a:p>
        </p:txBody>
      </p:sp>
    </p:spTree>
    <p:extLst>
      <p:ext uri="{BB962C8B-B14F-4D97-AF65-F5344CB8AC3E}">
        <p14:creationId xmlns:p14="http://schemas.microsoft.com/office/powerpoint/2010/main" val="926555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3" name="Untertitel"/>
          <p:cNvSpPr>
            <a:spLocks noGrp="1" noRot="1" noMove="1" noResize="1" noEditPoints="1" noAdjustHandles="1" noChangeArrowheads="1" noChangeShapeType="1"/>
          </p:cNvSpPr>
          <p:nvPr>
            <p:ph type="subTitle" idx="1" hasCustomPrompt="1"/>
          </p:nvPr>
        </p:nvSpPr>
        <p:spPr>
          <a:xfrm>
            <a:off x="3495674" y="4455249"/>
            <a:ext cx="7660005" cy="504000"/>
          </a:xfrm>
          <a:prstGeom prst="rect">
            <a:avLst/>
          </a:prstGeom>
        </p:spPr>
        <p:txBody>
          <a:bodyPr vert="horz" lIns="0" tIns="0" rIns="0" bIns="0" rtlCol="0" anchor="t" anchorCtr="0">
            <a:noAutofit/>
          </a:bodyPr>
          <a:lstStyle>
            <a:lvl1pPr>
              <a:defRPr lang="de-DE" b="0" noProof="0" dirty="0">
                <a:solidFill>
                  <a:schemeClr val="tx1"/>
                </a:solidFill>
              </a:defRPr>
            </a:lvl1pPr>
          </a:lstStyle>
          <a:p>
            <a:pPr marL="0" lvl="0" indent="0">
              <a:buNone/>
            </a:pPr>
            <a:r>
              <a:rPr lang="de-DE" noProof="0"/>
              <a:t>Vortragende Person und Zusatzinformation</a:t>
            </a:r>
          </a:p>
        </p:txBody>
      </p:sp>
      <p:cxnSp>
        <p:nvCxnSpPr>
          <p:cNvPr id="4" name="Alinea">
            <a:extLst>
              <a:ext uri="{FF2B5EF4-FFF2-40B4-BE49-F238E27FC236}">
                <a16:creationId xmlns:a16="http://schemas.microsoft.com/office/drawing/2014/main" id="{04030B13-C5CE-866B-4405-E92A05FCD62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495674" y="419079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noRot="1" noMove="1" noResize="1" noEditPoints="1" noAdjustHandles="1" noChangeArrowheads="1" noChangeShapeType="1"/>
          </p:cNvSpPr>
          <p:nvPr>
            <p:ph type="ctrTitle" hasCustomPrompt="1"/>
          </p:nvPr>
        </p:nvSpPr>
        <p:spPr>
          <a:xfrm>
            <a:off x="3495674" y="3014399"/>
            <a:ext cx="7660005" cy="911941"/>
          </a:xfrm>
        </p:spPr>
        <p:txBody>
          <a:bodyPr lIns="0" rIns="0" rtlCol="0" anchor="b" anchorCtr="0">
            <a:noAutofit/>
          </a:bodyPr>
          <a:lstStyle>
            <a:lvl1pPr algn="l">
              <a:lnSpc>
                <a:spcPct val="100000"/>
              </a:lnSpc>
              <a:spcAft>
                <a:spcPts val="3000"/>
              </a:spcAft>
              <a:defRPr sz="3000" spc="-50" baseline="0">
                <a:solidFill>
                  <a:schemeClr val="tx1">
                    <a:lumMod val="85000"/>
                    <a:lumOff val="15000"/>
                  </a:schemeClr>
                </a:solidFill>
              </a:defRPr>
            </a:lvl1pPr>
          </a:lstStyle>
          <a:p>
            <a:pPr rtl="0"/>
            <a:r>
              <a:rPr lang="de-DE" noProof="0"/>
              <a:t>Titel max. 2 Zeilen</a:t>
            </a:r>
          </a:p>
        </p:txBody>
      </p:sp>
      <p:sp>
        <p:nvSpPr>
          <p:cNvPr id="5" name="Dachzeile">
            <a:extLst>
              <a:ext uri="{FF2B5EF4-FFF2-40B4-BE49-F238E27FC236}">
                <a16:creationId xmlns:a16="http://schemas.microsoft.com/office/drawing/2014/main" id="{03B1A4BB-36E9-F0C2-75C1-DE5BB8A38C75}"/>
              </a:ext>
            </a:extLst>
          </p:cNvPr>
          <p:cNvSpPr>
            <a:spLocks noGrp="1" noRot="1" noMove="1" noResize="1" noEditPoints="1" noAdjustHandles="1" noChangeArrowheads="1" noChangeShapeType="1"/>
          </p:cNvSpPr>
          <p:nvPr>
            <p:ph type="body" sz="quarter" idx="11" hasCustomPrompt="1"/>
          </p:nvPr>
        </p:nvSpPr>
        <p:spPr>
          <a:xfrm>
            <a:off x="3495674" y="2674347"/>
            <a:ext cx="7659688" cy="252000"/>
          </a:xfrm>
          <a:prstGeom prst="rect">
            <a:avLst/>
          </a:prstGeom>
        </p:spPr>
        <p:txBody>
          <a:bodyPr vert="horz" lIns="0" tIns="0" rIns="0" bIns="0" rtlCol="0" anchor="b" anchorCtr="0">
            <a:noAutofit/>
          </a:bodyPr>
          <a:lstStyle>
            <a:lvl1pPr>
              <a:defRPr lang="de-DE" b="0" cap="all" spc="0" baseline="0" dirty="0">
                <a:solidFill>
                  <a:schemeClr val="tx2"/>
                </a:solidFill>
              </a:defRPr>
            </a:lvl1pPr>
          </a:lstStyle>
          <a:p>
            <a:pPr marL="0" lvl="0" indent="0">
              <a:buNone/>
            </a:pPr>
            <a:r>
              <a:rPr lang="de-DE"/>
              <a:t>Anlass und Datum</a:t>
            </a:r>
          </a:p>
        </p:txBody>
      </p:sp>
      <p:pic>
        <p:nvPicPr>
          <p:cNvPr id="6" name="GKV Logo">
            <a:extLst>
              <a:ext uri="{FF2B5EF4-FFF2-40B4-BE49-F238E27FC236}">
                <a16:creationId xmlns:a16="http://schemas.microsoft.com/office/drawing/2014/main" id="{45686CF0-34DC-CD8A-0BA5-14E24F35331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1598263783"/>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_Gegenüberstellun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0" name="Inhaltsplatzhalter 17">
            <a:extLst>
              <a:ext uri="{FF2B5EF4-FFF2-40B4-BE49-F238E27FC236}">
                <a16:creationId xmlns:a16="http://schemas.microsoft.com/office/drawing/2014/main" id="{9869401A-8F0C-A2DC-4CE7-EC58731AD2BC}"/>
              </a:ext>
            </a:extLst>
          </p:cNvPr>
          <p:cNvSpPr>
            <a:spLocks noGrp="1" noRot="1" noMove="1" noResize="1" noEditPoints="1" noAdjustHandles="1" noChangeArrowheads="1" noChangeShapeType="1"/>
          </p:cNvSpPr>
          <p:nvPr>
            <p:ph sz="quarter" idx="23"/>
          </p:nvPr>
        </p:nvSpPr>
        <p:spPr>
          <a:xfrm>
            <a:off x="6757173" y="2264898"/>
            <a:ext cx="5184000" cy="36391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2264898"/>
            <a:ext cx="5184000" cy="36391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Untertitel">
            <a:extLst>
              <a:ext uri="{FF2B5EF4-FFF2-40B4-BE49-F238E27FC236}">
                <a16:creationId xmlns:a16="http://schemas.microsoft.com/office/drawing/2014/main" id="{45DEA7BF-B8AC-1321-7A50-B6580DDD9FD1}"/>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4415963C-D277-ACDA-58E1-54C0111320A1}"/>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8" name="Quelle2">
            <a:extLst>
              <a:ext uri="{FF2B5EF4-FFF2-40B4-BE49-F238E27FC236}">
                <a16:creationId xmlns:a16="http://schemas.microsoft.com/office/drawing/2014/main" id="{D36FE40A-EA11-8809-D1DB-C98AE458F123}"/>
              </a:ext>
            </a:extLst>
          </p:cNvPr>
          <p:cNvSpPr>
            <a:spLocks noGrp="1"/>
          </p:cNvSpPr>
          <p:nvPr>
            <p:ph type="body" sz="quarter" idx="26" hasCustomPrompt="1"/>
          </p:nvPr>
        </p:nvSpPr>
        <p:spPr>
          <a:xfrm>
            <a:off x="6757173"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9" name="Quelle1">
            <a:extLst>
              <a:ext uri="{FF2B5EF4-FFF2-40B4-BE49-F238E27FC236}">
                <a16:creationId xmlns:a16="http://schemas.microsoft.com/office/drawing/2014/main" id="{C1DD0E6B-FD5F-BAA4-F1DC-2ED4A57222E2}"/>
              </a:ext>
            </a:extLst>
          </p:cNvPr>
          <p:cNvSpPr>
            <a:spLocks noGrp="1"/>
          </p:cNvSpPr>
          <p:nvPr>
            <p:ph type="body" sz="quarter" idx="22" hasCustomPrompt="1"/>
          </p:nvPr>
        </p:nvSpPr>
        <p:spPr>
          <a:xfrm>
            <a:off x="1044000"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2" name="Untertitel 2">
            <a:extLst>
              <a:ext uri="{FF2B5EF4-FFF2-40B4-BE49-F238E27FC236}">
                <a16:creationId xmlns:a16="http://schemas.microsoft.com/office/drawing/2014/main" id="{D7DF308C-D33A-7C02-D366-06FD9399C288}"/>
              </a:ext>
            </a:extLst>
          </p:cNvPr>
          <p:cNvSpPr>
            <a:spLocks noGrp="1"/>
          </p:cNvSpPr>
          <p:nvPr>
            <p:ph type="body" sz="quarter" idx="27"/>
          </p:nvPr>
        </p:nvSpPr>
        <p:spPr>
          <a:xfrm>
            <a:off x="6757175" y="1800000"/>
            <a:ext cx="5184000" cy="267241"/>
          </a:xfrm>
          <a:prstGeom prst="rect">
            <a:avLst/>
          </a:prstGeom>
        </p:spPr>
        <p:txBody>
          <a:bodyPr>
            <a:noAutofit/>
          </a:bodyPr>
          <a:lstStyle>
            <a:lvl1pPr marL="0" indent="0">
              <a:buNone/>
              <a:defRPr sz="1800" cap="none" baseline="0">
                <a:solidFill>
                  <a:schemeClr val="tx2"/>
                </a:solidFill>
                <a:latin typeface="+mj-lt"/>
              </a:defRPr>
            </a:lvl1pPr>
          </a:lstStyle>
          <a:p>
            <a:pPr lvl="0"/>
            <a:r>
              <a:rPr lang="de-DE"/>
              <a:t>Mastertextformat bearbeiten</a:t>
            </a:r>
          </a:p>
        </p:txBody>
      </p:sp>
      <p:sp>
        <p:nvSpPr>
          <p:cNvPr id="7" name="Untertitel 1">
            <a:extLst>
              <a:ext uri="{FF2B5EF4-FFF2-40B4-BE49-F238E27FC236}">
                <a16:creationId xmlns:a16="http://schemas.microsoft.com/office/drawing/2014/main" id="{69DD4A64-16B6-9E3E-2F65-1B70093B7B52}"/>
              </a:ext>
            </a:extLst>
          </p:cNvPr>
          <p:cNvSpPr>
            <a:spLocks noGrp="1"/>
          </p:cNvSpPr>
          <p:nvPr>
            <p:ph type="body" sz="quarter" idx="28"/>
          </p:nvPr>
        </p:nvSpPr>
        <p:spPr>
          <a:xfrm>
            <a:off x="1044000" y="1800000"/>
            <a:ext cx="5148000" cy="267241"/>
          </a:xfrm>
          <a:prstGeom prst="rect">
            <a:avLst/>
          </a:prstGeom>
        </p:spPr>
        <p:txBody>
          <a:bodyPr>
            <a:noAutofit/>
          </a:bodyPr>
          <a:lstStyle>
            <a:lvl1pPr marL="0" indent="0">
              <a:buNone/>
              <a:defRPr sz="1800" cap="none" baseline="0">
                <a:solidFill>
                  <a:schemeClr val="tx2"/>
                </a:solidFill>
                <a:latin typeface="+mj-lt"/>
              </a:defRPr>
            </a:lvl1pPr>
          </a:lstStyle>
          <a:p>
            <a:pPr lvl="0"/>
            <a:r>
              <a:rPr lang="de-DE"/>
              <a:t>Mastertextformat bearbeiten</a:t>
            </a:r>
          </a:p>
        </p:txBody>
      </p:sp>
    </p:spTree>
    <p:extLst>
      <p:ext uri="{BB962C8B-B14F-4D97-AF65-F5344CB8AC3E}">
        <p14:creationId xmlns:p14="http://schemas.microsoft.com/office/powerpoint/2010/main" val="2901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3xInhalt hoch">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4" name="Quelle">
            <a:extLst>
              <a:ext uri="{FF2B5EF4-FFF2-40B4-BE49-F238E27FC236}">
                <a16:creationId xmlns:a16="http://schemas.microsoft.com/office/drawing/2014/main" id="{3088C708-D41B-A4F2-D404-8D487F547A8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4"/>
                </a:solidFill>
              </a:defRPr>
            </a:lvl1pPr>
            <a:lvl2pPr marL="168048" indent="0">
              <a:buNone/>
              <a:defRPr/>
            </a:lvl2pPr>
          </a:lstStyle>
          <a:p>
            <a:pPr lvl="0"/>
            <a:r>
              <a:rPr lang="de-DE"/>
              <a:t>Quellen</a:t>
            </a:r>
          </a:p>
        </p:txBody>
      </p:sp>
      <p:sp>
        <p:nvSpPr>
          <p:cNvPr id="11" name="Inhaltsplatzhalter 17">
            <a:extLst>
              <a:ext uri="{FF2B5EF4-FFF2-40B4-BE49-F238E27FC236}">
                <a16:creationId xmlns:a16="http://schemas.microsoft.com/office/drawing/2014/main" id="{9F82B4D8-704F-DB59-203A-0435BE7E7F94}"/>
              </a:ext>
            </a:extLst>
          </p:cNvPr>
          <p:cNvSpPr>
            <a:spLocks noGrp="1" noRot="1" noMove="1" noResize="1" noEditPoints="1" noAdjustHandles="1" noChangeArrowheads="1" noChangeShapeType="1"/>
          </p:cNvSpPr>
          <p:nvPr>
            <p:ph sz="quarter" idx="17"/>
          </p:nvPr>
        </p:nvSpPr>
        <p:spPr>
          <a:xfrm>
            <a:off x="10445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7">
            <a:extLst>
              <a:ext uri="{FF2B5EF4-FFF2-40B4-BE49-F238E27FC236}">
                <a16:creationId xmlns:a16="http://schemas.microsoft.com/office/drawing/2014/main" id="{EB091252-14DA-C326-1A68-FEFE55356DDF}"/>
              </a:ext>
            </a:extLst>
          </p:cNvPr>
          <p:cNvSpPr>
            <a:spLocks noGrp="1" noRot="1" noMove="1" noResize="1" noEditPoints="1" noAdjustHandles="1" noChangeArrowheads="1" noChangeShapeType="1"/>
          </p:cNvSpPr>
          <p:nvPr>
            <p:ph sz="quarter" idx="23"/>
          </p:nvPr>
        </p:nvSpPr>
        <p:spPr>
          <a:xfrm>
            <a:off x="48008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7">
            <a:extLst>
              <a:ext uri="{FF2B5EF4-FFF2-40B4-BE49-F238E27FC236}">
                <a16:creationId xmlns:a16="http://schemas.microsoft.com/office/drawing/2014/main" id="{83728F77-6C1A-CD84-C0F0-E5FBA7F0308B}"/>
              </a:ext>
            </a:extLst>
          </p:cNvPr>
          <p:cNvSpPr>
            <a:spLocks noGrp="1" noRot="1" noMove="1" noResize="1" noEditPoints="1" noAdjustHandles="1" noChangeArrowheads="1" noChangeShapeType="1"/>
          </p:cNvSpPr>
          <p:nvPr>
            <p:ph sz="quarter" idx="24"/>
          </p:nvPr>
        </p:nvSpPr>
        <p:spPr>
          <a:xfrm>
            <a:off x="85571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2" name="Titel 1">
            <a:extLst>
              <a:ext uri="{FF2B5EF4-FFF2-40B4-BE49-F238E27FC236}">
                <a16:creationId xmlns:a16="http://schemas.microsoft.com/office/drawing/2014/main" id="{CD820ED4-6DC2-E2B7-8BA2-69FBF2095EEE}"/>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2594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2_1xInhalte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9" name="Quelle">
            <a:extLst>
              <a:ext uri="{FF2B5EF4-FFF2-40B4-BE49-F238E27FC236}">
                <a16:creationId xmlns:a16="http://schemas.microsoft.com/office/drawing/2014/main" id="{AA2FE618-FBF9-202D-BFCD-25164C92666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4"/>
                </a:solidFill>
              </a:defRPr>
            </a:lvl1pPr>
            <a:lvl2pPr marL="168048" indent="0">
              <a:buNone/>
              <a:defRPr/>
            </a:lvl2pPr>
          </a:lstStyle>
          <a:p>
            <a:pPr lvl="0"/>
            <a:r>
              <a:rPr lang="de-DE"/>
              <a:t>Quellen</a:t>
            </a:r>
          </a:p>
        </p:txBody>
      </p:sp>
      <p:sp>
        <p:nvSpPr>
          <p:cNvPr id="2" name="Inhaltsplatzhalter 17">
            <a:extLst>
              <a:ext uri="{FF2B5EF4-FFF2-40B4-BE49-F238E27FC236}">
                <a16:creationId xmlns:a16="http://schemas.microsoft.com/office/drawing/2014/main" id="{A35E2429-6B39-C4DD-66AB-319117BF07A9}"/>
              </a:ext>
            </a:extLst>
          </p:cNvPr>
          <p:cNvSpPr>
            <a:spLocks noGrp="1" noRot="1" noMove="1" noResize="1" noEditPoints="1" noAdjustHandles="1" noChangeArrowheads="1" noChangeShapeType="1"/>
          </p:cNvSpPr>
          <p:nvPr>
            <p:ph sz="quarter" idx="23"/>
          </p:nvPr>
        </p:nvSpPr>
        <p:spPr>
          <a:xfrm>
            <a:off x="6757173" y="1799999"/>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877DBA28-75F8-EB66-6244-6B06B3C418EC}"/>
              </a:ext>
            </a:extLst>
          </p:cNvPr>
          <p:cNvSpPr>
            <a:spLocks noGrp="1" noRot="1" noMove="1" noResize="1" noEditPoints="1" noAdjustHandles="1" noChangeArrowheads="1" noChangeShapeType="1"/>
          </p:cNvSpPr>
          <p:nvPr>
            <p:ph sz="quarter" idx="17"/>
          </p:nvPr>
        </p:nvSpPr>
        <p:spPr>
          <a:xfrm>
            <a:off x="1044575" y="1799999"/>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3924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7" name="Titel 6">
            <a:extLst>
              <a:ext uri="{FF2B5EF4-FFF2-40B4-BE49-F238E27FC236}">
                <a16:creationId xmlns:a16="http://schemas.microsoft.com/office/drawing/2014/main" id="{8BB95C71-F670-28A7-F129-15AB87637068}"/>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54534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1_2xInhalte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2" name="Inhaltsplatzhalter 17">
            <a:extLst>
              <a:ext uri="{FF2B5EF4-FFF2-40B4-BE49-F238E27FC236}">
                <a16:creationId xmlns:a16="http://schemas.microsoft.com/office/drawing/2014/main" id="{A35E2429-6B39-C4DD-66AB-319117BF07A9}"/>
              </a:ext>
            </a:extLst>
          </p:cNvPr>
          <p:cNvSpPr>
            <a:spLocks noGrp="1" noRot="1" noMove="1" noResize="1" noEditPoints="1" noAdjustHandles="1" noChangeArrowheads="1" noChangeShapeType="1"/>
          </p:cNvSpPr>
          <p:nvPr>
            <p:ph sz="quarter" idx="23"/>
          </p:nvPr>
        </p:nvSpPr>
        <p:spPr>
          <a:xfrm>
            <a:off x="6757173" y="3924000"/>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877DBA28-75F8-EB66-6244-6B06B3C418EC}"/>
              </a:ext>
            </a:extLst>
          </p:cNvPr>
          <p:cNvSpPr>
            <a:spLocks noGrp="1" noRot="1" noMove="1" noResize="1" noEditPoints="1" noAdjustHandles="1" noChangeArrowheads="1" noChangeShapeType="1"/>
          </p:cNvSpPr>
          <p:nvPr>
            <p:ph sz="quarter" idx="17"/>
          </p:nvPr>
        </p:nvSpPr>
        <p:spPr>
          <a:xfrm>
            <a:off x="1044575" y="3924000"/>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1800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5BC3E54C-9862-A028-6F61-E58C08736095}"/>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7" name="Quelle">
            <a:extLst>
              <a:ext uri="{FF2B5EF4-FFF2-40B4-BE49-F238E27FC236}">
                <a16:creationId xmlns:a16="http://schemas.microsoft.com/office/drawing/2014/main" id="{F8099E7C-CB4D-B1D4-AE23-D7FC771C8702}"/>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209480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2xInhalt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1800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5BC3E54C-9862-A028-6F61-E58C08736095}"/>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7" name="Inhaltsplatzhalter 17">
            <a:extLst>
              <a:ext uri="{FF2B5EF4-FFF2-40B4-BE49-F238E27FC236}">
                <a16:creationId xmlns:a16="http://schemas.microsoft.com/office/drawing/2014/main" id="{93E15D75-90CB-C0B6-4D44-FC68B643BE15}"/>
              </a:ext>
            </a:extLst>
          </p:cNvPr>
          <p:cNvSpPr>
            <a:spLocks noGrp="1" noRot="1" noMove="1" noResize="1" noEditPoints="1" noAdjustHandles="1" noChangeArrowheads="1" noChangeShapeType="1"/>
          </p:cNvSpPr>
          <p:nvPr>
            <p:ph sz="quarter" idx="26"/>
          </p:nvPr>
        </p:nvSpPr>
        <p:spPr>
          <a:xfrm>
            <a:off x="1044575" y="3924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Quelle">
            <a:extLst>
              <a:ext uri="{FF2B5EF4-FFF2-40B4-BE49-F238E27FC236}">
                <a16:creationId xmlns:a16="http://schemas.microsoft.com/office/drawing/2014/main" id="{0A4DD8FB-1737-8DB5-093E-EFA12801F739}"/>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21309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2xInhalt/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2" name="Inhaltsplatzhalter 17">
            <a:extLst>
              <a:ext uri="{FF2B5EF4-FFF2-40B4-BE49-F238E27FC236}">
                <a16:creationId xmlns:a16="http://schemas.microsoft.com/office/drawing/2014/main" id="{5A2A0E6E-47CD-73AC-25BB-DF202915760E}"/>
              </a:ext>
            </a:extLst>
          </p:cNvPr>
          <p:cNvSpPr>
            <a:spLocks noGrp="1" noRot="1" noMove="1" noResize="1" noEditPoints="1" noAdjustHandles="1" noChangeArrowheads="1" noChangeShapeType="1"/>
          </p:cNvSpPr>
          <p:nvPr>
            <p:ph sz="quarter" idx="24"/>
          </p:nvPr>
        </p:nvSpPr>
        <p:spPr>
          <a:xfrm>
            <a:off x="6757173" y="1799999"/>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FF9B5A58-4E70-3A4E-ECEE-CA0975DA10EC}"/>
              </a:ext>
            </a:extLst>
          </p:cNvPr>
          <p:cNvSpPr>
            <a:spLocks noGrp="1" noRot="1" noMove="1" noResize="1" noEditPoints="1" noAdjustHandles="1" noChangeArrowheads="1" noChangeShapeType="1"/>
          </p:cNvSpPr>
          <p:nvPr>
            <p:ph sz="quarter" idx="25"/>
          </p:nvPr>
        </p:nvSpPr>
        <p:spPr>
          <a:xfrm>
            <a:off x="10445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Inhaltsplatzhalter 17">
            <a:extLst>
              <a:ext uri="{FF2B5EF4-FFF2-40B4-BE49-F238E27FC236}">
                <a16:creationId xmlns:a16="http://schemas.microsoft.com/office/drawing/2014/main" id="{AC708831-BCBC-900A-1215-98967DCF6297}"/>
              </a:ext>
            </a:extLst>
          </p:cNvPr>
          <p:cNvSpPr>
            <a:spLocks noGrp="1" noRot="1" noMove="1" noResize="1" noEditPoints="1" noAdjustHandles="1" noChangeArrowheads="1" noChangeShapeType="1"/>
          </p:cNvSpPr>
          <p:nvPr>
            <p:ph sz="quarter" idx="17"/>
          </p:nvPr>
        </p:nvSpPr>
        <p:spPr>
          <a:xfrm>
            <a:off x="1044575" y="1799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47995BC3-BDA5-AE1C-BA99-63CE5BB7D49F}"/>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CCE1A6AF-7790-BB4A-427A-91FD064C0612}"/>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10DEE5A8-3A07-7A30-082D-128FE85E99B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30928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Inhalt/2xInhal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10" name="Inhaltsplatzhalter 17">
            <a:extLst>
              <a:ext uri="{FF2B5EF4-FFF2-40B4-BE49-F238E27FC236}">
                <a16:creationId xmlns:a16="http://schemas.microsoft.com/office/drawing/2014/main" id="{7641C614-A6AA-4861-67D7-F24BC7134269}"/>
              </a:ext>
            </a:extLst>
          </p:cNvPr>
          <p:cNvSpPr>
            <a:spLocks noGrp="1" noRot="1" noMove="1" noResize="1" noEditPoints="1" noAdjustHandles="1" noChangeArrowheads="1" noChangeShapeType="1"/>
          </p:cNvSpPr>
          <p:nvPr>
            <p:ph sz="quarter" idx="17"/>
          </p:nvPr>
        </p:nvSpPr>
        <p:spPr>
          <a:xfrm>
            <a:off x="6757175"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7">
            <a:extLst>
              <a:ext uri="{FF2B5EF4-FFF2-40B4-BE49-F238E27FC236}">
                <a16:creationId xmlns:a16="http://schemas.microsoft.com/office/drawing/2014/main" id="{7798112B-E4E8-BC3C-A619-F2DA9449780D}"/>
              </a:ext>
            </a:extLst>
          </p:cNvPr>
          <p:cNvSpPr>
            <a:spLocks noGrp="1" noRot="1" noMove="1" noResize="1" noEditPoints="1" noAdjustHandles="1" noChangeArrowheads="1" noChangeShapeType="1"/>
          </p:cNvSpPr>
          <p:nvPr>
            <p:ph sz="quarter" idx="23"/>
          </p:nvPr>
        </p:nvSpPr>
        <p:spPr>
          <a:xfrm>
            <a:off x="67571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7">
            <a:extLst>
              <a:ext uri="{FF2B5EF4-FFF2-40B4-BE49-F238E27FC236}">
                <a16:creationId xmlns:a16="http://schemas.microsoft.com/office/drawing/2014/main" id="{548AECC8-9F79-A807-9832-CFBD29E0C682}"/>
              </a:ext>
            </a:extLst>
          </p:cNvPr>
          <p:cNvSpPr>
            <a:spLocks noGrp="1" noRot="1" noMove="1" noResize="1" noEditPoints="1" noAdjustHandles="1" noChangeArrowheads="1" noChangeShapeType="1"/>
          </p:cNvSpPr>
          <p:nvPr>
            <p:ph sz="quarter" idx="24"/>
          </p:nvPr>
        </p:nvSpPr>
        <p:spPr>
          <a:xfrm>
            <a:off x="1044000"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CD8C5D07-83D3-5E61-E5A1-9D9BF1E59B1E}"/>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BBFC1DB0-286D-629A-3D2B-A006BD8051B9}"/>
              </a:ext>
            </a:extLst>
          </p:cNvPr>
          <p:cNvSpPr>
            <a:spLocks noGrp="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FFCF94C1-EA8B-FE9F-7661-ED67568A689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6088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4xInhalt qu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Inhaltsplatzhalter 17">
            <a:extLst>
              <a:ext uri="{FF2B5EF4-FFF2-40B4-BE49-F238E27FC236}">
                <a16:creationId xmlns:a16="http://schemas.microsoft.com/office/drawing/2014/main" id="{F3DDBE14-4545-5122-95DD-BC2C266DD350}"/>
              </a:ext>
            </a:extLst>
          </p:cNvPr>
          <p:cNvSpPr>
            <a:spLocks noGrp="1"/>
          </p:cNvSpPr>
          <p:nvPr>
            <p:ph sz="quarter" idx="17"/>
          </p:nvPr>
        </p:nvSpPr>
        <p:spPr>
          <a:xfrm>
            <a:off x="1044000"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17">
            <a:extLst>
              <a:ext uri="{FF2B5EF4-FFF2-40B4-BE49-F238E27FC236}">
                <a16:creationId xmlns:a16="http://schemas.microsoft.com/office/drawing/2014/main" id="{821F29B7-0A54-E72C-E1DE-55F0D5638DF1}"/>
              </a:ext>
            </a:extLst>
          </p:cNvPr>
          <p:cNvSpPr>
            <a:spLocks noGrp="1" noRot="1" noMove="1" noResize="1" noEditPoints="1" noAdjustHandles="1" noChangeArrowheads="1" noChangeShapeType="1"/>
          </p:cNvSpPr>
          <p:nvPr>
            <p:ph sz="quarter" idx="23"/>
          </p:nvPr>
        </p:nvSpPr>
        <p:spPr>
          <a:xfrm>
            <a:off x="1044000"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17">
            <a:extLst>
              <a:ext uri="{FF2B5EF4-FFF2-40B4-BE49-F238E27FC236}">
                <a16:creationId xmlns:a16="http://schemas.microsoft.com/office/drawing/2014/main" id="{E7AC6BA5-C073-C7DA-F42E-6EC8C83FF005}"/>
              </a:ext>
            </a:extLst>
          </p:cNvPr>
          <p:cNvSpPr>
            <a:spLocks noGrp="1"/>
          </p:cNvSpPr>
          <p:nvPr>
            <p:ph sz="quarter" idx="24"/>
          </p:nvPr>
        </p:nvSpPr>
        <p:spPr>
          <a:xfrm>
            <a:off x="6757175"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7">
            <a:extLst>
              <a:ext uri="{FF2B5EF4-FFF2-40B4-BE49-F238E27FC236}">
                <a16:creationId xmlns:a16="http://schemas.microsoft.com/office/drawing/2014/main" id="{5E225420-3E2A-7A77-C1E0-B01D8A71576E}"/>
              </a:ext>
            </a:extLst>
          </p:cNvPr>
          <p:cNvSpPr>
            <a:spLocks noGrp="1" noRot="1" noMove="1" noResize="1" noEditPoints="1" noAdjustHandles="1" noChangeArrowheads="1" noChangeShapeType="1"/>
          </p:cNvSpPr>
          <p:nvPr>
            <p:ph sz="quarter" idx="25"/>
          </p:nvPr>
        </p:nvSpPr>
        <p:spPr>
          <a:xfrm>
            <a:off x="67571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Untertitel">
            <a:extLst>
              <a:ext uri="{FF2B5EF4-FFF2-40B4-BE49-F238E27FC236}">
                <a16:creationId xmlns:a16="http://schemas.microsoft.com/office/drawing/2014/main" id="{FEC8A8C0-4A1A-F954-D80A-84950A766732}"/>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2" name="Titel 1">
            <a:extLst>
              <a:ext uri="{FF2B5EF4-FFF2-40B4-BE49-F238E27FC236}">
                <a16:creationId xmlns:a16="http://schemas.microsoft.com/office/drawing/2014/main" id="{30CC6753-1C82-8284-E0F3-F86606E3EE6E}"/>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4B5F1948-BDE0-E125-C01A-5661A6E5F36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696506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Inhalt/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B3549-A067-9184-EDD3-80D1978337FD}"/>
              </a:ext>
            </a:extLst>
          </p:cNvPr>
          <p:cNvSpPr>
            <a:spLocks noGrp="1"/>
          </p:cNvSpPr>
          <p:nvPr>
            <p:ph type="title"/>
          </p:nvPr>
        </p:nvSpPr>
        <p:spPr>
          <a:xfrm>
            <a:off x="1044000" y="252000"/>
            <a:ext cx="10897175" cy="774965"/>
          </a:xfrm>
        </p:spPr>
        <p:txBody>
          <a:bodyPr/>
          <a:lstStyle/>
          <a:p>
            <a:r>
              <a:rPr lang="de-DE"/>
              <a:t>Mastertitelformat bearbeiten</a:t>
            </a:r>
          </a:p>
        </p:txBody>
      </p:sp>
      <p:sp>
        <p:nvSpPr>
          <p:cNvPr id="3" name="Fußzeilenplatzhalter 2">
            <a:extLst>
              <a:ext uri="{FF2B5EF4-FFF2-40B4-BE49-F238E27FC236}">
                <a16:creationId xmlns:a16="http://schemas.microsoft.com/office/drawing/2014/main" id="{03E73423-E2AA-9CE1-47ED-1ED225A1587E}"/>
              </a:ext>
            </a:extLst>
          </p:cNvPr>
          <p:cNvSpPr>
            <a:spLocks noGrp="1"/>
          </p:cNvSpPr>
          <p:nvPr>
            <p:ph type="ftr" sz="quarter" idx="10"/>
          </p:nvPr>
        </p:nvSpPr>
        <p:spPr/>
        <p:txBody>
          <a:bodyPr/>
          <a:lstStyle/>
          <a:p>
            <a:r>
              <a:rPr lang="de-DE"/>
              <a:t>Universität Hamburg | Fakultät für Rechtswissenschaft</a:t>
            </a:r>
          </a:p>
        </p:txBody>
      </p:sp>
      <p:sp>
        <p:nvSpPr>
          <p:cNvPr id="4" name="Datumsplatzhalter 3">
            <a:extLst>
              <a:ext uri="{FF2B5EF4-FFF2-40B4-BE49-F238E27FC236}">
                <a16:creationId xmlns:a16="http://schemas.microsoft.com/office/drawing/2014/main" id="{CB73C841-8133-5FE2-556C-C8B8EE2A21C1}"/>
              </a:ext>
            </a:extLst>
          </p:cNvPr>
          <p:cNvSpPr>
            <a:spLocks noGrp="1"/>
          </p:cNvSpPr>
          <p:nvPr>
            <p:ph type="dt" sz="half" idx="11"/>
          </p:nvPr>
        </p:nvSpPr>
        <p:spPr/>
        <p:txBody>
          <a:bodyPr/>
          <a:lstStyle/>
          <a:p>
            <a:r>
              <a:rPr lang="de-DE"/>
              <a:t>04.06.2026</a:t>
            </a:r>
          </a:p>
        </p:txBody>
      </p:sp>
      <p:sp>
        <p:nvSpPr>
          <p:cNvPr id="5" name="Foliennummernplatzhalter 4">
            <a:extLst>
              <a:ext uri="{FF2B5EF4-FFF2-40B4-BE49-F238E27FC236}">
                <a16:creationId xmlns:a16="http://schemas.microsoft.com/office/drawing/2014/main" id="{BBFB5A39-A061-FA4E-FBEE-C9A9359DB013}"/>
              </a:ext>
            </a:extLst>
          </p:cNvPr>
          <p:cNvSpPr>
            <a:spLocks noGrp="1"/>
          </p:cNvSpPr>
          <p:nvPr>
            <p:ph type="sldNum" sz="quarter" idx="12"/>
          </p:nvPr>
        </p:nvSpPr>
        <p:spPr/>
        <p:txBody>
          <a:bodyPr/>
          <a:lstStyle/>
          <a:p>
            <a:fld id="{3A98EE3D-8CD1-4C3F-BD1C-C98C9596463C}" type="slidenum">
              <a:rPr lang="de-DE" smtClean="0"/>
              <a:pPr/>
              <a:t>‹Nr.›</a:t>
            </a:fld>
            <a:endParaRPr lang="de-DE"/>
          </a:p>
        </p:txBody>
      </p:sp>
      <p:sp>
        <p:nvSpPr>
          <p:cNvPr id="6" name="Inhaltsplatzhalter 17">
            <a:extLst>
              <a:ext uri="{FF2B5EF4-FFF2-40B4-BE49-F238E27FC236}">
                <a16:creationId xmlns:a16="http://schemas.microsoft.com/office/drawing/2014/main" id="{7230B68E-EC75-185C-05BD-3C3365EBCDE8}"/>
              </a:ext>
            </a:extLst>
          </p:cNvPr>
          <p:cNvSpPr>
            <a:spLocks noGrp="1"/>
          </p:cNvSpPr>
          <p:nvPr>
            <p:ph sz="quarter" idx="24"/>
          </p:nvPr>
        </p:nvSpPr>
        <p:spPr>
          <a:xfrm>
            <a:off x="1044000"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1">
            <a:extLst>
              <a:ext uri="{FF2B5EF4-FFF2-40B4-BE49-F238E27FC236}">
                <a16:creationId xmlns:a16="http://schemas.microsoft.com/office/drawing/2014/main" id="{D279AC99-10AB-0C0F-DC7F-18EF12AC61CB}"/>
              </a:ext>
            </a:extLst>
          </p:cNvPr>
          <p:cNvSpPr>
            <a:spLocks noGrp="1"/>
          </p:cNvSpPr>
          <p:nvPr>
            <p:ph type="pic" sz="quarter" idx="18"/>
          </p:nvPr>
        </p:nvSpPr>
        <p:spPr>
          <a:xfrm>
            <a:off x="6757175" y="1800000"/>
            <a:ext cx="5184000" cy="4104000"/>
          </a:xfrm>
          <a:prstGeom prst="rect">
            <a:avLst/>
          </a:prstGeom>
        </p:spPr>
        <p:txBody>
          <a:bodyPr/>
          <a:lstStyle/>
          <a:p>
            <a:r>
              <a:rPr lang="de-DE"/>
              <a:t>Bild durch Klicken auf Symbol hinzufügen</a:t>
            </a:r>
          </a:p>
        </p:txBody>
      </p:sp>
      <p:sp>
        <p:nvSpPr>
          <p:cNvPr id="8" name="Untertitel">
            <a:extLst>
              <a:ext uri="{FF2B5EF4-FFF2-40B4-BE49-F238E27FC236}">
                <a16:creationId xmlns:a16="http://schemas.microsoft.com/office/drawing/2014/main" id="{F5961A11-6678-4992-5810-80AEEDE12600}"/>
              </a:ext>
            </a:extLst>
          </p:cNvPr>
          <p:cNvSpPr>
            <a:spLocks noGrp="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9" name="Quelle">
            <a:extLst>
              <a:ext uri="{FF2B5EF4-FFF2-40B4-BE49-F238E27FC236}">
                <a16:creationId xmlns:a16="http://schemas.microsoft.com/office/drawing/2014/main" id="{D2E2E885-CB29-EC5F-3100-AF2A13912D8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631162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B3549-A067-9184-EDD3-80D1978337FD}"/>
              </a:ext>
            </a:extLst>
          </p:cNvPr>
          <p:cNvSpPr>
            <a:spLocks noGrp="1"/>
          </p:cNvSpPr>
          <p:nvPr>
            <p:ph type="title"/>
          </p:nvPr>
        </p:nvSpPr>
        <p:spPr>
          <a:xfrm>
            <a:off x="1044000" y="252000"/>
            <a:ext cx="10897175" cy="774965"/>
          </a:xfrm>
        </p:spPr>
        <p:txBody>
          <a:bodyPr/>
          <a:lstStyle/>
          <a:p>
            <a:r>
              <a:rPr lang="de-DE"/>
              <a:t>Mastertitelformat bearbeiten</a:t>
            </a:r>
          </a:p>
        </p:txBody>
      </p:sp>
      <p:sp>
        <p:nvSpPr>
          <p:cNvPr id="3" name="Fußzeilenplatzhalter 2">
            <a:extLst>
              <a:ext uri="{FF2B5EF4-FFF2-40B4-BE49-F238E27FC236}">
                <a16:creationId xmlns:a16="http://schemas.microsoft.com/office/drawing/2014/main" id="{03E73423-E2AA-9CE1-47ED-1ED225A1587E}"/>
              </a:ext>
            </a:extLst>
          </p:cNvPr>
          <p:cNvSpPr>
            <a:spLocks noGrp="1"/>
          </p:cNvSpPr>
          <p:nvPr>
            <p:ph type="ftr" sz="quarter" idx="10"/>
          </p:nvPr>
        </p:nvSpPr>
        <p:spPr/>
        <p:txBody>
          <a:bodyPr/>
          <a:lstStyle/>
          <a:p>
            <a:r>
              <a:rPr lang="de-DE"/>
              <a:t>Universität Hamburg | Fakultät für Rechtswissenschaft</a:t>
            </a:r>
          </a:p>
        </p:txBody>
      </p:sp>
      <p:sp>
        <p:nvSpPr>
          <p:cNvPr id="4" name="Datumsplatzhalter 3">
            <a:extLst>
              <a:ext uri="{FF2B5EF4-FFF2-40B4-BE49-F238E27FC236}">
                <a16:creationId xmlns:a16="http://schemas.microsoft.com/office/drawing/2014/main" id="{CB73C841-8133-5FE2-556C-C8B8EE2A21C1}"/>
              </a:ext>
            </a:extLst>
          </p:cNvPr>
          <p:cNvSpPr>
            <a:spLocks noGrp="1"/>
          </p:cNvSpPr>
          <p:nvPr>
            <p:ph type="dt" sz="half" idx="11"/>
          </p:nvPr>
        </p:nvSpPr>
        <p:spPr/>
        <p:txBody>
          <a:bodyPr/>
          <a:lstStyle/>
          <a:p>
            <a:r>
              <a:rPr lang="de-DE"/>
              <a:t>04.06.2026</a:t>
            </a:r>
          </a:p>
        </p:txBody>
      </p:sp>
      <p:sp>
        <p:nvSpPr>
          <p:cNvPr id="5" name="Foliennummernplatzhalter 4">
            <a:extLst>
              <a:ext uri="{FF2B5EF4-FFF2-40B4-BE49-F238E27FC236}">
                <a16:creationId xmlns:a16="http://schemas.microsoft.com/office/drawing/2014/main" id="{BBFB5A39-A061-FA4E-FBEE-C9A9359DB013}"/>
              </a:ext>
            </a:extLst>
          </p:cNvPr>
          <p:cNvSpPr>
            <a:spLocks noGrp="1"/>
          </p:cNvSpPr>
          <p:nvPr>
            <p:ph type="sldNum" sz="quarter" idx="12"/>
          </p:nvPr>
        </p:nvSpPr>
        <p:spPr/>
        <p:txBody>
          <a:bodyPr/>
          <a:lstStyle/>
          <a:p>
            <a:fld id="{3A98EE3D-8CD1-4C3F-BD1C-C98C9596463C}" type="slidenum">
              <a:rPr lang="de-DE" smtClean="0"/>
              <a:pPr/>
              <a:t>‹Nr.›</a:t>
            </a:fld>
            <a:endParaRPr lang="de-DE"/>
          </a:p>
        </p:txBody>
      </p:sp>
      <p:sp>
        <p:nvSpPr>
          <p:cNvPr id="6" name="Inhaltsplatzhalter 17">
            <a:extLst>
              <a:ext uri="{FF2B5EF4-FFF2-40B4-BE49-F238E27FC236}">
                <a16:creationId xmlns:a16="http://schemas.microsoft.com/office/drawing/2014/main" id="{7230B68E-EC75-185C-05BD-3C3365EBCDE8}"/>
              </a:ext>
            </a:extLst>
          </p:cNvPr>
          <p:cNvSpPr>
            <a:spLocks noGrp="1"/>
          </p:cNvSpPr>
          <p:nvPr>
            <p:ph sz="quarter" idx="24"/>
          </p:nvPr>
        </p:nvSpPr>
        <p:spPr>
          <a:xfrm>
            <a:off x="67571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1">
            <a:extLst>
              <a:ext uri="{FF2B5EF4-FFF2-40B4-BE49-F238E27FC236}">
                <a16:creationId xmlns:a16="http://schemas.microsoft.com/office/drawing/2014/main" id="{D279AC99-10AB-0C0F-DC7F-18EF12AC61CB}"/>
              </a:ext>
            </a:extLst>
          </p:cNvPr>
          <p:cNvSpPr>
            <a:spLocks noGrp="1"/>
          </p:cNvSpPr>
          <p:nvPr>
            <p:ph type="pic" sz="quarter" idx="18"/>
          </p:nvPr>
        </p:nvSpPr>
        <p:spPr>
          <a:xfrm>
            <a:off x="1044000" y="1800000"/>
            <a:ext cx="5184000" cy="4104000"/>
          </a:xfrm>
          <a:prstGeom prst="rect">
            <a:avLst/>
          </a:prstGeom>
        </p:spPr>
        <p:txBody>
          <a:bodyPr/>
          <a:lstStyle/>
          <a:p>
            <a:r>
              <a:rPr lang="de-DE"/>
              <a:t>Bild durch Klicken auf Symbol hinzufügen</a:t>
            </a:r>
          </a:p>
        </p:txBody>
      </p:sp>
      <p:sp>
        <p:nvSpPr>
          <p:cNvPr id="8" name="Untertitel">
            <a:extLst>
              <a:ext uri="{FF2B5EF4-FFF2-40B4-BE49-F238E27FC236}">
                <a16:creationId xmlns:a16="http://schemas.microsoft.com/office/drawing/2014/main" id="{E6E8188B-402B-FD92-2E4B-6EA897747F17}"/>
              </a:ext>
            </a:extLst>
          </p:cNvPr>
          <p:cNvSpPr>
            <a:spLocks noGrp="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9" name="Quelle">
            <a:extLst>
              <a:ext uri="{FF2B5EF4-FFF2-40B4-BE49-F238E27FC236}">
                <a16:creationId xmlns:a16="http://schemas.microsoft.com/office/drawing/2014/main" id="{FAF00BDE-7534-A193-57F7-9FD75656086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187879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4" name="Untertitel 2">
            <a:extLst>
              <a:ext uri="{FF2B5EF4-FFF2-40B4-BE49-F238E27FC236}">
                <a16:creationId xmlns:a16="http://schemas.microsoft.com/office/drawing/2014/main" id="{CF7101EC-CF8E-120F-1ECD-91211122F17F}"/>
              </a:ext>
            </a:extLst>
          </p:cNvPr>
          <p:cNvSpPr>
            <a:spLocks noGrp="1" noRot="1" noMove="1" noResize="1" noEditPoints="1" noAdjustHandles="1" noChangeArrowheads="1" noChangeShapeType="1"/>
          </p:cNvSpPr>
          <p:nvPr>
            <p:ph type="subTitle" idx="1" hasCustomPrompt="1"/>
          </p:nvPr>
        </p:nvSpPr>
        <p:spPr>
          <a:xfrm>
            <a:off x="3495674" y="6410388"/>
            <a:ext cx="7660005" cy="252000"/>
          </a:xfrm>
          <a:prstGeom prst="rect">
            <a:avLst/>
          </a:prstGeom>
        </p:spPr>
        <p:txBody>
          <a:bodyPr vert="horz" lIns="0" tIns="0" rIns="0" bIns="0" rtlCol="0" anchor="b" anchorCtr="0">
            <a:noAutofit/>
          </a:bodyPr>
          <a:lstStyle>
            <a:lvl1pPr>
              <a:defRPr lang="de-DE" b="0" noProof="0" dirty="0">
                <a:solidFill>
                  <a:schemeClr val="tx1"/>
                </a:solidFill>
              </a:defRPr>
            </a:lvl1pPr>
          </a:lstStyle>
          <a:p>
            <a:pPr marL="0" lvl="0" indent="0">
              <a:buNone/>
            </a:pPr>
            <a:r>
              <a:rPr lang="de-DE" noProof="0"/>
              <a:t>Vortragende Person oder Zusatzinformation</a:t>
            </a:r>
          </a:p>
        </p:txBody>
      </p:sp>
      <p:cxnSp>
        <p:nvCxnSpPr>
          <p:cNvPr id="10" name="Alinea">
            <a:extLst>
              <a:ext uri="{FF2B5EF4-FFF2-40B4-BE49-F238E27FC236}">
                <a16:creationId xmlns:a16="http://schemas.microsoft.com/office/drawing/2014/main" id="{022F1DCF-47DB-D5A0-5219-1564DA399636}"/>
              </a:ext>
            </a:extLst>
          </p:cNvPr>
          <p:cNvCxnSpPr>
            <a:cxnSpLocks noGrp="1" noRot="1" noMove="1" noResize="1" noEditPoints="1" noAdjustHandles="1" noChangeArrowheads="1" noChangeShapeType="1"/>
          </p:cNvCxnSpPr>
          <p:nvPr userDrawn="1"/>
        </p:nvCxnSpPr>
        <p:spPr>
          <a:xfrm>
            <a:off x="3495674" y="6214053"/>
            <a:ext cx="18764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ctrTitle" hasCustomPrompt="1"/>
          </p:nvPr>
        </p:nvSpPr>
        <p:spPr>
          <a:xfrm>
            <a:off x="3495674" y="5050764"/>
            <a:ext cx="7660005" cy="858836"/>
          </a:xfrm>
        </p:spPr>
        <p:txBody>
          <a:bodyPr lIns="0" rIns="0" rtlCol="0" anchor="t" anchorCtr="0">
            <a:noAutofit/>
          </a:bodyPr>
          <a:lstStyle>
            <a:lvl1pPr algn="l">
              <a:lnSpc>
                <a:spcPct val="100000"/>
              </a:lnSpc>
              <a:defRPr sz="3000" spc="-50" baseline="0">
                <a:solidFill>
                  <a:schemeClr val="tx1">
                    <a:lumMod val="85000"/>
                    <a:lumOff val="15000"/>
                  </a:schemeClr>
                </a:solidFill>
              </a:defRPr>
            </a:lvl1pPr>
          </a:lstStyle>
          <a:p>
            <a:pPr rtl="0"/>
            <a:r>
              <a:rPr lang="de-DE" noProof="0"/>
              <a:t>Titel max. 2 Zeilen</a:t>
            </a:r>
          </a:p>
        </p:txBody>
      </p:sp>
      <p:sp>
        <p:nvSpPr>
          <p:cNvPr id="8" name="Bildplatzhalter 7">
            <a:extLst>
              <a:ext uri="{FF2B5EF4-FFF2-40B4-BE49-F238E27FC236}">
                <a16:creationId xmlns:a16="http://schemas.microsoft.com/office/drawing/2014/main" id="{30F15F76-6B5E-9A77-A53B-45A1EA5F7083}"/>
              </a:ext>
            </a:extLst>
          </p:cNvPr>
          <p:cNvSpPr>
            <a:spLocks noGrp="1"/>
          </p:cNvSpPr>
          <p:nvPr>
            <p:ph type="pic" sz="quarter" idx="11"/>
          </p:nvPr>
        </p:nvSpPr>
        <p:spPr>
          <a:xfrm>
            <a:off x="0" y="0"/>
            <a:ext cx="12192000" cy="5358320"/>
          </a:xfrm>
          <a:custGeom>
            <a:avLst/>
            <a:gdLst>
              <a:gd name="connsiteX0" fmla="*/ 0 w 12192000"/>
              <a:gd name="connsiteY0" fmla="*/ 0 h 5358320"/>
              <a:gd name="connsiteX1" fmla="*/ 12192000 w 12192000"/>
              <a:gd name="connsiteY1" fmla="*/ 0 h 5358320"/>
              <a:gd name="connsiteX2" fmla="*/ 12192000 w 12192000"/>
              <a:gd name="connsiteY2" fmla="*/ 4499483 h 5358320"/>
              <a:gd name="connsiteX3" fmla="*/ 3097530 w 12192000"/>
              <a:gd name="connsiteY3" fmla="*/ 4499483 h 5358320"/>
              <a:gd name="connsiteX4" fmla="*/ 3097530 w 12192000"/>
              <a:gd name="connsiteY4" fmla="*/ 4855400 h 5358320"/>
              <a:gd name="connsiteX5" fmla="*/ 3096000 w 12192000"/>
              <a:gd name="connsiteY5" fmla="*/ 4855400 h 5358320"/>
              <a:gd name="connsiteX6" fmla="*/ 3096000 w 12192000"/>
              <a:gd name="connsiteY6" fmla="*/ 5358320 h 5358320"/>
              <a:gd name="connsiteX7" fmla="*/ 0 w 12192000"/>
              <a:gd name="connsiteY7" fmla="*/ 5358320 h 53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358320">
                <a:moveTo>
                  <a:pt x="0" y="0"/>
                </a:moveTo>
                <a:lnTo>
                  <a:pt x="12192000" y="0"/>
                </a:lnTo>
                <a:lnTo>
                  <a:pt x="12192000" y="4499483"/>
                </a:lnTo>
                <a:lnTo>
                  <a:pt x="3097530" y="4499483"/>
                </a:lnTo>
                <a:lnTo>
                  <a:pt x="3097530" y="4855400"/>
                </a:lnTo>
                <a:lnTo>
                  <a:pt x="3096000" y="4855400"/>
                </a:lnTo>
                <a:lnTo>
                  <a:pt x="3096000" y="5358320"/>
                </a:lnTo>
                <a:lnTo>
                  <a:pt x="0" y="5358320"/>
                </a:lnTo>
                <a:close/>
              </a:path>
            </a:pathLst>
          </a:custGeom>
        </p:spPr>
        <p:txBody>
          <a:bodyPr wrap="square">
            <a:noAutofit/>
          </a:bodyPr>
          <a:lstStyle/>
          <a:p>
            <a:r>
              <a:rPr lang="de-DE"/>
              <a:t>Bild durch Klicken auf Symbol hinzufügen</a:t>
            </a:r>
          </a:p>
        </p:txBody>
      </p:sp>
      <p:pic>
        <p:nvPicPr>
          <p:cNvPr id="7" name="GKV Logo">
            <a:extLst>
              <a:ext uri="{FF2B5EF4-FFF2-40B4-BE49-F238E27FC236}">
                <a16:creationId xmlns:a16="http://schemas.microsoft.com/office/drawing/2014/main" id="{3BEA0D5F-4537-3907-DE28-2EEF68B7FE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000" y="5841148"/>
            <a:ext cx="1728000" cy="764852"/>
          </a:xfrm>
          <a:prstGeom prst="rect">
            <a:avLst/>
          </a:prstGeom>
        </p:spPr>
      </p:pic>
      <p:sp>
        <p:nvSpPr>
          <p:cNvPr id="5" name="Dachzeile">
            <a:extLst>
              <a:ext uri="{FF2B5EF4-FFF2-40B4-BE49-F238E27FC236}">
                <a16:creationId xmlns:a16="http://schemas.microsoft.com/office/drawing/2014/main" id="{6AAEAABF-25CE-5C40-127E-D741D56D31DD}"/>
              </a:ext>
            </a:extLst>
          </p:cNvPr>
          <p:cNvSpPr>
            <a:spLocks noGrp="1"/>
          </p:cNvSpPr>
          <p:nvPr>
            <p:ph type="body" sz="quarter" idx="12" hasCustomPrompt="1"/>
          </p:nvPr>
        </p:nvSpPr>
        <p:spPr>
          <a:xfrm>
            <a:off x="3495674" y="4651092"/>
            <a:ext cx="7659688" cy="252000"/>
          </a:xfrm>
          <a:prstGeom prst="rect">
            <a:avLst/>
          </a:prstGeom>
        </p:spPr>
        <p:txBody>
          <a:bodyPr vert="horz" lIns="0" tIns="0" rIns="0" bIns="0" rtlCol="0" anchor="b" anchorCtr="0">
            <a:noAutofit/>
          </a:bodyPr>
          <a:lstStyle>
            <a:lvl1pPr>
              <a:defRPr lang="de-DE" b="0" cap="all" spc="0" baseline="0" dirty="0">
                <a:solidFill>
                  <a:schemeClr val="tx2"/>
                </a:solidFill>
              </a:defRPr>
            </a:lvl1pPr>
          </a:lstStyle>
          <a:p>
            <a:pPr marL="0" marR="0" lvl="0" indent="0" algn="l" defTabSz="914400" rtl="0" eaLnBrk="1" fontAlgn="auto" latinLnBrk="0" hangingPunct="1">
              <a:lnSpc>
                <a:spcPct val="110000"/>
              </a:lnSpc>
              <a:spcBef>
                <a:spcPts val="0"/>
              </a:spcBef>
              <a:spcAft>
                <a:spcPts val="700"/>
              </a:spcAft>
              <a:buClr>
                <a:schemeClr val="tx2"/>
              </a:buClr>
              <a:buSzPct val="110000"/>
              <a:buFont typeface="Arial" panose="020B0604020202020204" pitchFamily="34" charset="0"/>
              <a:buNone/>
              <a:tabLst/>
              <a:defRPr/>
            </a:pPr>
            <a:r>
              <a:rPr lang="de-DE"/>
              <a:t>Anlass und Datum</a:t>
            </a:r>
          </a:p>
        </p:txBody>
      </p:sp>
    </p:spTree>
    <p:extLst>
      <p:ext uri="{BB962C8B-B14F-4D97-AF65-F5344CB8AC3E}">
        <p14:creationId xmlns:p14="http://schemas.microsoft.com/office/powerpoint/2010/main" val="3636618778"/>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Bild links/Inhal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2F2674-859D-4B07-222B-F9D3ED5FBC69}"/>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DF1D46B0-23AB-2D93-39CC-5E0F37D9A775}"/>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9" name="Foliennummernplatzhalter 8">
            <a:extLst>
              <a:ext uri="{FF2B5EF4-FFF2-40B4-BE49-F238E27FC236}">
                <a16:creationId xmlns:a16="http://schemas.microsoft.com/office/drawing/2014/main" id="{63A7F203-D9BE-BF39-6185-F485568642B5}"/>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4" name="Quelle">
            <a:extLst>
              <a:ext uri="{FF2B5EF4-FFF2-40B4-BE49-F238E27FC236}">
                <a16:creationId xmlns:a16="http://schemas.microsoft.com/office/drawing/2014/main" id="{1A5BA3E4-08FE-8258-BE85-67E8DFAFC75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18" name="Inhaltsplatzhalter 1">
            <a:extLst>
              <a:ext uri="{FF2B5EF4-FFF2-40B4-BE49-F238E27FC236}">
                <a16:creationId xmlns:a16="http://schemas.microsoft.com/office/drawing/2014/main" id="{A846FA64-2243-E5C6-EEA4-BFAF6464E004}"/>
              </a:ext>
            </a:extLst>
          </p:cNvPr>
          <p:cNvSpPr>
            <a:spLocks noGrp="1" noRot="1" noMove="1" noResize="1" noEditPoints="1" noAdjustHandles="1" noChangeArrowheads="1" noChangeShapeType="1"/>
          </p:cNvSpPr>
          <p:nvPr>
            <p:ph sz="quarter" idx="17"/>
          </p:nvPr>
        </p:nvSpPr>
        <p:spPr>
          <a:xfrm>
            <a:off x="8381999"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noRot="1" noMove="1" noResize="1" noEditPoints="1" noAdjustHandles="1" noChangeArrowheads="1" noChangeShapeType="1"/>
          </p:cNvSpPr>
          <p:nvPr>
            <p:ph type="pic" sz="quarter" idx="18"/>
          </p:nvPr>
        </p:nvSpPr>
        <p:spPr>
          <a:xfrm>
            <a:off x="1043999" y="1800000"/>
            <a:ext cx="6984000" cy="4104000"/>
          </a:xfrm>
          <a:prstGeom prst="rect">
            <a:avLst/>
          </a:prstGeom>
        </p:spPr>
        <p:txBody>
          <a:bodyPr/>
          <a:lstStyle/>
          <a:p>
            <a:r>
              <a:rPr lang="de-DE"/>
              <a:t>Bild durch Klicken auf Symbol hinzufügen</a:t>
            </a:r>
          </a:p>
        </p:txBody>
      </p:sp>
      <p:sp>
        <p:nvSpPr>
          <p:cNvPr id="7" name="Untertitel">
            <a:extLst>
              <a:ext uri="{FF2B5EF4-FFF2-40B4-BE49-F238E27FC236}">
                <a16:creationId xmlns:a16="http://schemas.microsoft.com/office/drawing/2014/main" id="{B909AAA9-914E-8930-C14E-83FCEB3CC2E3}"/>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74869505-75AD-9328-B3A5-E3711AB5B209}"/>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499329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Inhalt/Bild rechts">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2F2674-859D-4B07-222B-F9D3ED5FBC69}"/>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DF1D46B0-23AB-2D93-39CC-5E0F37D9A775}"/>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9" name="Foliennummernplatzhalter 8">
            <a:extLst>
              <a:ext uri="{FF2B5EF4-FFF2-40B4-BE49-F238E27FC236}">
                <a16:creationId xmlns:a16="http://schemas.microsoft.com/office/drawing/2014/main" id="{63A7F203-D9BE-BF39-6185-F485568642B5}"/>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4" name="Quelle">
            <a:extLst>
              <a:ext uri="{FF2B5EF4-FFF2-40B4-BE49-F238E27FC236}">
                <a16:creationId xmlns:a16="http://schemas.microsoft.com/office/drawing/2014/main" id="{A9B90F99-38BF-D85B-4C8D-AAF3D0BFAC81}"/>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18" name="Inhaltsplatzhalter 1">
            <a:extLst>
              <a:ext uri="{FF2B5EF4-FFF2-40B4-BE49-F238E27FC236}">
                <a16:creationId xmlns:a16="http://schemas.microsoft.com/office/drawing/2014/main" id="{A846FA64-2243-E5C6-EEA4-BFAF6464E004}"/>
              </a:ext>
            </a:extLst>
          </p:cNvPr>
          <p:cNvSpPr>
            <a:spLocks noGrp="1" noRot="1" noMove="1" noResize="1" noEditPoints="1" noAdjustHandles="1" noChangeArrowheads="1" noChangeShapeType="1"/>
          </p:cNvSpPr>
          <p:nvPr>
            <p:ph sz="quarter" idx="17"/>
          </p:nvPr>
        </p:nvSpPr>
        <p:spPr>
          <a:xfrm>
            <a:off x="1044000"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noRot="1" noMove="1" noResize="1" noEditPoints="1" noAdjustHandles="1" noChangeArrowheads="1" noChangeShapeType="1"/>
          </p:cNvSpPr>
          <p:nvPr>
            <p:ph type="pic" sz="quarter" idx="18"/>
          </p:nvPr>
        </p:nvSpPr>
        <p:spPr>
          <a:xfrm>
            <a:off x="4957175" y="1800000"/>
            <a:ext cx="6984000" cy="4104000"/>
          </a:xfrm>
          <a:prstGeom prst="rect">
            <a:avLst/>
          </a:prstGeom>
        </p:spPr>
        <p:txBody>
          <a:bodyPr/>
          <a:lstStyle/>
          <a:p>
            <a:r>
              <a:rPr lang="de-DE"/>
              <a:t>Bild durch Klicken auf Symbol hinzufügen</a:t>
            </a:r>
          </a:p>
        </p:txBody>
      </p:sp>
      <p:sp>
        <p:nvSpPr>
          <p:cNvPr id="7" name="Untertitel">
            <a:extLst>
              <a:ext uri="{FF2B5EF4-FFF2-40B4-BE49-F238E27FC236}">
                <a16:creationId xmlns:a16="http://schemas.microsoft.com/office/drawing/2014/main" id="{18CF1A26-4AC4-1A4C-2158-0C027FBCB1CB}"/>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5A8BE1F3-E054-01E8-F80D-5A7619692A13}"/>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50672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Bild/Inhalt">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BF30E9A-5EF9-4FC7-3ACC-EAC9DFD27F78}"/>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Datumsplatzhalter 6">
            <a:extLst>
              <a:ext uri="{FF2B5EF4-FFF2-40B4-BE49-F238E27FC236}">
                <a16:creationId xmlns:a16="http://schemas.microsoft.com/office/drawing/2014/main" id="{6F64D2F5-463E-A5FC-49DC-950522A6241D}"/>
              </a:ext>
            </a:extLst>
          </p:cNvPr>
          <p:cNvSpPr>
            <a:spLocks noGrp="1" noRot="1" noMove="1" noResize="1" noEditPoints="1" noAdjustHandles="1" noChangeArrowheads="1" noChangeShapeType="1"/>
          </p:cNvSpPr>
          <p:nvPr>
            <p:ph type="dt" sz="half" idx="19"/>
          </p:nvPr>
        </p:nvSpPr>
        <p:spPr/>
        <p:txBody>
          <a:bodyPr/>
          <a:lstStyle/>
          <a:p>
            <a:r>
              <a:rPr lang="de-DE"/>
              <a:t>04.06.2026</a:t>
            </a:r>
            <a:endParaRPr/>
          </a:p>
        </p:txBody>
      </p:sp>
      <p:sp>
        <p:nvSpPr>
          <p:cNvPr id="8" name="Fußzeilenplatzhalter 7">
            <a:extLst>
              <a:ext uri="{FF2B5EF4-FFF2-40B4-BE49-F238E27FC236}">
                <a16:creationId xmlns:a16="http://schemas.microsoft.com/office/drawing/2014/main" id="{60DB1ABB-1703-5C96-58FD-AD3C7A2CFF0E}"/>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8" name="Inhaltsplatzhalter 1">
            <a:extLst>
              <a:ext uri="{FF2B5EF4-FFF2-40B4-BE49-F238E27FC236}">
                <a16:creationId xmlns:a16="http://schemas.microsoft.com/office/drawing/2014/main" id="{A846FA64-2243-E5C6-EEA4-BFAF6464E004}"/>
              </a:ext>
            </a:extLst>
          </p:cNvPr>
          <p:cNvSpPr>
            <a:spLocks noGrp="1"/>
          </p:cNvSpPr>
          <p:nvPr>
            <p:ph sz="quarter" idx="17"/>
          </p:nvPr>
        </p:nvSpPr>
        <p:spPr>
          <a:xfrm>
            <a:off x="4957175" y="1800000"/>
            <a:ext cx="69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p:cNvSpPr>
          <p:nvPr>
            <p:ph type="pic" sz="quarter" idx="18"/>
          </p:nvPr>
        </p:nvSpPr>
        <p:spPr>
          <a:xfrm>
            <a:off x="1043999" y="1800000"/>
            <a:ext cx="3564000" cy="4104000"/>
          </a:xfrm>
          <a:prstGeom prst="rect">
            <a:avLst/>
          </a:prstGeom>
        </p:spPr>
        <p:txBody>
          <a:bodyPr/>
          <a:lstStyle/>
          <a:p>
            <a:r>
              <a:rPr lang="de-DE"/>
              <a:t>Bild durch Klicken auf Symbol hinzufügen</a:t>
            </a:r>
          </a:p>
        </p:txBody>
      </p:sp>
      <p:sp>
        <p:nvSpPr>
          <p:cNvPr id="4" name="Untertitel">
            <a:extLst>
              <a:ext uri="{FF2B5EF4-FFF2-40B4-BE49-F238E27FC236}">
                <a16:creationId xmlns:a16="http://schemas.microsoft.com/office/drawing/2014/main" id="{4A6A3306-D4A8-DA0D-5710-B477D56575D4}"/>
              </a:ext>
            </a:extLst>
          </p:cNvPr>
          <p:cNvSpPr>
            <a:spLocks noGrp="1" noRot="1" noMove="1" noResize="1" noEditPoints="1" noAdjustHandles="1" noChangeArrowheads="1" noChangeShapeType="1"/>
          </p:cNvSpPr>
          <p:nvPr>
            <p:ph type="body" sz="quarter" idx="2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6" name="Titel">
            <a:extLst>
              <a:ext uri="{FF2B5EF4-FFF2-40B4-BE49-F238E27FC236}">
                <a16:creationId xmlns:a16="http://schemas.microsoft.com/office/drawing/2014/main" id="{1BA70318-2053-2C6F-F48A-17DD17F996F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44006F08-A66B-FF50-FC68-D930D2A864E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46579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Inhalt klein /Inhalt">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BF30E9A-5EF9-4FC7-3ACC-EAC9DFD27F78}"/>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Datumsplatzhalter 6">
            <a:extLst>
              <a:ext uri="{FF2B5EF4-FFF2-40B4-BE49-F238E27FC236}">
                <a16:creationId xmlns:a16="http://schemas.microsoft.com/office/drawing/2014/main" id="{6F64D2F5-463E-A5FC-49DC-950522A6241D}"/>
              </a:ext>
            </a:extLst>
          </p:cNvPr>
          <p:cNvSpPr>
            <a:spLocks noGrp="1" noRot="1" noMove="1" noResize="1" noEditPoints="1" noAdjustHandles="1" noChangeArrowheads="1" noChangeShapeType="1"/>
          </p:cNvSpPr>
          <p:nvPr>
            <p:ph type="dt" sz="half" idx="19"/>
          </p:nvPr>
        </p:nvSpPr>
        <p:spPr/>
        <p:txBody>
          <a:bodyPr/>
          <a:lstStyle/>
          <a:p>
            <a:r>
              <a:rPr lang="de-DE"/>
              <a:t>04.06.2026</a:t>
            </a:r>
            <a:endParaRPr/>
          </a:p>
        </p:txBody>
      </p:sp>
      <p:sp>
        <p:nvSpPr>
          <p:cNvPr id="8" name="Fußzeilenplatzhalter 7">
            <a:extLst>
              <a:ext uri="{FF2B5EF4-FFF2-40B4-BE49-F238E27FC236}">
                <a16:creationId xmlns:a16="http://schemas.microsoft.com/office/drawing/2014/main" id="{60DB1ABB-1703-5C96-58FD-AD3C7A2CFF0E}"/>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8" name="Inhaltsplatzhalter 1">
            <a:extLst>
              <a:ext uri="{FF2B5EF4-FFF2-40B4-BE49-F238E27FC236}">
                <a16:creationId xmlns:a16="http://schemas.microsoft.com/office/drawing/2014/main" id="{A846FA64-2243-E5C6-EEA4-BFAF6464E004}"/>
              </a:ext>
            </a:extLst>
          </p:cNvPr>
          <p:cNvSpPr>
            <a:spLocks noGrp="1"/>
          </p:cNvSpPr>
          <p:nvPr>
            <p:ph sz="quarter" idx="17"/>
          </p:nvPr>
        </p:nvSpPr>
        <p:spPr>
          <a:xfrm>
            <a:off x="4957175" y="1800000"/>
            <a:ext cx="69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Untertitel">
            <a:extLst>
              <a:ext uri="{FF2B5EF4-FFF2-40B4-BE49-F238E27FC236}">
                <a16:creationId xmlns:a16="http://schemas.microsoft.com/office/drawing/2014/main" id="{4A6A3306-D4A8-DA0D-5710-B477D56575D4}"/>
              </a:ext>
            </a:extLst>
          </p:cNvPr>
          <p:cNvSpPr>
            <a:spLocks noGrp="1" noRot="1" noMove="1" noResize="1" noEditPoints="1" noAdjustHandles="1" noChangeArrowheads="1" noChangeShapeType="1"/>
          </p:cNvSpPr>
          <p:nvPr>
            <p:ph type="body" sz="quarter" idx="2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6" name="Titel">
            <a:extLst>
              <a:ext uri="{FF2B5EF4-FFF2-40B4-BE49-F238E27FC236}">
                <a16:creationId xmlns:a16="http://schemas.microsoft.com/office/drawing/2014/main" id="{1BA70318-2053-2C6F-F48A-17DD17F996F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44006F08-A66B-FF50-FC68-D930D2A864E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5" name="Inhaltsplatzhalter 1">
            <a:extLst>
              <a:ext uri="{FF2B5EF4-FFF2-40B4-BE49-F238E27FC236}">
                <a16:creationId xmlns:a16="http://schemas.microsoft.com/office/drawing/2014/main" id="{2D8636BC-402F-D572-009B-7194458540DC}"/>
              </a:ext>
            </a:extLst>
          </p:cNvPr>
          <p:cNvSpPr>
            <a:spLocks noGrp="1"/>
          </p:cNvSpPr>
          <p:nvPr>
            <p:ph sz="quarter" idx="24"/>
          </p:nvPr>
        </p:nvSpPr>
        <p:spPr>
          <a:xfrm>
            <a:off x="1044000"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89479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Inhalt/Inhalt klein">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BF30E9A-5EF9-4FC7-3ACC-EAC9DFD27F78}"/>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Datumsplatzhalter 6">
            <a:extLst>
              <a:ext uri="{FF2B5EF4-FFF2-40B4-BE49-F238E27FC236}">
                <a16:creationId xmlns:a16="http://schemas.microsoft.com/office/drawing/2014/main" id="{6F64D2F5-463E-A5FC-49DC-950522A6241D}"/>
              </a:ext>
            </a:extLst>
          </p:cNvPr>
          <p:cNvSpPr>
            <a:spLocks noGrp="1" noRot="1" noMove="1" noResize="1" noEditPoints="1" noAdjustHandles="1" noChangeArrowheads="1" noChangeShapeType="1"/>
          </p:cNvSpPr>
          <p:nvPr>
            <p:ph type="dt" sz="half" idx="19"/>
          </p:nvPr>
        </p:nvSpPr>
        <p:spPr/>
        <p:txBody>
          <a:bodyPr/>
          <a:lstStyle/>
          <a:p>
            <a:r>
              <a:rPr lang="de-DE"/>
              <a:t>04.06.2026</a:t>
            </a:r>
            <a:endParaRPr/>
          </a:p>
        </p:txBody>
      </p:sp>
      <p:sp>
        <p:nvSpPr>
          <p:cNvPr id="8" name="Fußzeilenplatzhalter 7">
            <a:extLst>
              <a:ext uri="{FF2B5EF4-FFF2-40B4-BE49-F238E27FC236}">
                <a16:creationId xmlns:a16="http://schemas.microsoft.com/office/drawing/2014/main" id="{60DB1ABB-1703-5C96-58FD-AD3C7A2CFF0E}"/>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8" name="Inhaltsplatzhalter 1">
            <a:extLst>
              <a:ext uri="{FF2B5EF4-FFF2-40B4-BE49-F238E27FC236}">
                <a16:creationId xmlns:a16="http://schemas.microsoft.com/office/drawing/2014/main" id="{A846FA64-2243-E5C6-EEA4-BFAF6464E004}"/>
              </a:ext>
            </a:extLst>
          </p:cNvPr>
          <p:cNvSpPr>
            <a:spLocks noGrp="1"/>
          </p:cNvSpPr>
          <p:nvPr>
            <p:ph sz="quarter" idx="17"/>
          </p:nvPr>
        </p:nvSpPr>
        <p:spPr>
          <a:xfrm>
            <a:off x="1044000" y="1800000"/>
            <a:ext cx="69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Untertitel">
            <a:extLst>
              <a:ext uri="{FF2B5EF4-FFF2-40B4-BE49-F238E27FC236}">
                <a16:creationId xmlns:a16="http://schemas.microsoft.com/office/drawing/2014/main" id="{4A6A3306-D4A8-DA0D-5710-B477D56575D4}"/>
              </a:ext>
            </a:extLst>
          </p:cNvPr>
          <p:cNvSpPr>
            <a:spLocks noGrp="1" noRot="1" noMove="1" noResize="1" noEditPoints="1" noAdjustHandles="1" noChangeArrowheads="1" noChangeShapeType="1"/>
          </p:cNvSpPr>
          <p:nvPr>
            <p:ph type="body" sz="quarter" idx="2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6" name="Titel">
            <a:extLst>
              <a:ext uri="{FF2B5EF4-FFF2-40B4-BE49-F238E27FC236}">
                <a16:creationId xmlns:a16="http://schemas.microsoft.com/office/drawing/2014/main" id="{1BA70318-2053-2C6F-F48A-17DD17F996F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44006F08-A66B-FF50-FC68-D930D2A864E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5" name="Inhaltsplatzhalter 1">
            <a:extLst>
              <a:ext uri="{FF2B5EF4-FFF2-40B4-BE49-F238E27FC236}">
                <a16:creationId xmlns:a16="http://schemas.microsoft.com/office/drawing/2014/main" id="{2D8636BC-402F-D572-009B-7194458540DC}"/>
              </a:ext>
            </a:extLst>
          </p:cNvPr>
          <p:cNvSpPr>
            <a:spLocks noGrp="1"/>
          </p:cNvSpPr>
          <p:nvPr>
            <p:ph sz="quarter" idx="24"/>
          </p:nvPr>
        </p:nvSpPr>
        <p:spPr>
          <a:xfrm>
            <a:off x="8381400"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56619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0472F5-FBC7-43EC-818B-2381A1DEBB75}"/>
              </a:ext>
            </a:extLst>
          </p:cNvPr>
          <p:cNvSpPr>
            <a:spLocks noGrp="1" noRot="1" noMove="1" noResize="1" noEditPoints="1" noAdjustHandles="1" noChangeArrowheads="1" noChangeShapeType="1"/>
          </p:cNvSpPr>
          <p:nvPr>
            <p:ph type="dt" sz="half" idx="15"/>
          </p:nvPr>
        </p:nvSpPr>
        <p:spPr/>
        <p:txBody>
          <a:bodyPr/>
          <a:lstStyle/>
          <a:p>
            <a:r>
              <a:rPr lang="de-DE"/>
              <a:t>04.06.2026</a:t>
            </a:r>
          </a:p>
        </p:txBody>
      </p:sp>
      <p:sp>
        <p:nvSpPr>
          <p:cNvPr id="6" name="Fußzeilenplatzhalter 5">
            <a:extLst>
              <a:ext uri="{FF2B5EF4-FFF2-40B4-BE49-F238E27FC236}">
                <a16:creationId xmlns:a16="http://schemas.microsoft.com/office/drawing/2014/main" id="{4C68178C-942A-ECAA-3D36-20046C4A53B2}"/>
              </a:ext>
            </a:extLst>
          </p:cNvPr>
          <p:cNvSpPr>
            <a:spLocks noGrp="1" noRot="1" noMove="1" noResize="1" noEditPoints="1" noAdjustHandles="1" noChangeArrowheads="1" noChangeShapeType="1"/>
          </p:cNvSpPr>
          <p:nvPr>
            <p:ph type="ftr" sz="quarter" idx="16"/>
          </p:nvPr>
        </p:nvSpPr>
        <p:spPr/>
        <p:txBody>
          <a:bodyPr/>
          <a:lstStyle/>
          <a:p>
            <a:r>
              <a:rPr lang="de-DE"/>
              <a:t>Universität Hamburg | Fakultät für Rechtswissenschaft</a:t>
            </a:r>
          </a:p>
        </p:txBody>
      </p:sp>
      <p:sp>
        <p:nvSpPr>
          <p:cNvPr id="7" name="Foliennummernplatzhalter 6">
            <a:extLst>
              <a:ext uri="{FF2B5EF4-FFF2-40B4-BE49-F238E27FC236}">
                <a16:creationId xmlns:a16="http://schemas.microsoft.com/office/drawing/2014/main" id="{0B8F2528-388E-919F-F32A-0115CC303F14}"/>
              </a:ext>
            </a:extLst>
          </p:cNvPr>
          <p:cNvSpPr>
            <a:spLocks noGrp="1" noRot="1" noMove="1" noResize="1" noEditPoints="1" noAdjustHandles="1" noChangeArrowheads="1" noChangeShapeType="1"/>
          </p:cNvSpPr>
          <p:nvPr>
            <p:ph type="sldNum" sz="quarter" idx="17"/>
          </p:nvPr>
        </p:nvSpPr>
        <p:spPr/>
        <p:txBody>
          <a:bodyPr/>
          <a:lstStyle/>
          <a:p>
            <a:fld id="{3A98EE3D-8CD1-4C3F-BD1C-C98C9596463C}" type="slidenum">
              <a:rPr lang="de-DE" smtClean="0"/>
              <a:pPr/>
              <a:t>‹Nr.›</a:t>
            </a:fld>
            <a:endParaRPr lang="de-DE"/>
          </a:p>
        </p:txBody>
      </p:sp>
      <p:sp>
        <p:nvSpPr>
          <p:cNvPr id="5" name="Diagrammplatzhalter 4">
            <a:extLst>
              <a:ext uri="{FF2B5EF4-FFF2-40B4-BE49-F238E27FC236}">
                <a16:creationId xmlns:a16="http://schemas.microsoft.com/office/drawing/2014/main" id="{A7FD0931-C0FC-0976-34C8-302E65395E74}"/>
              </a:ext>
            </a:extLst>
          </p:cNvPr>
          <p:cNvSpPr>
            <a:spLocks noGrp="1" noRot="1" noMove="1" noResize="1" noEditPoints="1" noAdjustHandles="1" noChangeArrowheads="1" noChangeShapeType="1"/>
          </p:cNvSpPr>
          <p:nvPr>
            <p:ph type="chart" sz="quarter" idx="14"/>
          </p:nvPr>
        </p:nvSpPr>
        <p:spPr>
          <a:xfrm>
            <a:off x="1044000" y="1800000"/>
            <a:ext cx="10898188" cy="4104000"/>
          </a:xfrm>
          <a:prstGeom prst="rect">
            <a:avLst/>
          </a:prstGeom>
        </p:spPr>
        <p:txBody>
          <a:bodyPr/>
          <a:lstStyle/>
          <a:p>
            <a:r>
              <a:rPr lang="de-DE"/>
              <a:t>Diagramm durch Klicken auf Symbol hinzufügen</a:t>
            </a:r>
          </a:p>
        </p:txBody>
      </p:sp>
      <p:sp>
        <p:nvSpPr>
          <p:cNvPr id="9" name="Untertitel">
            <a:extLst>
              <a:ext uri="{FF2B5EF4-FFF2-40B4-BE49-F238E27FC236}">
                <a16:creationId xmlns:a16="http://schemas.microsoft.com/office/drawing/2014/main" id="{5EA188EC-A421-2A5D-7DEA-C84348F43489}"/>
              </a:ext>
            </a:extLst>
          </p:cNvPr>
          <p:cNvSpPr>
            <a:spLocks noGrp="1" noRot="1" noMove="1" noResize="1" noEditPoints="1" noAdjustHandles="1" noChangeArrowheads="1" noChangeShapeType="1"/>
          </p:cNvSpPr>
          <p:nvPr>
            <p:ph type="body" sz="quarter" idx="19"/>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3" name="Titel 2">
            <a:extLst>
              <a:ext uri="{FF2B5EF4-FFF2-40B4-BE49-F238E27FC236}">
                <a16:creationId xmlns:a16="http://schemas.microsoft.com/office/drawing/2014/main" id="{8001C74D-A347-75F3-FF9A-AA03FFA46920}"/>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BB643443-AFEE-8EFE-9C27-F7A922FCBE8F}"/>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8449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3C676854-6B16-3928-A401-165EA1A9A85C}"/>
              </a:ext>
            </a:extLst>
          </p:cNvPr>
          <p:cNvSpPr>
            <a:spLocks noGrp="1" noRot="1" noMove="1" noResize="1" noEditPoints="1" noAdjustHandles="1" noChangeArrowheads="1" noChangeShapeType="1"/>
          </p:cNvSpPr>
          <p:nvPr>
            <p:ph type="sldNum" sz="quarter" idx="16"/>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B1EBD2D0-B6E5-0D32-50AB-3538CAAA0EDA}"/>
              </a:ext>
            </a:extLst>
          </p:cNvPr>
          <p:cNvSpPr>
            <a:spLocks noGrp="1" noRot="1" noMove="1" noResize="1" noEditPoints="1" noAdjustHandles="1" noChangeArrowheads="1" noChangeShapeType="1"/>
          </p:cNvSpPr>
          <p:nvPr>
            <p:ph type="dt" sz="half" idx="14"/>
          </p:nvPr>
        </p:nvSpPr>
        <p:spPr/>
        <p:txBody>
          <a:bodyPr/>
          <a:lstStyle/>
          <a:p>
            <a:r>
              <a:rPr lang="de-DE"/>
              <a:t>04.06.2026</a:t>
            </a:r>
          </a:p>
        </p:txBody>
      </p:sp>
      <p:sp>
        <p:nvSpPr>
          <p:cNvPr id="4" name="Fußzeilenplatzhalter 3">
            <a:extLst>
              <a:ext uri="{FF2B5EF4-FFF2-40B4-BE49-F238E27FC236}">
                <a16:creationId xmlns:a16="http://schemas.microsoft.com/office/drawing/2014/main" id="{E1C5E84C-D0B1-59F6-B947-C0CAED1152A9}"/>
              </a:ext>
            </a:extLst>
          </p:cNvPr>
          <p:cNvSpPr>
            <a:spLocks noGrp="1" noRot="1" noMove="1" noResize="1" noEditPoints="1" noAdjustHandles="1" noChangeArrowheads="1" noChangeShapeType="1"/>
          </p:cNvSpPr>
          <p:nvPr>
            <p:ph type="ftr" sz="quarter" idx="15"/>
          </p:nvPr>
        </p:nvSpPr>
        <p:spPr/>
        <p:txBody>
          <a:bodyPr/>
          <a:lstStyle/>
          <a:p>
            <a:r>
              <a:rPr lang="de-DE"/>
              <a:t>Universität Hamburg | Fakultät für Rechtswissenschaft</a:t>
            </a:r>
          </a:p>
        </p:txBody>
      </p:sp>
      <p:sp>
        <p:nvSpPr>
          <p:cNvPr id="7" name="Untertitel">
            <a:extLst>
              <a:ext uri="{FF2B5EF4-FFF2-40B4-BE49-F238E27FC236}">
                <a16:creationId xmlns:a16="http://schemas.microsoft.com/office/drawing/2014/main" id="{BAE43311-BFEC-9F5E-1A76-A81772975D05}"/>
              </a:ext>
            </a:extLst>
          </p:cNvPr>
          <p:cNvSpPr>
            <a:spLocks noGrp="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C55331EB-C523-7058-95EF-7BFC81B4C925}"/>
              </a:ext>
            </a:extLst>
          </p:cNvPr>
          <p:cNvSpPr>
            <a:spLocks noGrp="1"/>
          </p:cNvSpPr>
          <p:nvPr>
            <p:ph type="title"/>
          </p:nvPr>
        </p:nvSpPr>
        <p:spPr/>
        <p:txBody>
          <a:bodyPr/>
          <a:lstStyle/>
          <a:p>
            <a:r>
              <a:rPr lang="de-DE"/>
              <a:t>Mastertitelformat bearbeiten</a:t>
            </a:r>
          </a:p>
        </p:txBody>
      </p:sp>
      <p:sp>
        <p:nvSpPr>
          <p:cNvPr id="3" name="Quelle">
            <a:extLst>
              <a:ext uri="{FF2B5EF4-FFF2-40B4-BE49-F238E27FC236}">
                <a16:creationId xmlns:a16="http://schemas.microsoft.com/office/drawing/2014/main" id="{7D250FC7-66FB-5CF1-9E21-1BC7B4BB34B1}"/>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313059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8946959-B19F-C2D7-2645-7D24B0CC46A2}"/>
              </a:ext>
            </a:extLst>
          </p:cNvPr>
          <p:cNvSpPr>
            <a:spLocks noGrp="1"/>
          </p:cNvSpPr>
          <p:nvPr>
            <p:ph type="pic" sz="quarter" idx="10"/>
          </p:nvPr>
        </p:nvSpPr>
        <p:spPr>
          <a:xfrm>
            <a:off x="0" y="0"/>
            <a:ext cx="12193200" cy="6858000"/>
          </a:xfrm>
        </p:spPr>
        <p:txBody>
          <a:bodyPr/>
          <a:lstStyle/>
          <a:p>
            <a:r>
              <a:rPr lang="de-DE"/>
              <a:t>Bild durch Klicken auf Symbol hinzufügen</a:t>
            </a:r>
          </a:p>
        </p:txBody>
      </p:sp>
    </p:spTree>
    <p:extLst>
      <p:ext uri="{BB962C8B-B14F-4D97-AF65-F5344CB8AC3E}">
        <p14:creationId xmlns:p14="http://schemas.microsoft.com/office/powerpoint/2010/main" val="313936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up">
    <p:spTree>
      <p:nvGrpSpPr>
        <p:cNvPr id="1" name=""/>
        <p:cNvGrpSpPr/>
        <p:nvPr/>
      </p:nvGrpSpPr>
      <p:grpSpPr>
        <a:xfrm>
          <a:off x="0" y="0"/>
          <a:ext cx="0" cy="0"/>
          <a:chOff x="0" y="0"/>
          <a:chExt cx="0" cy="0"/>
        </a:xfrm>
      </p:grpSpPr>
      <p:sp>
        <p:nvSpPr>
          <p:cNvPr id="7" name="Verabschiedung">
            <a:extLst>
              <a:ext uri="{FF2B5EF4-FFF2-40B4-BE49-F238E27FC236}">
                <a16:creationId xmlns:a16="http://schemas.microsoft.com/office/drawing/2014/main" id="{953BF32E-9EB6-7087-A335-3044F5728899}"/>
              </a:ext>
            </a:extLst>
          </p:cNvPr>
          <p:cNvSpPr txBox="1">
            <a:spLocks/>
          </p:cNvSpPr>
          <p:nvPr userDrawn="1"/>
        </p:nvSpPr>
        <p:spPr>
          <a:xfrm>
            <a:off x="3718665" y="2921169"/>
            <a:ext cx="4754671" cy="1015663"/>
          </a:xfrm>
          <a:prstGeom prst="rect">
            <a:avLst/>
          </a:prstGeom>
          <a:noFill/>
        </p:spPr>
        <p:txBody>
          <a:bodyPr wrap="square" rtlCol="0">
            <a:spAutoFit/>
          </a:bodyPr>
          <a:lstStyle/>
          <a:p>
            <a:pPr algn="ctr"/>
            <a:r>
              <a:rPr lang="de-DE" sz="6000">
                <a:solidFill>
                  <a:schemeClr val="tx2"/>
                </a:solidFill>
              </a:rPr>
              <a:t>BACKUP</a:t>
            </a:r>
          </a:p>
        </p:txBody>
      </p:sp>
      <p:pic>
        <p:nvPicPr>
          <p:cNvPr id="2" name="GKV Logo">
            <a:extLst>
              <a:ext uri="{FF2B5EF4-FFF2-40B4-BE49-F238E27FC236}">
                <a16:creationId xmlns:a16="http://schemas.microsoft.com/office/drawing/2014/main" id="{6E72DE5B-1250-05A4-7F29-CE1CE9FCA1F7}"/>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3066893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erabschiedung 1">
    <p:spTree>
      <p:nvGrpSpPr>
        <p:cNvPr id="1" name=""/>
        <p:cNvGrpSpPr/>
        <p:nvPr/>
      </p:nvGrpSpPr>
      <p:grpSpPr>
        <a:xfrm>
          <a:off x="0" y="0"/>
          <a:ext cx="0" cy="0"/>
          <a:chOff x="0" y="0"/>
          <a:chExt cx="0" cy="0"/>
        </a:xfrm>
      </p:grpSpPr>
      <p:pic>
        <p:nvPicPr>
          <p:cNvPr id="2" name="GKV Logo">
            <a:extLst>
              <a:ext uri="{FF2B5EF4-FFF2-40B4-BE49-F238E27FC236}">
                <a16:creationId xmlns:a16="http://schemas.microsoft.com/office/drawing/2014/main" id="{6E72DE5B-1250-05A4-7F29-CE1CE9FCA1F7}"/>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252000" y="5841148"/>
            <a:ext cx="1728000" cy="764852"/>
          </a:xfrm>
          <a:prstGeom prst="rect">
            <a:avLst/>
          </a:prstGeom>
        </p:spPr>
      </p:pic>
      <p:sp>
        <p:nvSpPr>
          <p:cNvPr id="4" name="Textplatzhalter 3">
            <a:extLst>
              <a:ext uri="{FF2B5EF4-FFF2-40B4-BE49-F238E27FC236}">
                <a16:creationId xmlns:a16="http://schemas.microsoft.com/office/drawing/2014/main" id="{E1F7C203-FE46-DBE0-DB44-0BF3B0D01306}"/>
              </a:ext>
            </a:extLst>
          </p:cNvPr>
          <p:cNvSpPr>
            <a:spLocks noGrp="1"/>
          </p:cNvSpPr>
          <p:nvPr>
            <p:ph type="body" sz="quarter" idx="10" hasCustomPrompt="1"/>
          </p:nvPr>
        </p:nvSpPr>
        <p:spPr>
          <a:xfrm>
            <a:off x="3503612" y="4256258"/>
            <a:ext cx="7632000" cy="1636542"/>
          </a:xfrm>
        </p:spPr>
        <p:txBody>
          <a:bodyPr/>
          <a:lstStyle>
            <a:lvl1pPr>
              <a:defRPr/>
            </a:lvl1pPr>
          </a:lstStyle>
          <a:p>
            <a:pPr lvl="0"/>
            <a:r>
              <a:rPr lang="de-DE"/>
              <a:t>Meine Kontaktdaten oder weitere Informationen</a:t>
            </a:r>
          </a:p>
        </p:txBody>
      </p:sp>
      <p:sp>
        <p:nvSpPr>
          <p:cNvPr id="38" name="Titel 37">
            <a:extLst>
              <a:ext uri="{FF2B5EF4-FFF2-40B4-BE49-F238E27FC236}">
                <a16:creationId xmlns:a16="http://schemas.microsoft.com/office/drawing/2014/main" id="{946632C3-EB95-C4A6-8F85-BF9A01132D68}"/>
              </a:ext>
            </a:extLst>
          </p:cNvPr>
          <p:cNvSpPr>
            <a:spLocks noGrp="1"/>
          </p:cNvSpPr>
          <p:nvPr>
            <p:ph type="title"/>
          </p:nvPr>
        </p:nvSpPr>
        <p:spPr>
          <a:xfrm>
            <a:off x="3503614" y="1590202"/>
            <a:ext cx="7632000" cy="1976054"/>
          </a:xfrm>
          <a:noFill/>
        </p:spPr>
        <p:txBody>
          <a:bodyPr wrap="square" lIns="0" tIns="0" rIns="0" bIns="0" rtlCol="0" anchor="b" anchorCtr="0">
            <a:spAutoFit/>
          </a:bodyPr>
          <a:lstStyle>
            <a:lvl1pPr>
              <a:defRPr lang="de-DE" sz="6000">
                <a:solidFill>
                  <a:schemeClr val="tx2"/>
                </a:solidFill>
                <a:latin typeface="+mn-lt"/>
                <a:ea typeface="+mn-ea"/>
                <a:cs typeface="+mn-cs"/>
              </a:defRPr>
            </a:lvl1pPr>
          </a:lstStyle>
          <a:p>
            <a:pPr marL="0" lvl="0"/>
            <a:r>
              <a:rPr lang="de-DE"/>
              <a:t>Mastertitelformat bearbeiten</a:t>
            </a:r>
          </a:p>
        </p:txBody>
      </p:sp>
      <p:cxnSp>
        <p:nvCxnSpPr>
          <p:cNvPr id="40" name="Alinea">
            <a:extLst>
              <a:ext uri="{FF2B5EF4-FFF2-40B4-BE49-F238E27FC236}">
                <a16:creationId xmlns:a16="http://schemas.microsoft.com/office/drawing/2014/main" id="{AFF8B62F-0807-8B52-86D0-034E4B48C86F}"/>
              </a:ext>
              <a:ext uri="{C183D7F6-B498-43B3-948B-1728B52AA6E4}">
                <adec:decorative xmlns:adec="http://schemas.microsoft.com/office/drawing/2017/decorative" val="1"/>
              </a:ext>
            </a:extLst>
          </p:cNvPr>
          <p:cNvCxnSpPr>
            <a:cxnSpLocks/>
          </p:cNvCxnSpPr>
          <p:nvPr userDrawn="1"/>
        </p:nvCxnSpPr>
        <p:spPr>
          <a:xfrm>
            <a:off x="3495674" y="3911256"/>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87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cxnSp>
        <p:nvCxnSpPr>
          <p:cNvPr id="4" name="Alinea">
            <a:extLst>
              <a:ext uri="{FF2B5EF4-FFF2-40B4-BE49-F238E27FC236}">
                <a16:creationId xmlns:a16="http://schemas.microsoft.com/office/drawing/2014/main" id="{04030B13-C5CE-866B-4405-E92A05FCD625}"/>
              </a:ext>
              <a:ext uri="{C183D7F6-B498-43B3-948B-1728B52AA6E4}">
                <adec:decorative xmlns:adec="http://schemas.microsoft.com/office/drawing/2017/decorative" val="1"/>
              </a:ext>
            </a:extLst>
          </p:cNvPr>
          <p:cNvCxnSpPr>
            <a:cxnSpLocks/>
          </p:cNvCxnSpPr>
          <p:nvPr userDrawn="1"/>
        </p:nvCxnSpPr>
        <p:spPr>
          <a:xfrm>
            <a:off x="3495674" y="2192299"/>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p:cNvSpPr>
          <p:nvPr>
            <p:ph type="ctrTitle" hasCustomPrompt="1"/>
          </p:nvPr>
        </p:nvSpPr>
        <p:spPr>
          <a:xfrm>
            <a:off x="3502398" y="1036638"/>
            <a:ext cx="8438400" cy="911941"/>
          </a:xfrm>
        </p:spPr>
        <p:txBody>
          <a:bodyPr lIns="0" rIns="0" rtlCol="0" anchor="b" anchorCtr="0">
            <a:noAutofit/>
          </a:bodyPr>
          <a:lstStyle>
            <a:lvl1pPr algn="l">
              <a:lnSpc>
                <a:spcPct val="100000"/>
              </a:lnSpc>
              <a:spcAft>
                <a:spcPts val="3000"/>
              </a:spcAft>
              <a:defRPr sz="4800" spc="-50" baseline="0">
                <a:solidFill>
                  <a:schemeClr val="tx1">
                    <a:lumMod val="85000"/>
                    <a:lumOff val="15000"/>
                  </a:schemeClr>
                </a:solidFill>
              </a:defRPr>
            </a:lvl1pPr>
          </a:lstStyle>
          <a:p>
            <a:pPr rtl="0"/>
            <a:r>
              <a:rPr lang="de-DE" noProof="0"/>
              <a:t>Agenda</a:t>
            </a:r>
          </a:p>
        </p:txBody>
      </p:sp>
      <p:sp>
        <p:nvSpPr>
          <p:cNvPr id="7" name="Tabellenplatzhalter 6">
            <a:extLst>
              <a:ext uri="{FF2B5EF4-FFF2-40B4-BE49-F238E27FC236}">
                <a16:creationId xmlns:a16="http://schemas.microsoft.com/office/drawing/2014/main" id="{0D560BD0-E4F5-3934-116B-1C189D182E8F}"/>
              </a:ext>
            </a:extLst>
          </p:cNvPr>
          <p:cNvSpPr>
            <a:spLocks noGrp="1" noChangeAspect="1"/>
          </p:cNvSpPr>
          <p:nvPr>
            <p:ph type="tbl" sz="quarter" idx="10"/>
          </p:nvPr>
        </p:nvSpPr>
        <p:spPr>
          <a:xfrm>
            <a:off x="3502398" y="2379460"/>
            <a:ext cx="8438400" cy="3509725"/>
          </a:xfrm>
        </p:spPr>
        <p:txBody>
          <a:bodyPr/>
          <a:lstStyle/>
          <a:p>
            <a:r>
              <a:rPr lang="de-DE"/>
              <a:t>Tabelle durch Klicken auf Symbol hinzufügen</a:t>
            </a:r>
          </a:p>
        </p:txBody>
      </p:sp>
      <p:pic>
        <p:nvPicPr>
          <p:cNvPr id="5" name="Grafik 4">
            <a:extLst>
              <a:ext uri="{FF2B5EF4-FFF2-40B4-BE49-F238E27FC236}">
                <a16:creationId xmlns:a16="http://schemas.microsoft.com/office/drawing/2014/main" id="{7817677A-2315-232F-B2B0-EF779C32E1E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6287310"/>
            <a:ext cx="720000" cy="318690"/>
          </a:xfrm>
          <a:prstGeom prst="rect">
            <a:avLst/>
          </a:prstGeom>
        </p:spPr>
      </p:pic>
      <p:sp>
        <p:nvSpPr>
          <p:cNvPr id="6" name="Datumsplatzhalter 5">
            <a:extLst>
              <a:ext uri="{FF2B5EF4-FFF2-40B4-BE49-F238E27FC236}">
                <a16:creationId xmlns:a16="http://schemas.microsoft.com/office/drawing/2014/main" id="{53745AFA-DE9F-F172-A337-1A7AE072E43E}"/>
              </a:ext>
            </a:extLst>
          </p:cNvPr>
          <p:cNvSpPr>
            <a:spLocks noGrp="1"/>
          </p:cNvSpPr>
          <p:nvPr>
            <p:ph type="dt" sz="half" idx="11"/>
          </p:nvPr>
        </p:nvSpPr>
        <p:spPr/>
        <p:txBody>
          <a:bodyPr/>
          <a:lstStyle/>
          <a:p>
            <a:r>
              <a:rPr lang="de-DE"/>
              <a:t>04.06.2026</a:t>
            </a:r>
          </a:p>
        </p:txBody>
      </p:sp>
      <p:sp>
        <p:nvSpPr>
          <p:cNvPr id="8" name="Fußzeilenplatzhalter 7">
            <a:extLst>
              <a:ext uri="{FF2B5EF4-FFF2-40B4-BE49-F238E27FC236}">
                <a16:creationId xmlns:a16="http://schemas.microsoft.com/office/drawing/2014/main" id="{E05D3749-BC99-0904-679E-AD7A3D6DECB5}"/>
              </a:ext>
            </a:extLst>
          </p:cNvPr>
          <p:cNvSpPr>
            <a:spLocks noGrp="1"/>
          </p:cNvSpPr>
          <p:nvPr>
            <p:ph type="ftr" sz="quarter" idx="12"/>
          </p:nvPr>
        </p:nvSpPr>
        <p:spPr/>
        <p:txBody>
          <a:bodyPr/>
          <a:lstStyle/>
          <a:p>
            <a:r>
              <a:rPr lang="de-DE"/>
              <a:t>Universität Hamburg | Fakultät für Rechtswissenschaft</a:t>
            </a:r>
          </a:p>
        </p:txBody>
      </p:sp>
      <p:sp>
        <p:nvSpPr>
          <p:cNvPr id="9" name="Foliennummernplatzhalter 8">
            <a:extLst>
              <a:ext uri="{FF2B5EF4-FFF2-40B4-BE49-F238E27FC236}">
                <a16:creationId xmlns:a16="http://schemas.microsoft.com/office/drawing/2014/main" id="{55579C14-8940-A536-B13D-26587F955A27}"/>
              </a:ext>
            </a:extLst>
          </p:cNvPr>
          <p:cNvSpPr>
            <a:spLocks noGrp="1"/>
          </p:cNvSpPr>
          <p:nvPr>
            <p:ph type="sldNum" sz="quarter" idx="13"/>
          </p:nvPr>
        </p:nvSpPr>
        <p:spPr/>
        <p:txBody>
          <a:bodyPr/>
          <a:lstStyle/>
          <a:p>
            <a:fld id="{3A98EE3D-8CD1-4C3F-BD1C-C98C9596463C}" type="slidenum">
              <a:rPr lang="de-DE" smtClean="0"/>
              <a:pPr/>
              <a:t>‹Nr.›</a:t>
            </a:fld>
            <a:endParaRPr lang="de-DE"/>
          </a:p>
        </p:txBody>
      </p:sp>
    </p:spTree>
    <p:extLst>
      <p:ext uri="{BB962C8B-B14F-4D97-AF65-F5344CB8AC3E}">
        <p14:creationId xmlns:p14="http://schemas.microsoft.com/office/powerpoint/2010/main" val="210917205"/>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Verabschiedung 2">
    <p:spTree>
      <p:nvGrpSpPr>
        <p:cNvPr id="1" name=""/>
        <p:cNvGrpSpPr/>
        <p:nvPr/>
      </p:nvGrpSpPr>
      <p:grpSpPr>
        <a:xfrm>
          <a:off x="0" y="0"/>
          <a:ext cx="0" cy="0"/>
          <a:chOff x="0" y="0"/>
          <a:chExt cx="0" cy="0"/>
        </a:xfrm>
      </p:grpSpPr>
      <p:sp>
        <p:nvSpPr>
          <p:cNvPr id="7" name="Verabschiedung">
            <a:extLst>
              <a:ext uri="{FF2B5EF4-FFF2-40B4-BE49-F238E27FC236}">
                <a16:creationId xmlns:a16="http://schemas.microsoft.com/office/drawing/2014/main" id="{953BF32E-9EB6-7087-A335-3044F5728899}"/>
              </a:ext>
            </a:extLst>
          </p:cNvPr>
          <p:cNvSpPr txBox="1">
            <a:spLocks/>
          </p:cNvSpPr>
          <p:nvPr userDrawn="1"/>
        </p:nvSpPr>
        <p:spPr>
          <a:xfrm>
            <a:off x="3718665" y="2921169"/>
            <a:ext cx="4754671" cy="1015663"/>
          </a:xfrm>
          <a:prstGeom prst="rect">
            <a:avLst/>
          </a:prstGeom>
          <a:noFill/>
        </p:spPr>
        <p:txBody>
          <a:bodyPr wrap="square" rtlCol="0">
            <a:spAutoFit/>
          </a:bodyPr>
          <a:lstStyle/>
          <a:p>
            <a:r>
              <a:rPr lang="de-DE" sz="6000">
                <a:solidFill>
                  <a:schemeClr val="tx2"/>
                </a:solidFill>
              </a:rPr>
              <a:t>Vielen Dank</a:t>
            </a:r>
          </a:p>
        </p:txBody>
      </p:sp>
      <p:pic>
        <p:nvPicPr>
          <p:cNvPr id="2" name="GKV Logo">
            <a:extLst>
              <a:ext uri="{FF2B5EF4-FFF2-40B4-BE49-F238E27FC236}">
                <a16:creationId xmlns:a16="http://schemas.microsoft.com/office/drawing/2014/main" id="{6E72DE5B-1250-05A4-7F29-CE1CE9FCA1F7}"/>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3281262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3" name="Untertitel"/>
          <p:cNvSpPr>
            <a:spLocks noGrp="1" noRot="1" noMove="1" noResize="1" noEditPoints="1" noAdjustHandles="1" noChangeArrowheads="1" noChangeShapeType="1"/>
          </p:cNvSpPr>
          <p:nvPr>
            <p:ph type="subTitle" idx="1" hasCustomPrompt="1"/>
          </p:nvPr>
        </p:nvSpPr>
        <p:spPr>
          <a:xfrm>
            <a:off x="3495674" y="4455249"/>
            <a:ext cx="7660005" cy="504000"/>
          </a:xfrm>
          <a:prstGeom prst="rect">
            <a:avLst/>
          </a:prstGeom>
        </p:spPr>
        <p:txBody>
          <a:bodyPr vert="horz" lIns="0" tIns="0" rIns="0" bIns="0" rtlCol="0" anchor="t" anchorCtr="0">
            <a:noAutofit/>
          </a:bodyPr>
          <a:lstStyle>
            <a:lvl1pPr>
              <a:defRPr lang="de-DE" b="0" noProof="0" dirty="0">
                <a:solidFill>
                  <a:schemeClr val="tx1"/>
                </a:solidFill>
              </a:defRPr>
            </a:lvl1pPr>
          </a:lstStyle>
          <a:p>
            <a:pPr marL="0" lvl="0" indent="0">
              <a:buNone/>
            </a:pPr>
            <a:r>
              <a:rPr lang="de-DE" noProof="0"/>
              <a:t>Vortragende Person und Zusatzinformation</a:t>
            </a:r>
          </a:p>
        </p:txBody>
      </p:sp>
      <p:cxnSp>
        <p:nvCxnSpPr>
          <p:cNvPr id="4" name="Alinea">
            <a:extLst>
              <a:ext uri="{FF2B5EF4-FFF2-40B4-BE49-F238E27FC236}">
                <a16:creationId xmlns:a16="http://schemas.microsoft.com/office/drawing/2014/main" id="{04030B13-C5CE-866B-4405-E92A05FCD62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495674" y="419079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noRot="1" noMove="1" noResize="1" noEditPoints="1" noAdjustHandles="1" noChangeArrowheads="1" noChangeShapeType="1"/>
          </p:cNvSpPr>
          <p:nvPr>
            <p:ph type="ctrTitle" hasCustomPrompt="1"/>
          </p:nvPr>
        </p:nvSpPr>
        <p:spPr>
          <a:xfrm>
            <a:off x="3495674" y="3014399"/>
            <a:ext cx="7660005" cy="911941"/>
          </a:xfrm>
        </p:spPr>
        <p:txBody>
          <a:bodyPr lIns="0" rIns="0" rtlCol="0" anchor="b" anchorCtr="0">
            <a:noAutofit/>
          </a:bodyPr>
          <a:lstStyle>
            <a:lvl1pPr algn="l">
              <a:lnSpc>
                <a:spcPct val="100000"/>
              </a:lnSpc>
              <a:spcAft>
                <a:spcPts val="3000"/>
              </a:spcAft>
              <a:defRPr sz="3000" spc="-50" baseline="0">
                <a:solidFill>
                  <a:schemeClr val="tx1">
                    <a:lumMod val="85000"/>
                    <a:lumOff val="15000"/>
                  </a:schemeClr>
                </a:solidFill>
              </a:defRPr>
            </a:lvl1pPr>
          </a:lstStyle>
          <a:p>
            <a:pPr rtl="0"/>
            <a:r>
              <a:rPr lang="de-DE" noProof="0"/>
              <a:t>Titel max. 2 Zeilen</a:t>
            </a:r>
          </a:p>
        </p:txBody>
      </p:sp>
      <p:sp>
        <p:nvSpPr>
          <p:cNvPr id="5" name="Dachzeile">
            <a:extLst>
              <a:ext uri="{FF2B5EF4-FFF2-40B4-BE49-F238E27FC236}">
                <a16:creationId xmlns:a16="http://schemas.microsoft.com/office/drawing/2014/main" id="{03B1A4BB-36E9-F0C2-75C1-DE5BB8A38C75}"/>
              </a:ext>
            </a:extLst>
          </p:cNvPr>
          <p:cNvSpPr>
            <a:spLocks noGrp="1" noRot="1" noMove="1" noResize="1" noEditPoints="1" noAdjustHandles="1" noChangeArrowheads="1" noChangeShapeType="1"/>
          </p:cNvSpPr>
          <p:nvPr>
            <p:ph type="body" sz="quarter" idx="11" hasCustomPrompt="1"/>
          </p:nvPr>
        </p:nvSpPr>
        <p:spPr>
          <a:xfrm>
            <a:off x="3495674" y="2674347"/>
            <a:ext cx="7659688" cy="252000"/>
          </a:xfrm>
          <a:prstGeom prst="rect">
            <a:avLst/>
          </a:prstGeom>
        </p:spPr>
        <p:txBody>
          <a:bodyPr vert="horz" lIns="0" tIns="0" rIns="0" bIns="0" rtlCol="0" anchor="b" anchorCtr="0">
            <a:noAutofit/>
          </a:bodyPr>
          <a:lstStyle>
            <a:lvl1pPr>
              <a:defRPr lang="de-DE" b="0" cap="all" spc="0" baseline="0" dirty="0">
                <a:solidFill>
                  <a:schemeClr val="tx2"/>
                </a:solidFill>
              </a:defRPr>
            </a:lvl1pPr>
          </a:lstStyle>
          <a:p>
            <a:pPr marL="0" lvl="0" indent="0">
              <a:buNone/>
            </a:pPr>
            <a:r>
              <a:rPr lang="de-DE"/>
              <a:t>Anlass und Datum</a:t>
            </a:r>
          </a:p>
        </p:txBody>
      </p:sp>
      <p:pic>
        <p:nvPicPr>
          <p:cNvPr id="7" name="Grafik 6">
            <a:extLst>
              <a:ext uri="{FF2B5EF4-FFF2-40B4-BE49-F238E27FC236}">
                <a16:creationId xmlns:a16="http://schemas.microsoft.com/office/drawing/2014/main" id="{E9C4A93B-842F-8987-1543-17C06CFE0C3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5841148"/>
            <a:ext cx="3094640" cy="766562"/>
          </a:xfrm>
          <a:prstGeom prst="rect">
            <a:avLst/>
          </a:prstGeom>
        </p:spPr>
      </p:pic>
    </p:spTree>
    <p:extLst>
      <p:ext uri="{BB962C8B-B14F-4D97-AF65-F5344CB8AC3E}">
        <p14:creationId xmlns:p14="http://schemas.microsoft.com/office/powerpoint/2010/main" val="86907622"/>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4" name="Untertitel 2">
            <a:extLst>
              <a:ext uri="{FF2B5EF4-FFF2-40B4-BE49-F238E27FC236}">
                <a16:creationId xmlns:a16="http://schemas.microsoft.com/office/drawing/2014/main" id="{CF7101EC-CF8E-120F-1ECD-91211122F17F}"/>
              </a:ext>
            </a:extLst>
          </p:cNvPr>
          <p:cNvSpPr>
            <a:spLocks noGrp="1" noRot="1" noMove="1" noResize="1" noEditPoints="1" noAdjustHandles="1" noChangeArrowheads="1" noChangeShapeType="1"/>
          </p:cNvSpPr>
          <p:nvPr>
            <p:ph type="subTitle" idx="1" hasCustomPrompt="1"/>
          </p:nvPr>
        </p:nvSpPr>
        <p:spPr>
          <a:xfrm>
            <a:off x="3495674" y="6410388"/>
            <a:ext cx="7660005" cy="252000"/>
          </a:xfrm>
          <a:prstGeom prst="rect">
            <a:avLst/>
          </a:prstGeom>
        </p:spPr>
        <p:txBody>
          <a:bodyPr vert="horz" lIns="0" tIns="0" rIns="0" bIns="0" rtlCol="0" anchor="b" anchorCtr="0">
            <a:noAutofit/>
          </a:bodyPr>
          <a:lstStyle>
            <a:lvl1pPr>
              <a:defRPr lang="de-DE" b="0" noProof="0" dirty="0">
                <a:solidFill>
                  <a:schemeClr val="tx1"/>
                </a:solidFill>
              </a:defRPr>
            </a:lvl1pPr>
          </a:lstStyle>
          <a:p>
            <a:pPr marL="0" lvl="0" indent="0">
              <a:buNone/>
            </a:pPr>
            <a:r>
              <a:rPr lang="de-DE" noProof="0"/>
              <a:t>Vortragende Person oder Zusatzinformation</a:t>
            </a:r>
          </a:p>
        </p:txBody>
      </p:sp>
      <p:cxnSp>
        <p:nvCxnSpPr>
          <p:cNvPr id="10" name="Alinea">
            <a:extLst>
              <a:ext uri="{FF2B5EF4-FFF2-40B4-BE49-F238E27FC236}">
                <a16:creationId xmlns:a16="http://schemas.microsoft.com/office/drawing/2014/main" id="{022F1DCF-47DB-D5A0-5219-1564DA399636}"/>
              </a:ext>
            </a:extLst>
          </p:cNvPr>
          <p:cNvCxnSpPr>
            <a:cxnSpLocks noGrp="1" noRot="1" noMove="1" noResize="1" noEditPoints="1" noAdjustHandles="1" noChangeArrowheads="1" noChangeShapeType="1"/>
          </p:cNvCxnSpPr>
          <p:nvPr userDrawn="1"/>
        </p:nvCxnSpPr>
        <p:spPr>
          <a:xfrm>
            <a:off x="3495674" y="6214053"/>
            <a:ext cx="18764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ctrTitle" hasCustomPrompt="1"/>
          </p:nvPr>
        </p:nvSpPr>
        <p:spPr>
          <a:xfrm>
            <a:off x="3495674" y="5050764"/>
            <a:ext cx="7660005" cy="858836"/>
          </a:xfrm>
        </p:spPr>
        <p:txBody>
          <a:bodyPr lIns="0" rIns="0" rtlCol="0" anchor="t" anchorCtr="0">
            <a:noAutofit/>
          </a:bodyPr>
          <a:lstStyle>
            <a:lvl1pPr algn="l">
              <a:lnSpc>
                <a:spcPct val="100000"/>
              </a:lnSpc>
              <a:defRPr sz="3000" spc="-50" baseline="0">
                <a:solidFill>
                  <a:schemeClr val="tx1">
                    <a:lumMod val="85000"/>
                    <a:lumOff val="15000"/>
                  </a:schemeClr>
                </a:solidFill>
              </a:defRPr>
            </a:lvl1pPr>
          </a:lstStyle>
          <a:p>
            <a:pPr rtl="0"/>
            <a:r>
              <a:rPr lang="de-DE" noProof="0"/>
              <a:t>Titel max. 2 Zeilen</a:t>
            </a:r>
          </a:p>
        </p:txBody>
      </p:sp>
      <p:sp>
        <p:nvSpPr>
          <p:cNvPr id="8" name="Bildplatzhalter 7">
            <a:extLst>
              <a:ext uri="{FF2B5EF4-FFF2-40B4-BE49-F238E27FC236}">
                <a16:creationId xmlns:a16="http://schemas.microsoft.com/office/drawing/2014/main" id="{30F15F76-6B5E-9A77-A53B-45A1EA5F7083}"/>
              </a:ext>
            </a:extLst>
          </p:cNvPr>
          <p:cNvSpPr>
            <a:spLocks noGrp="1"/>
          </p:cNvSpPr>
          <p:nvPr>
            <p:ph type="pic" sz="quarter" idx="11"/>
          </p:nvPr>
        </p:nvSpPr>
        <p:spPr>
          <a:xfrm>
            <a:off x="0" y="0"/>
            <a:ext cx="12192000" cy="5358320"/>
          </a:xfrm>
          <a:custGeom>
            <a:avLst/>
            <a:gdLst>
              <a:gd name="connsiteX0" fmla="*/ 0 w 12192000"/>
              <a:gd name="connsiteY0" fmla="*/ 0 h 5358320"/>
              <a:gd name="connsiteX1" fmla="*/ 12192000 w 12192000"/>
              <a:gd name="connsiteY1" fmla="*/ 0 h 5358320"/>
              <a:gd name="connsiteX2" fmla="*/ 12192000 w 12192000"/>
              <a:gd name="connsiteY2" fmla="*/ 4499483 h 5358320"/>
              <a:gd name="connsiteX3" fmla="*/ 3097530 w 12192000"/>
              <a:gd name="connsiteY3" fmla="*/ 4499483 h 5358320"/>
              <a:gd name="connsiteX4" fmla="*/ 3097530 w 12192000"/>
              <a:gd name="connsiteY4" fmla="*/ 4855400 h 5358320"/>
              <a:gd name="connsiteX5" fmla="*/ 3096000 w 12192000"/>
              <a:gd name="connsiteY5" fmla="*/ 4855400 h 5358320"/>
              <a:gd name="connsiteX6" fmla="*/ 3096000 w 12192000"/>
              <a:gd name="connsiteY6" fmla="*/ 5358320 h 5358320"/>
              <a:gd name="connsiteX7" fmla="*/ 0 w 12192000"/>
              <a:gd name="connsiteY7" fmla="*/ 5358320 h 53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358320">
                <a:moveTo>
                  <a:pt x="0" y="0"/>
                </a:moveTo>
                <a:lnTo>
                  <a:pt x="12192000" y="0"/>
                </a:lnTo>
                <a:lnTo>
                  <a:pt x="12192000" y="4499483"/>
                </a:lnTo>
                <a:lnTo>
                  <a:pt x="3097530" y="4499483"/>
                </a:lnTo>
                <a:lnTo>
                  <a:pt x="3097530" y="4855400"/>
                </a:lnTo>
                <a:lnTo>
                  <a:pt x="3096000" y="4855400"/>
                </a:lnTo>
                <a:lnTo>
                  <a:pt x="3096000" y="5358320"/>
                </a:lnTo>
                <a:lnTo>
                  <a:pt x="0" y="5358320"/>
                </a:lnTo>
                <a:close/>
              </a:path>
            </a:pathLst>
          </a:custGeom>
        </p:spPr>
        <p:txBody>
          <a:bodyPr wrap="square">
            <a:noAutofit/>
          </a:bodyPr>
          <a:lstStyle/>
          <a:p>
            <a:endParaRPr lang="de-DE"/>
          </a:p>
        </p:txBody>
      </p:sp>
      <p:sp>
        <p:nvSpPr>
          <p:cNvPr id="5" name="Dachzeile">
            <a:extLst>
              <a:ext uri="{FF2B5EF4-FFF2-40B4-BE49-F238E27FC236}">
                <a16:creationId xmlns:a16="http://schemas.microsoft.com/office/drawing/2014/main" id="{6AAEAABF-25CE-5C40-127E-D741D56D31DD}"/>
              </a:ext>
            </a:extLst>
          </p:cNvPr>
          <p:cNvSpPr>
            <a:spLocks noGrp="1"/>
          </p:cNvSpPr>
          <p:nvPr>
            <p:ph type="body" sz="quarter" idx="12" hasCustomPrompt="1"/>
          </p:nvPr>
        </p:nvSpPr>
        <p:spPr>
          <a:xfrm>
            <a:off x="3495674" y="4651092"/>
            <a:ext cx="7659688" cy="252000"/>
          </a:xfrm>
          <a:prstGeom prst="rect">
            <a:avLst/>
          </a:prstGeom>
        </p:spPr>
        <p:txBody>
          <a:bodyPr vert="horz" lIns="0" tIns="0" rIns="0" bIns="0" rtlCol="0" anchor="b" anchorCtr="0">
            <a:noAutofit/>
          </a:bodyPr>
          <a:lstStyle>
            <a:lvl1pPr>
              <a:defRPr lang="de-DE" b="0" cap="all" spc="0" baseline="0" dirty="0">
                <a:solidFill>
                  <a:schemeClr val="tx2"/>
                </a:solidFill>
              </a:defRPr>
            </a:lvl1pPr>
          </a:lstStyle>
          <a:p>
            <a:pPr marL="0" marR="0" lvl="0" indent="0" algn="l" defTabSz="914400" rtl="0" eaLnBrk="1" fontAlgn="auto" latinLnBrk="0" hangingPunct="1">
              <a:lnSpc>
                <a:spcPct val="110000"/>
              </a:lnSpc>
              <a:spcBef>
                <a:spcPts val="0"/>
              </a:spcBef>
              <a:spcAft>
                <a:spcPts val="700"/>
              </a:spcAft>
              <a:buClr>
                <a:schemeClr val="tx2"/>
              </a:buClr>
              <a:buSzPct val="110000"/>
              <a:buFont typeface="Arial" panose="020B0604020202020204" pitchFamily="34" charset="0"/>
              <a:buNone/>
              <a:tabLst/>
              <a:defRPr/>
            </a:pPr>
            <a:r>
              <a:rPr lang="de-DE"/>
              <a:t>Anlass und Datum</a:t>
            </a:r>
          </a:p>
        </p:txBody>
      </p:sp>
      <p:pic>
        <p:nvPicPr>
          <p:cNvPr id="3" name="Grafik 2">
            <a:extLst>
              <a:ext uri="{FF2B5EF4-FFF2-40B4-BE49-F238E27FC236}">
                <a16:creationId xmlns:a16="http://schemas.microsoft.com/office/drawing/2014/main" id="{E62BD8B2-0A6D-649D-F564-83B73AED74F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5841148"/>
            <a:ext cx="3094640" cy="766562"/>
          </a:xfrm>
          <a:prstGeom prst="rect">
            <a:avLst/>
          </a:prstGeom>
        </p:spPr>
      </p:pic>
    </p:spTree>
    <p:extLst>
      <p:ext uri="{BB962C8B-B14F-4D97-AF65-F5344CB8AC3E}">
        <p14:creationId xmlns:p14="http://schemas.microsoft.com/office/powerpoint/2010/main" val="1820836271"/>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cxnSp>
        <p:nvCxnSpPr>
          <p:cNvPr id="4" name="Alinea">
            <a:extLst>
              <a:ext uri="{FF2B5EF4-FFF2-40B4-BE49-F238E27FC236}">
                <a16:creationId xmlns:a16="http://schemas.microsoft.com/office/drawing/2014/main" id="{04030B13-C5CE-866B-4405-E92A05FCD625}"/>
              </a:ext>
              <a:ext uri="{C183D7F6-B498-43B3-948B-1728B52AA6E4}">
                <adec:decorative xmlns:adec="http://schemas.microsoft.com/office/drawing/2017/decorative" val="1"/>
              </a:ext>
            </a:extLst>
          </p:cNvPr>
          <p:cNvCxnSpPr>
            <a:cxnSpLocks/>
          </p:cNvCxnSpPr>
          <p:nvPr userDrawn="1"/>
        </p:nvCxnSpPr>
        <p:spPr>
          <a:xfrm>
            <a:off x="3495674" y="2192299"/>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p:cNvSpPr>
          <p:nvPr>
            <p:ph type="ctrTitle" hasCustomPrompt="1"/>
          </p:nvPr>
        </p:nvSpPr>
        <p:spPr>
          <a:xfrm>
            <a:off x="3502398" y="1036638"/>
            <a:ext cx="8438400" cy="911941"/>
          </a:xfrm>
        </p:spPr>
        <p:txBody>
          <a:bodyPr lIns="0" rIns="0" rtlCol="0" anchor="b" anchorCtr="0">
            <a:noAutofit/>
          </a:bodyPr>
          <a:lstStyle>
            <a:lvl1pPr algn="l">
              <a:lnSpc>
                <a:spcPct val="100000"/>
              </a:lnSpc>
              <a:spcAft>
                <a:spcPts val="3000"/>
              </a:spcAft>
              <a:defRPr sz="4800" spc="-50" baseline="0">
                <a:solidFill>
                  <a:schemeClr val="tx1">
                    <a:lumMod val="85000"/>
                    <a:lumOff val="15000"/>
                  </a:schemeClr>
                </a:solidFill>
              </a:defRPr>
            </a:lvl1pPr>
          </a:lstStyle>
          <a:p>
            <a:pPr rtl="0"/>
            <a:r>
              <a:rPr lang="de-DE" noProof="0"/>
              <a:t>Agenda</a:t>
            </a:r>
          </a:p>
        </p:txBody>
      </p:sp>
      <p:sp>
        <p:nvSpPr>
          <p:cNvPr id="7" name="Tabellenplatzhalter 6">
            <a:extLst>
              <a:ext uri="{FF2B5EF4-FFF2-40B4-BE49-F238E27FC236}">
                <a16:creationId xmlns:a16="http://schemas.microsoft.com/office/drawing/2014/main" id="{0D560BD0-E4F5-3934-116B-1C189D182E8F}"/>
              </a:ext>
            </a:extLst>
          </p:cNvPr>
          <p:cNvSpPr>
            <a:spLocks noGrp="1" noChangeAspect="1"/>
          </p:cNvSpPr>
          <p:nvPr>
            <p:ph type="tbl" sz="quarter" idx="10"/>
          </p:nvPr>
        </p:nvSpPr>
        <p:spPr>
          <a:xfrm>
            <a:off x="3502398" y="2379460"/>
            <a:ext cx="8438400" cy="3509725"/>
          </a:xfrm>
        </p:spPr>
        <p:txBody>
          <a:bodyPr/>
          <a:lstStyle/>
          <a:p>
            <a:endParaRPr lang="de-DE"/>
          </a:p>
        </p:txBody>
      </p:sp>
      <p:pic>
        <p:nvPicPr>
          <p:cNvPr id="5" name="Grafik 4">
            <a:extLst>
              <a:ext uri="{FF2B5EF4-FFF2-40B4-BE49-F238E27FC236}">
                <a16:creationId xmlns:a16="http://schemas.microsoft.com/office/drawing/2014/main" id="{7817677A-2315-232F-B2B0-EF779C32E1E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6287310"/>
            <a:ext cx="720000" cy="318690"/>
          </a:xfrm>
          <a:prstGeom prst="rect">
            <a:avLst/>
          </a:prstGeom>
        </p:spPr>
      </p:pic>
      <p:sp>
        <p:nvSpPr>
          <p:cNvPr id="6" name="Datumsplatzhalter 5">
            <a:extLst>
              <a:ext uri="{FF2B5EF4-FFF2-40B4-BE49-F238E27FC236}">
                <a16:creationId xmlns:a16="http://schemas.microsoft.com/office/drawing/2014/main" id="{53745AFA-DE9F-F172-A337-1A7AE072E43E}"/>
              </a:ext>
            </a:extLst>
          </p:cNvPr>
          <p:cNvSpPr>
            <a:spLocks noGrp="1"/>
          </p:cNvSpPr>
          <p:nvPr>
            <p:ph type="dt" sz="half" idx="11"/>
          </p:nvPr>
        </p:nvSpPr>
        <p:spPr/>
        <p:txBody>
          <a:bodyPr/>
          <a:lstStyle/>
          <a:p>
            <a:r>
              <a:rPr lang="de-DE"/>
              <a:t>04.06.2026</a:t>
            </a:r>
          </a:p>
        </p:txBody>
      </p:sp>
      <p:sp>
        <p:nvSpPr>
          <p:cNvPr id="8" name="Fußzeilenplatzhalter 7">
            <a:extLst>
              <a:ext uri="{FF2B5EF4-FFF2-40B4-BE49-F238E27FC236}">
                <a16:creationId xmlns:a16="http://schemas.microsoft.com/office/drawing/2014/main" id="{E05D3749-BC99-0904-679E-AD7A3D6DECB5}"/>
              </a:ext>
            </a:extLst>
          </p:cNvPr>
          <p:cNvSpPr>
            <a:spLocks noGrp="1"/>
          </p:cNvSpPr>
          <p:nvPr>
            <p:ph type="ftr" sz="quarter" idx="12"/>
          </p:nvPr>
        </p:nvSpPr>
        <p:spPr/>
        <p:txBody>
          <a:bodyPr/>
          <a:lstStyle/>
          <a:p>
            <a:r>
              <a:rPr lang="de-DE"/>
              <a:t>Universität Hamburg | Fakultät für Rechtswissenschaft</a:t>
            </a:r>
          </a:p>
        </p:txBody>
      </p:sp>
      <p:sp>
        <p:nvSpPr>
          <p:cNvPr id="9" name="Foliennummernplatzhalter 8">
            <a:extLst>
              <a:ext uri="{FF2B5EF4-FFF2-40B4-BE49-F238E27FC236}">
                <a16:creationId xmlns:a16="http://schemas.microsoft.com/office/drawing/2014/main" id="{55579C14-8940-A536-B13D-26587F955A27}"/>
              </a:ext>
            </a:extLst>
          </p:cNvPr>
          <p:cNvSpPr>
            <a:spLocks noGrp="1"/>
          </p:cNvSpPr>
          <p:nvPr>
            <p:ph type="sldNum" sz="quarter" idx="13"/>
          </p:nvPr>
        </p:nvSpPr>
        <p:spPr/>
        <p:txBody>
          <a:bodyPr/>
          <a:lstStyle/>
          <a:p>
            <a:fld id="{3A98EE3D-8CD1-4C3F-BD1C-C98C9596463C}" type="slidenum">
              <a:rPr lang="de-DE" smtClean="0"/>
              <a:pPr/>
              <a:t>‹Nr.›</a:t>
            </a:fld>
            <a:endParaRPr lang="de-DE"/>
          </a:p>
        </p:txBody>
      </p:sp>
    </p:spTree>
    <p:extLst>
      <p:ext uri="{BB962C8B-B14F-4D97-AF65-F5344CB8AC3E}">
        <p14:creationId xmlns:p14="http://schemas.microsoft.com/office/powerpoint/2010/main" val="1627319147"/>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pitel">
    <p:spTree>
      <p:nvGrpSpPr>
        <p:cNvPr id="1" name=""/>
        <p:cNvGrpSpPr/>
        <p:nvPr/>
      </p:nvGrpSpPr>
      <p:grpSpPr>
        <a:xfrm>
          <a:off x="0" y="0"/>
          <a:ext cx="0" cy="0"/>
          <a:chOff x="0" y="0"/>
          <a:chExt cx="0" cy="0"/>
        </a:xfrm>
      </p:grpSpPr>
      <p:cxnSp>
        <p:nvCxnSpPr>
          <p:cNvPr id="4" name="Alinea">
            <a:extLst>
              <a:ext uri="{FF2B5EF4-FFF2-40B4-BE49-F238E27FC236}">
                <a16:creationId xmlns:a16="http://schemas.microsoft.com/office/drawing/2014/main" id="{04030B13-C5CE-866B-4405-E92A05FCD62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495674" y="419079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p:cNvSpPr>
          <p:nvPr>
            <p:ph type="ctrTitle" hasCustomPrompt="1"/>
          </p:nvPr>
        </p:nvSpPr>
        <p:spPr>
          <a:xfrm>
            <a:off x="3503613" y="3014399"/>
            <a:ext cx="8437562" cy="911941"/>
          </a:xfrm>
        </p:spPr>
        <p:txBody>
          <a:bodyPr lIns="0" rIns="0" rtlCol="0" anchor="b" anchorCtr="0">
            <a:noAutofit/>
          </a:bodyPr>
          <a:lstStyle>
            <a:lvl1pPr algn="l">
              <a:lnSpc>
                <a:spcPct val="100000"/>
              </a:lnSpc>
              <a:spcAft>
                <a:spcPts val="3000"/>
              </a:spcAft>
              <a:defRPr sz="4800" spc="-50" baseline="0">
                <a:solidFill>
                  <a:schemeClr val="tx1">
                    <a:lumMod val="85000"/>
                    <a:lumOff val="15000"/>
                  </a:schemeClr>
                </a:solidFill>
              </a:defRPr>
            </a:lvl1pPr>
          </a:lstStyle>
          <a:p>
            <a:pPr rtl="0"/>
            <a:r>
              <a:rPr lang="de-DE" noProof="0"/>
              <a:t>Kapitelthema</a:t>
            </a:r>
          </a:p>
        </p:txBody>
      </p:sp>
      <p:sp>
        <p:nvSpPr>
          <p:cNvPr id="7" name="Tabellenplatzhalter 6">
            <a:extLst>
              <a:ext uri="{FF2B5EF4-FFF2-40B4-BE49-F238E27FC236}">
                <a16:creationId xmlns:a16="http://schemas.microsoft.com/office/drawing/2014/main" id="{0D560BD0-E4F5-3934-116B-1C189D182E8F}"/>
              </a:ext>
            </a:extLst>
          </p:cNvPr>
          <p:cNvSpPr>
            <a:spLocks noGrp="1"/>
          </p:cNvSpPr>
          <p:nvPr>
            <p:ph type="tbl" sz="quarter" idx="10"/>
          </p:nvPr>
        </p:nvSpPr>
        <p:spPr>
          <a:xfrm>
            <a:off x="3503613" y="4413250"/>
            <a:ext cx="8438026" cy="1476000"/>
          </a:xfrm>
          <a:noFill/>
        </p:spPr>
        <p:txBody>
          <a:bodyPr/>
          <a:lstStyle/>
          <a:p>
            <a:endParaRPr lang="de-DE"/>
          </a:p>
        </p:txBody>
      </p:sp>
      <p:pic>
        <p:nvPicPr>
          <p:cNvPr id="5" name="Grafik 4">
            <a:extLst>
              <a:ext uri="{FF2B5EF4-FFF2-40B4-BE49-F238E27FC236}">
                <a16:creationId xmlns:a16="http://schemas.microsoft.com/office/drawing/2014/main" id="{ABAB15BB-9467-FAA4-3B97-3AD4923FCEE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6287310"/>
            <a:ext cx="720000" cy="318690"/>
          </a:xfrm>
          <a:prstGeom prst="rect">
            <a:avLst/>
          </a:prstGeom>
        </p:spPr>
      </p:pic>
      <p:sp>
        <p:nvSpPr>
          <p:cNvPr id="3" name="Datumsplatzhalter 2">
            <a:extLst>
              <a:ext uri="{FF2B5EF4-FFF2-40B4-BE49-F238E27FC236}">
                <a16:creationId xmlns:a16="http://schemas.microsoft.com/office/drawing/2014/main" id="{64CB5E67-C793-ABFC-6305-0F6F8945BB8D}"/>
              </a:ext>
            </a:extLst>
          </p:cNvPr>
          <p:cNvSpPr>
            <a:spLocks noGrp="1"/>
          </p:cNvSpPr>
          <p:nvPr>
            <p:ph type="dt" sz="half" idx="11"/>
          </p:nvPr>
        </p:nvSpPr>
        <p:spPr/>
        <p:txBody>
          <a:bodyPr/>
          <a:lstStyle/>
          <a:p>
            <a:r>
              <a:rPr lang="de-DE"/>
              <a:t>04.06.2026</a:t>
            </a:r>
          </a:p>
        </p:txBody>
      </p:sp>
      <p:sp>
        <p:nvSpPr>
          <p:cNvPr id="10" name="Fußzeilenplatzhalter 9">
            <a:extLst>
              <a:ext uri="{FF2B5EF4-FFF2-40B4-BE49-F238E27FC236}">
                <a16:creationId xmlns:a16="http://schemas.microsoft.com/office/drawing/2014/main" id="{DECCF208-3232-FF05-D8A3-274A9B673E47}"/>
              </a:ext>
            </a:extLst>
          </p:cNvPr>
          <p:cNvSpPr>
            <a:spLocks noGrp="1"/>
          </p:cNvSpPr>
          <p:nvPr>
            <p:ph type="ftr" sz="quarter" idx="12"/>
          </p:nvPr>
        </p:nvSpPr>
        <p:spPr/>
        <p:txBody>
          <a:bodyPr/>
          <a:lstStyle/>
          <a:p>
            <a:r>
              <a:rPr lang="de-DE"/>
              <a:t>Universität Hamburg | Fakultät für Rechtswissenschaft</a:t>
            </a:r>
          </a:p>
        </p:txBody>
      </p:sp>
      <p:sp>
        <p:nvSpPr>
          <p:cNvPr id="11" name="Foliennummernplatzhalter 10">
            <a:extLst>
              <a:ext uri="{FF2B5EF4-FFF2-40B4-BE49-F238E27FC236}">
                <a16:creationId xmlns:a16="http://schemas.microsoft.com/office/drawing/2014/main" id="{E4AA7E81-19B5-5804-26EF-572A322E8A6E}"/>
              </a:ext>
            </a:extLst>
          </p:cNvPr>
          <p:cNvSpPr>
            <a:spLocks noGrp="1"/>
          </p:cNvSpPr>
          <p:nvPr>
            <p:ph type="sldNum" sz="quarter" idx="13"/>
          </p:nvPr>
        </p:nvSpPr>
        <p:spPr/>
        <p:txBody>
          <a:bodyPr/>
          <a:lstStyle/>
          <a:p>
            <a:fld id="{3A98EE3D-8CD1-4C3F-BD1C-C98C9596463C}" type="slidenum">
              <a:rPr lang="de-DE" smtClean="0"/>
              <a:pPr/>
              <a:t>‹Nr.›</a:t>
            </a:fld>
            <a:endParaRPr lang="de-DE"/>
          </a:p>
        </p:txBody>
      </p:sp>
    </p:spTree>
    <p:extLst>
      <p:ext uri="{BB962C8B-B14F-4D97-AF65-F5344CB8AC3E}">
        <p14:creationId xmlns:p14="http://schemas.microsoft.com/office/powerpoint/2010/main" val="464070262"/>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0561FA-5ACB-62D1-FD6C-7458CD9643AB}"/>
              </a:ext>
            </a:extLst>
          </p:cNvPr>
          <p:cNvSpPr>
            <a:spLocks noGrp="1" noRot="1" noMove="1" noResize="1" noEditPoints="1" noAdjustHandles="1" noChangeArrowheads="1" noChangeShapeType="1"/>
          </p:cNvSpPr>
          <p:nvPr>
            <p:ph type="sldNum" sz="quarter" idx="20"/>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5D136AD0-B88F-50EA-203D-BC7E80564AF3}"/>
              </a:ext>
            </a:extLst>
          </p:cNvPr>
          <p:cNvSpPr>
            <a:spLocks noGrp="1" noRot="1" noMove="1" noResize="1" noEditPoints="1" noAdjustHandles="1" noChangeArrowheads="1" noChangeShapeType="1"/>
          </p:cNvSpPr>
          <p:nvPr>
            <p:ph type="dt" sz="half" idx="18"/>
          </p:nvPr>
        </p:nvSpPr>
        <p:spPr/>
        <p:txBody>
          <a:bodyPr/>
          <a:lstStyle/>
          <a:p>
            <a:r>
              <a:rPr lang="de-DE"/>
              <a:t>04.06.2026</a:t>
            </a:r>
            <a:endParaRPr/>
          </a:p>
        </p:txBody>
      </p:sp>
      <p:sp>
        <p:nvSpPr>
          <p:cNvPr id="3" name="Fußzeilenplatzhalter 2">
            <a:extLst>
              <a:ext uri="{FF2B5EF4-FFF2-40B4-BE49-F238E27FC236}">
                <a16:creationId xmlns:a16="http://schemas.microsoft.com/office/drawing/2014/main" id="{9B4E4DDD-0AEC-9AE0-963F-2FA837D92574}"/>
              </a:ext>
            </a:extLst>
          </p:cNvPr>
          <p:cNvSpPr>
            <a:spLocks noGrp="1" noRot="1" noMove="1" noResize="1" noEditPoints="1" noAdjustHandles="1" noChangeArrowheads="1" noChangeShapeType="1"/>
          </p:cNvSpPr>
          <p:nvPr>
            <p:ph type="ftr" sz="quarter" idx="19"/>
          </p:nvPr>
        </p:nvSpPr>
        <p:spPr/>
        <p:txBody>
          <a:bodyPr/>
          <a:lstStyle/>
          <a:p>
            <a:r>
              <a:rPr lang="de-DE"/>
              <a:t>Universität Hamburg | Fakultät für Rechtswissenschaft</a:t>
            </a:r>
          </a:p>
        </p:txBody>
      </p:sp>
      <p:sp>
        <p:nvSpPr>
          <p:cNvPr id="5" name="Quelle">
            <a:extLst>
              <a:ext uri="{FF2B5EF4-FFF2-40B4-BE49-F238E27FC236}">
                <a16:creationId xmlns:a16="http://schemas.microsoft.com/office/drawing/2014/main" id="{ED1D60BC-5129-B1D9-3AE6-9061CDDE1BE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7" name="Inhaltsplatzhalter 6">
            <a:extLst>
              <a:ext uri="{FF2B5EF4-FFF2-40B4-BE49-F238E27FC236}">
                <a16:creationId xmlns:a16="http://schemas.microsoft.com/office/drawing/2014/main" id="{EF2C5942-F7D3-65D9-7229-C3E0FDE227C8}"/>
              </a:ext>
            </a:extLst>
          </p:cNvPr>
          <p:cNvSpPr>
            <a:spLocks noGrp="1" noRot="1" noMove="1" noResize="1" noEditPoints="1" noAdjustHandles="1" noChangeArrowheads="1" noChangeShapeType="1"/>
          </p:cNvSpPr>
          <p:nvPr>
            <p:ph sz="quarter" idx="23"/>
          </p:nvPr>
        </p:nvSpPr>
        <p:spPr>
          <a:xfrm>
            <a:off x="1044575" y="1800000"/>
            <a:ext cx="10897200" cy="4104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Untertitel">
            <a:extLst>
              <a:ext uri="{FF2B5EF4-FFF2-40B4-BE49-F238E27FC236}">
                <a16:creationId xmlns:a16="http://schemas.microsoft.com/office/drawing/2014/main" id="{CCD42765-3B99-2CE6-FEFD-F05D1D5D93B9}"/>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500" b="0" cap="none"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64B04999-CAE1-6AA8-295F-C883AF6B3596}"/>
              </a:ext>
            </a:extLst>
          </p:cNvPr>
          <p:cNvSpPr>
            <a:spLocks noGrp="1" noRot="1" noMove="1" noResize="1" noEditPoints="1" noAdjustHandles="1" noChangeArrowheads="1" noChangeShapeType="1"/>
          </p:cNvSpPr>
          <p:nvPr>
            <p:ph type="title"/>
          </p:nvPr>
        </p:nvSpPr>
        <p:spPr>
          <a:xfrm>
            <a:off x="1044000" y="252000"/>
            <a:ext cx="10897175" cy="774965"/>
          </a:xfrm>
        </p:spPr>
        <p:txBody>
          <a:bodyPr/>
          <a:lstStyle/>
          <a:p>
            <a:r>
              <a:rPr lang="de-DE"/>
              <a:t>Mastertitelformat bearbeiten</a:t>
            </a:r>
          </a:p>
        </p:txBody>
      </p:sp>
    </p:spTree>
    <p:extLst>
      <p:ext uri="{BB962C8B-B14F-4D97-AF65-F5344CB8AC3E}">
        <p14:creationId xmlns:p14="http://schemas.microsoft.com/office/powerpoint/2010/main" val="3375353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0561FA-5ACB-62D1-FD6C-7458CD9643AB}"/>
              </a:ext>
            </a:extLst>
          </p:cNvPr>
          <p:cNvSpPr>
            <a:spLocks noGrp="1" noRot="1" noMove="1" noResize="1" noEditPoints="1" noAdjustHandles="1" noChangeArrowheads="1" noChangeShapeType="1"/>
          </p:cNvSpPr>
          <p:nvPr>
            <p:ph type="sldNum" sz="quarter" idx="20"/>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5D136AD0-B88F-50EA-203D-BC7E80564AF3}"/>
              </a:ext>
            </a:extLst>
          </p:cNvPr>
          <p:cNvSpPr>
            <a:spLocks noGrp="1" noRot="1" noMove="1" noResize="1" noEditPoints="1" noAdjustHandles="1" noChangeArrowheads="1" noChangeShapeType="1"/>
          </p:cNvSpPr>
          <p:nvPr>
            <p:ph type="dt" sz="half" idx="18"/>
          </p:nvPr>
        </p:nvSpPr>
        <p:spPr/>
        <p:txBody>
          <a:bodyPr/>
          <a:lstStyle/>
          <a:p>
            <a:r>
              <a:rPr lang="de-DE"/>
              <a:t>04.06.2026</a:t>
            </a:r>
            <a:endParaRPr/>
          </a:p>
        </p:txBody>
      </p:sp>
      <p:sp>
        <p:nvSpPr>
          <p:cNvPr id="3" name="Fußzeilenplatzhalter 2">
            <a:extLst>
              <a:ext uri="{FF2B5EF4-FFF2-40B4-BE49-F238E27FC236}">
                <a16:creationId xmlns:a16="http://schemas.microsoft.com/office/drawing/2014/main" id="{9B4E4DDD-0AEC-9AE0-963F-2FA837D92574}"/>
              </a:ext>
            </a:extLst>
          </p:cNvPr>
          <p:cNvSpPr>
            <a:spLocks noGrp="1" noRot="1" noMove="1" noResize="1" noEditPoints="1" noAdjustHandles="1" noChangeArrowheads="1" noChangeShapeType="1"/>
          </p:cNvSpPr>
          <p:nvPr>
            <p:ph type="ftr" sz="quarter" idx="19"/>
          </p:nvPr>
        </p:nvSpPr>
        <p:spPr/>
        <p:txBody>
          <a:bodyPr/>
          <a:lstStyle/>
          <a:p>
            <a:r>
              <a:rPr lang="de-DE"/>
              <a:t>Universität Hamburg | Fakultät für Rechtswissenschaft</a:t>
            </a:r>
          </a:p>
        </p:txBody>
      </p:sp>
      <p:sp>
        <p:nvSpPr>
          <p:cNvPr id="5" name="Quelle">
            <a:extLst>
              <a:ext uri="{FF2B5EF4-FFF2-40B4-BE49-F238E27FC236}">
                <a16:creationId xmlns:a16="http://schemas.microsoft.com/office/drawing/2014/main" id="{ED1D60BC-5129-B1D9-3AE6-9061CDDE1BE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10" name="Untertitel">
            <a:extLst>
              <a:ext uri="{FF2B5EF4-FFF2-40B4-BE49-F238E27FC236}">
                <a16:creationId xmlns:a16="http://schemas.microsoft.com/office/drawing/2014/main" id="{CCD42765-3B99-2CE6-FEFD-F05D1D5D93B9}"/>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500" b="0" cap="none"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64B04999-CAE1-6AA8-295F-C883AF6B3596}"/>
              </a:ext>
            </a:extLst>
          </p:cNvPr>
          <p:cNvSpPr>
            <a:spLocks noGrp="1" noRot="1" noMove="1" noResize="1" noEditPoints="1" noAdjustHandles="1" noChangeArrowheads="1" noChangeShapeType="1"/>
          </p:cNvSpPr>
          <p:nvPr>
            <p:ph type="title"/>
          </p:nvPr>
        </p:nvSpPr>
        <p:spPr>
          <a:xfrm>
            <a:off x="1044000" y="252000"/>
            <a:ext cx="10897175" cy="774965"/>
          </a:xfrm>
        </p:spPr>
        <p:txBody>
          <a:bodyPr/>
          <a:lstStyle/>
          <a:p>
            <a:r>
              <a:rPr lang="de-DE"/>
              <a:t>Mastertitelformat bearbeiten</a:t>
            </a:r>
          </a:p>
        </p:txBody>
      </p:sp>
      <p:sp>
        <p:nvSpPr>
          <p:cNvPr id="8" name="Tabellenplatzhalter 7">
            <a:extLst>
              <a:ext uri="{FF2B5EF4-FFF2-40B4-BE49-F238E27FC236}">
                <a16:creationId xmlns:a16="http://schemas.microsoft.com/office/drawing/2014/main" id="{22FE67C1-B7B0-AD57-19FC-70918D1657B0}"/>
              </a:ext>
            </a:extLst>
          </p:cNvPr>
          <p:cNvSpPr>
            <a:spLocks noGrp="1"/>
          </p:cNvSpPr>
          <p:nvPr>
            <p:ph type="tbl" sz="quarter" idx="23"/>
          </p:nvPr>
        </p:nvSpPr>
        <p:spPr>
          <a:xfrm>
            <a:off x="1044000" y="1800000"/>
            <a:ext cx="10897175" cy="4104000"/>
          </a:xfrm>
        </p:spPr>
        <p:txBody>
          <a:bodyPr/>
          <a:lstStyle/>
          <a:p>
            <a:endParaRPr lang="de-DE"/>
          </a:p>
        </p:txBody>
      </p:sp>
    </p:spTree>
    <p:extLst>
      <p:ext uri="{BB962C8B-B14F-4D97-AF65-F5344CB8AC3E}">
        <p14:creationId xmlns:p14="http://schemas.microsoft.com/office/powerpoint/2010/main" val="2928823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2x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8" name="Quelle2">
            <a:extLst>
              <a:ext uri="{FF2B5EF4-FFF2-40B4-BE49-F238E27FC236}">
                <a16:creationId xmlns:a16="http://schemas.microsoft.com/office/drawing/2014/main" id="{D0CB3F6B-A59B-83F5-4E65-F13B7EE5BABC}"/>
              </a:ext>
            </a:extLst>
          </p:cNvPr>
          <p:cNvSpPr>
            <a:spLocks noGrp="1"/>
          </p:cNvSpPr>
          <p:nvPr>
            <p:ph type="body" sz="quarter" idx="24" hasCustomPrompt="1"/>
          </p:nvPr>
        </p:nvSpPr>
        <p:spPr>
          <a:xfrm>
            <a:off x="6757173"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0" name="Inhaltsplatzhalter 17">
            <a:extLst>
              <a:ext uri="{FF2B5EF4-FFF2-40B4-BE49-F238E27FC236}">
                <a16:creationId xmlns:a16="http://schemas.microsoft.com/office/drawing/2014/main" id="{9869401A-8F0C-A2DC-4CE7-EC58731AD2BC}"/>
              </a:ext>
            </a:extLst>
          </p:cNvPr>
          <p:cNvSpPr>
            <a:spLocks noGrp="1" noRot="1" noMove="1" noResize="1" noEditPoints="1" noAdjustHandles="1" noChangeArrowheads="1" noChangeShapeType="1"/>
          </p:cNvSpPr>
          <p:nvPr>
            <p:ph sz="quarter" idx="23"/>
          </p:nvPr>
        </p:nvSpPr>
        <p:spPr>
          <a:xfrm>
            <a:off x="6757173"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Quelle1">
            <a:extLst>
              <a:ext uri="{FF2B5EF4-FFF2-40B4-BE49-F238E27FC236}">
                <a16:creationId xmlns:a16="http://schemas.microsoft.com/office/drawing/2014/main" id="{9B3E5D43-EBAC-679A-5B1F-A0A3658974AC}"/>
              </a:ext>
            </a:extLst>
          </p:cNvPr>
          <p:cNvSpPr>
            <a:spLocks noGrp="1"/>
          </p:cNvSpPr>
          <p:nvPr>
            <p:ph type="body" sz="quarter" idx="22" hasCustomPrompt="1"/>
          </p:nvPr>
        </p:nvSpPr>
        <p:spPr>
          <a:xfrm>
            <a:off x="1044000"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Untertitel">
            <a:extLst>
              <a:ext uri="{FF2B5EF4-FFF2-40B4-BE49-F238E27FC236}">
                <a16:creationId xmlns:a16="http://schemas.microsoft.com/office/drawing/2014/main" id="{662852D8-1A10-9830-63C0-FA8569C7F928}"/>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80E8CCB2-6545-A30F-7DD6-A101E0E3391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856813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gleich_Gegenüberstellun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0" name="Inhaltsplatzhalter 17">
            <a:extLst>
              <a:ext uri="{FF2B5EF4-FFF2-40B4-BE49-F238E27FC236}">
                <a16:creationId xmlns:a16="http://schemas.microsoft.com/office/drawing/2014/main" id="{9869401A-8F0C-A2DC-4CE7-EC58731AD2BC}"/>
              </a:ext>
            </a:extLst>
          </p:cNvPr>
          <p:cNvSpPr>
            <a:spLocks noGrp="1" noRot="1" noMove="1" noResize="1" noEditPoints="1" noAdjustHandles="1" noChangeArrowheads="1" noChangeShapeType="1"/>
          </p:cNvSpPr>
          <p:nvPr>
            <p:ph sz="quarter" idx="23"/>
          </p:nvPr>
        </p:nvSpPr>
        <p:spPr>
          <a:xfrm>
            <a:off x="6757173" y="2264898"/>
            <a:ext cx="5184000" cy="36391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2264898"/>
            <a:ext cx="5184000" cy="36391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Untertitel">
            <a:extLst>
              <a:ext uri="{FF2B5EF4-FFF2-40B4-BE49-F238E27FC236}">
                <a16:creationId xmlns:a16="http://schemas.microsoft.com/office/drawing/2014/main" id="{45DEA7BF-B8AC-1321-7A50-B6580DDD9FD1}"/>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4415963C-D277-ACDA-58E1-54C0111320A1}"/>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8" name="Quelle2">
            <a:extLst>
              <a:ext uri="{FF2B5EF4-FFF2-40B4-BE49-F238E27FC236}">
                <a16:creationId xmlns:a16="http://schemas.microsoft.com/office/drawing/2014/main" id="{D36FE40A-EA11-8809-D1DB-C98AE458F123}"/>
              </a:ext>
            </a:extLst>
          </p:cNvPr>
          <p:cNvSpPr>
            <a:spLocks noGrp="1"/>
          </p:cNvSpPr>
          <p:nvPr>
            <p:ph type="body" sz="quarter" idx="26" hasCustomPrompt="1"/>
          </p:nvPr>
        </p:nvSpPr>
        <p:spPr>
          <a:xfrm>
            <a:off x="6757173"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9" name="Quelle1">
            <a:extLst>
              <a:ext uri="{FF2B5EF4-FFF2-40B4-BE49-F238E27FC236}">
                <a16:creationId xmlns:a16="http://schemas.microsoft.com/office/drawing/2014/main" id="{C1DD0E6B-FD5F-BAA4-F1DC-2ED4A57222E2}"/>
              </a:ext>
            </a:extLst>
          </p:cNvPr>
          <p:cNvSpPr>
            <a:spLocks noGrp="1"/>
          </p:cNvSpPr>
          <p:nvPr>
            <p:ph type="body" sz="quarter" idx="22" hasCustomPrompt="1"/>
          </p:nvPr>
        </p:nvSpPr>
        <p:spPr>
          <a:xfrm>
            <a:off x="1044000"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2" name="Untertitel 2">
            <a:extLst>
              <a:ext uri="{FF2B5EF4-FFF2-40B4-BE49-F238E27FC236}">
                <a16:creationId xmlns:a16="http://schemas.microsoft.com/office/drawing/2014/main" id="{D7DF308C-D33A-7C02-D366-06FD9399C288}"/>
              </a:ext>
            </a:extLst>
          </p:cNvPr>
          <p:cNvSpPr>
            <a:spLocks noGrp="1"/>
          </p:cNvSpPr>
          <p:nvPr>
            <p:ph type="body" sz="quarter" idx="27"/>
          </p:nvPr>
        </p:nvSpPr>
        <p:spPr>
          <a:xfrm>
            <a:off x="6757175" y="1800000"/>
            <a:ext cx="5184000" cy="267241"/>
          </a:xfrm>
          <a:prstGeom prst="rect">
            <a:avLst/>
          </a:prstGeom>
        </p:spPr>
        <p:txBody>
          <a:bodyPr>
            <a:noAutofit/>
          </a:bodyPr>
          <a:lstStyle>
            <a:lvl1pPr marL="0" indent="0">
              <a:buNone/>
              <a:defRPr sz="1800" cap="none" baseline="0">
                <a:solidFill>
                  <a:schemeClr val="tx2"/>
                </a:solidFill>
                <a:latin typeface="+mj-lt"/>
              </a:defRPr>
            </a:lvl1pPr>
          </a:lstStyle>
          <a:p>
            <a:pPr lvl="0"/>
            <a:r>
              <a:rPr lang="de-DE"/>
              <a:t>Mastertextformat bearbeiten</a:t>
            </a:r>
          </a:p>
        </p:txBody>
      </p:sp>
      <p:sp>
        <p:nvSpPr>
          <p:cNvPr id="7" name="Untertitel 1">
            <a:extLst>
              <a:ext uri="{FF2B5EF4-FFF2-40B4-BE49-F238E27FC236}">
                <a16:creationId xmlns:a16="http://schemas.microsoft.com/office/drawing/2014/main" id="{69DD4A64-16B6-9E3E-2F65-1B70093B7B52}"/>
              </a:ext>
            </a:extLst>
          </p:cNvPr>
          <p:cNvSpPr>
            <a:spLocks noGrp="1"/>
          </p:cNvSpPr>
          <p:nvPr>
            <p:ph type="body" sz="quarter" idx="28"/>
          </p:nvPr>
        </p:nvSpPr>
        <p:spPr>
          <a:xfrm>
            <a:off x="1044000" y="1800000"/>
            <a:ext cx="5148000" cy="267241"/>
          </a:xfrm>
          <a:prstGeom prst="rect">
            <a:avLst/>
          </a:prstGeom>
        </p:spPr>
        <p:txBody>
          <a:bodyPr>
            <a:noAutofit/>
          </a:bodyPr>
          <a:lstStyle>
            <a:lvl1pPr marL="0" indent="0">
              <a:buNone/>
              <a:defRPr sz="1800" cap="none" baseline="0">
                <a:solidFill>
                  <a:schemeClr val="tx2"/>
                </a:solidFill>
                <a:latin typeface="+mj-lt"/>
              </a:defRPr>
            </a:lvl1pPr>
          </a:lstStyle>
          <a:p>
            <a:pPr lvl="0"/>
            <a:r>
              <a:rPr lang="de-DE"/>
              <a:t>Mastertextformat bearbeiten</a:t>
            </a:r>
          </a:p>
        </p:txBody>
      </p:sp>
    </p:spTree>
    <p:extLst>
      <p:ext uri="{BB962C8B-B14F-4D97-AF65-F5344CB8AC3E}">
        <p14:creationId xmlns:p14="http://schemas.microsoft.com/office/powerpoint/2010/main" val="3389582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Inhalt Anschnit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0" name="Inhaltsplatzhalter 17">
            <a:extLst>
              <a:ext uri="{FF2B5EF4-FFF2-40B4-BE49-F238E27FC236}">
                <a16:creationId xmlns:a16="http://schemas.microsoft.com/office/drawing/2014/main" id="{9869401A-8F0C-A2DC-4CE7-EC58731AD2BC}"/>
              </a:ext>
            </a:extLst>
          </p:cNvPr>
          <p:cNvSpPr>
            <a:spLocks noGrp="1"/>
          </p:cNvSpPr>
          <p:nvPr>
            <p:ph sz="quarter" idx="23"/>
          </p:nvPr>
        </p:nvSpPr>
        <p:spPr>
          <a:xfrm>
            <a:off x="6757173" y="252000"/>
            <a:ext cx="5184000" cy="5652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Quelle1">
            <a:extLst>
              <a:ext uri="{FF2B5EF4-FFF2-40B4-BE49-F238E27FC236}">
                <a16:creationId xmlns:a16="http://schemas.microsoft.com/office/drawing/2014/main" id="{9B3E5D43-EBAC-679A-5B1F-A0A3658974AC}"/>
              </a:ext>
            </a:extLst>
          </p:cNvPr>
          <p:cNvSpPr>
            <a:spLocks noGrp="1"/>
          </p:cNvSpPr>
          <p:nvPr>
            <p:ph type="body" sz="quarter" idx="22" hasCustomPrompt="1"/>
          </p:nvPr>
        </p:nvSpPr>
        <p:spPr>
          <a:xfrm>
            <a:off x="1043999"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Untertitel">
            <a:extLst>
              <a:ext uri="{FF2B5EF4-FFF2-40B4-BE49-F238E27FC236}">
                <a16:creationId xmlns:a16="http://schemas.microsoft.com/office/drawing/2014/main" id="{662852D8-1A10-9830-63C0-FA8569C7F928}"/>
              </a:ext>
            </a:extLst>
          </p:cNvPr>
          <p:cNvSpPr>
            <a:spLocks noGrp="1"/>
          </p:cNvSpPr>
          <p:nvPr>
            <p:ph type="body" sz="quarter" idx="13"/>
          </p:nvPr>
        </p:nvSpPr>
        <p:spPr>
          <a:xfrm>
            <a:off x="1044000" y="1080000"/>
            <a:ext cx="5184000"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80E8CCB2-6545-A30F-7DD6-A101E0E3391F}"/>
              </a:ext>
            </a:extLst>
          </p:cNvPr>
          <p:cNvSpPr>
            <a:spLocks noGrp="1"/>
          </p:cNvSpPr>
          <p:nvPr>
            <p:ph type="title"/>
          </p:nvPr>
        </p:nvSpPr>
        <p:spPr>
          <a:xfrm>
            <a:off x="1044001" y="252000"/>
            <a:ext cx="5184000" cy="774965"/>
          </a:xfrm>
        </p:spPr>
        <p:txBody>
          <a:bodyPr/>
          <a:lstStyle/>
          <a:p>
            <a:r>
              <a:rPr lang="de-DE"/>
              <a:t>Mastertitelformat bearbeiten</a:t>
            </a:r>
          </a:p>
        </p:txBody>
      </p:sp>
    </p:spTree>
    <p:extLst>
      <p:ext uri="{BB962C8B-B14F-4D97-AF65-F5344CB8AC3E}">
        <p14:creationId xmlns:p14="http://schemas.microsoft.com/office/powerpoint/2010/main" val="64810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spTree>
      <p:nvGrpSpPr>
        <p:cNvPr id="1" name=""/>
        <p:cNvGrpSpPr/>
        <p:nvPr/>
      </p:nvGrpSpPr>
      <p:grpSpPr>
        <a:xfrm>
          <a:off x="0" y="0"/>
          <a:ext cx="0" cy="0"/>
          <a:chOff x="0" y="0"/>
          <a:chExt cx="0" cy="0"/>
        </a:xfrm>
      </p:grpSpPr>
      <p:cxnSp>
        <p:nvCxnSpPr>
          <p:cNvPr id="4" name="Alinea">
            <a:extLst>
              <a:ext uri="{FF2B5EF4-FFF2-40B4-BE49-F238E27FC236}">
                <a16:creationId xmlns:a16="http://schemas.microsoft.com/office/drawing/2014/main" id="{04030B13-C5CE-866B-4405-E92A05FCD62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495674" y="419079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p:cNvSpPr>
          <p:nvPr>
            <p:ph type="ctrTitle" hasCustomPrompt="1"/>
          </p:nvPr>
        </p:nvSpPr>
        <p:spPr>
          <a:xfrm>
            <a:off x="3503613" y="3014399"/>
            <a:ext cx="8437562" cy="911941"/>
          </a:xfrm>
        </p:spPr>
        <p:txBody>
          <a:bodyPr lIns="0" rIns="0" rtlCol="0" anchor="b" anchorCtr="0">
            <a:noAutofit/>
          </a:bodyPr>
          <a:lstStyle>
            <a:lvl1pPr algn="l">
              <a:lnSpc>
                <a:spcPct val="100000"/>
              </a:lnSpc>
              <a:spcAft>
                <a:spcPts val="3000"/>
              </a:spcAft>
              <a:defRPr sz="4800" spc="-50" baseline="0">
                <a:solidFill>
                  <a:schemeClr val="tx1">
                    <a:lumMod val="85000"/>
                    <a:lumOff val="15000"/>
                  </a:schemeClr>
                </a:solidFill>
              </a:defRPr>
            </a:lvl1pPr>
          </a:lstStyle>
          <a:p>
            <a:pPr rtl="0"/>
            <a:r>
              <a:rPr lang="de-DE" noProof="0"/>
              <a:t>Kapitelthema</a:t>
            </a:r>
          </a:p>
        </p:txBody>
      </p:sp>
      <p:sp>
        <p:nvSpPr>
          <p:cNvPr id="7" name="Tabellenplatzhalter 6">
            <a:extLst>
              <a:ext uri="{FF2B5EF4-FFF2-40B4-BE49-F238E27FC236}">
                <a16:creationId xmlns:a16="http://schemas.microsoft.com/office/drawing/2014/main" id="{0D560BD0-E4F5-3934-116B-1C189D182E8F}"/>
              </a:ext>
            </a:extLst>
          </p:cNvPr>
          <p:cNvSpPr>
            <a:spLocks noGrp="1"/>
          </p:cNvSpPr>
          <p:nvPr>
            <p:ph type="tbl" sz="quarter" idx="10"/>
          </p:nvPr>
        </p:nvSpPr>
        <p:spPr>
          <a:xfrm>
            <a:off x="3503613" y="4413250"/>
            <a:ext cx="8438026" cy="1476000"/>
          </a:xfrm>
          <a:noFill/>
        </p:spPr>
        <p:txBody>
          <a:bodyPr/>
          <a:lstStyle/>
          <a:p>
            <a:r>
              <a:rPr lang="de-DE"/>
              <a:t>Tabelle durch Klicken auf Symbol hinzufügen</a:t>
            </a:r>
          </a:p>
        </p:txBody>
      </p:sp>
      <p:pic>
        <p:nvPicPr>
          <p:cNvPr id="5" name="Grafik 4">
            <a:extLst>
              <a:ext uri="{FF2B5EF4-FFF2-40B4-BE49-F238E27FC236}">
                <a16:creationId xmlns:a16="http://schemas.microsoft.com/office/drawing/2014/main" id="{ABAB15BB-9467-FAA4-3B97-3AD4923FCEE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6287310"/>
            <a:ext cx="720000" cy="318690"/>
          </a:xfrm>
          <a:prstGeom prst="rect">
            <a:avLst/>
          </a:prstGeom>
        </p:spPr>
      </p:pic>
      <p:sp>
        <p:nvSpPr>
          <p:cNvPr id="3" name="Datumsplatzhalter 2">
            <a:extLst>
              <a:ext uri="{FF2B5EF4-FFF2-40B4-BE49-F238E27FC236}">
                <a16:creationId xmlns:a16="http://schemas.microsoft.com/office/drawing/2014/main" id="{64CB5E67-C793-ABFC-6305-0F6F8945BB8D}"/>
              </a:ext>
            </a:extLst>
          </p:cNvPr>
          <p:cNvSpPr>
            <a:spLocks noGrp="1"/>
          </p:cNvSpPr>
          <p:nvPr>
            <p:ph type="dt" sz="half" idx="11"/>
          </p:nvPr>
        </p:nvSpPr>
        <p:spPr/>
        <p:txBody>
          <a:bodyPr/>
          <a:lstStyle/>
          <a:p>
            <a:r>
              <a:rPr lang="de-DE"/>
              <a:t>04.06.2026</a:t>
            </a:r>
          </a:p>
        </p:txBody>
      </p:sp>
      <p:sp>
        <p:nvSpPr>
          <p:cNvPr id="10" name="Fußzeilenplatzhalter 9">
            <a:extLst>
              <a:ext uri="{FF2B5EF4-FFF2-40B4-BE49-F238E27FC236}">
                <a16:creationId xmlns:a16="http://schemas.microsoft.com/office/drawing/2014/main" id="{DECCF208-3232-FF05-D8A3-274A9B673E47}"/>
              </a:ext>
            </a:extLst>
          </p:cNvPr>
          <p:cNvSpPr>
            <a:spLocks noGrp="1"/>
          </p:cNvSpPr>
          <p:nvPr>
            <p:ph type="ftr" sz="quarter" idx="12"/>
          </p:nvPr>
        </p:nvSpPr>
        <p:spPr/>
        <p:txBody>
          <a:bodyPr/>
          <a:lstStyle/>
          <a:p>
            <a:r>
              <a:rPr lang="de-DE"/>
              <a:t>Universität Hamburg | Fakultät für Rechtswissenschaft</a:t>
            </a:r>
          </a:p>
        </p:txBody>
      </p:sp>
      <p:sp>
        <p:nvSpPr>
          <p:cNvPr id="11" name="Foliennummernplatzhalter 10">
            <a:extLst>
              <a:ext uri="{FF2B5EF4-FFF2-40B4-BE49-F238E27FC236}">
                <a16:creationId xmlns:a16="http://schemas.microsoft.com/office/drawing/2014/main" id="{E4AA7E81-19B5-5804-26EF-572A322E8A6E}"/>
              </a:ext>
            </a:extLst>
          </p:cNvPr>
          <p:cNvSpPr>
            <a:spLocks noGrp="1"/>
          </p:cNvSpPr>
          <p:nvPr>
            <p:ph type="sldNum" sz="quarter" idx="13"/>
          </p:nvPr>
        </p:nvSpPr>
        <p:spPr/>
        <p:txBody>
          <a:bodyPr/>
          <a:lstStyle/>
          <a:p>
            <a:fld id="{3A98EE3D-8CD1-4C3F-BD1C-C98C9596463C}" type="slidenum">
              <a:rPr lang="de-DE" smtClean="0"/>
              <a:pPr/>
              <a:t>‹Nr.›</a:t>
            </a:fld>
            <a:endParaRPr lang="de-DE"/>
          </a:p>
        </p:txBody>
      </p:sp>
    </p:spTree>
    <p:extLst>
      <p:ext uri="{BB962C8B-B14F-4D97-AF65-F5344CB8AC3E}">
        <p14:creationId xmlns:p14="http://schemas.microsoft.com/office/powerpoint/2010/main" val="1801506478"/>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Bild Anschnit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343347C3-1379-43DA-4216-42B79A289A2F}"/>
              </a:ext>
            </a:extLst>
          </p:cNvPr>
          <p:cNvSpPr>
            <a:spLocks noGrp="1"/>
          </p:cNvSpPr>
          <p:nvPr>
            <p:ph type="pic" sz="quarter" idx="24"/>
          </p:nvPr>
        </p:nvSpPr>
        <p:spPr>
          <a:xfrm>
            <a:off x="6757173" y="252000"/>
            <a:ext cx="5184000" cy="5652000"/>
          </a:xfrm>
        </p:spPr>
        <p:txBody>
          <a:bodyPr/>
          <a:lstStyle/>
          <a:p>
            <a:endParaRPr lang="de-DE"/>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7" name="Quelle1">
            <a:extLst>
              <a:ext uri="{FF2B5EF4-FFF2-40B4-BE49-F238E27FC236}">
                <a16:creationId xmlns:a16="http://schemas.microsoft.com/office/drawing/2014/main" id="{9B3E5D43-EBAC-679A-5B1F-A0A3658974AC}"/>
              </a:ext>
            </a:extLst>
          </p:cNvPr>
          <p:cNvSpPr>
            <a:spLocks noGrp="1"/>
          </p:cNvSpPr>
          <p:nvPr>
            <p:ph type="body" sz="quarter" idx="22" hasCustomPrompt="1"/>
          </p:nvPr>
        </p:nvSpPr>
        <p:spPr>
          <a:xfrm>
            <a:off x="1043999"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Untertitel">
            <a:extLst>
              <a:ext uri="{FF2B5EF4-FFF2-40B4-BE49-F238E27FC236}">
                <a16:creationId xmlns:a16="http://schemas.microsoft.com/office/drawing/2014/main" id="{662852D8-1A10-9830-63C0-FA8569C7F928}"/>
              </a:ext>
            </a:extLst>
          </p:cNvPr>
          <p:cNvSpPr>
            <a:spLocks noGrp="1"/>
          </p:cNvSpPr>
          <p:nvPr>
            <p:ph type="body" sz="quarter" idx="13"/>
          </p:nvPr>
        </p:nvSpPr>
        <p:spPr>
          <a:xfrm>
            <a:off x="1044000" y="1080000"/>
            <a:ext cx="5184000"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80E8CCB2-6545-A30F-7DD6-A101E0E3391F}"/>
              </a:ext>
            </a:extLst>
          </p:cNvPr>
          <p:cNvSpPr>
            <a:spLocks noGrp="1"/>
          </p:cNvSpPr>
          <p:nvPr>
            <p:ph type="title"/>
          </p:nvPr>
        </p:nvSpPr>
        <p:spPr>
          <a:xfrm>
            <a:off x="1044001" y="252000"/>
            <a:ext cx="5184000" cy="774965"/>
          </a:xfrm>
        </p:spPr>
        <p:txBody>
          <a:bodyPr/>
          <a:lstStyle/>
          <a:p>
            <a:r>
              <a:rPr lang="de-DE"/>
              <a:t>Mastertitelformat bearbeiten</a:t>
            </a:r>
          </a:p>
        </p:txBody>
      </p:sp>
    </p:spTree>
    <p:extLst>
      <p:ext uri="{BB962C8B-B14F-4D97-AF65-F5344CB8AC3E}">
        <p14:creationId xmlns:p14="http://schemas.microsoft.com/office/powerpoint/2010/main" val="1919907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3xInhalt hoch">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4" name="Quelle">
            <a:extLst>
              <a:ext uri="{FF2B5EF4-FFF2-40B4-BE49-F238E27FC236}">
                <a16:creationId xmlns:a16="http://schemas.microsoft.com/office/drawing/2014/main" id="{3088C708-D41B-A4F2-D404-8D487F547A8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4"/>
                </a:solidFill>
              </a:defRPr>
            </a:lvl1pPr>
            <a:lvl2pPr marL="168048" indent="0">
              <a:buNone/>
              <a:defRPr/>
            </a:lvl2pPr>
          </a:lstStyle>
          <a:p>
            <a:pPr lvl="0"/>
            <a:r>
              <a:rPr lang="de-DE"/>
              <a:t>Quellen</a:t>
            </a:r>
          </a:p>
        </p:txBody>
      </p:sp>
      <p:sp>
        <p:nvSpPr>
          <p:cNvPr id="11" name="Inhaltsplatzhalter 17">
            <a:extLst>
              <a:ext uri="{FF2B5EF4-FFF2-40B4-BE49-F238E27FC236}">
                <a16:creationId xmlns:a16="http://schemas.microsoft.com/office/drawing/2014/main" id="{9F82B4D8-704F-DB59-203A-0435BE7E7F94}"/>
              </a:ext>
            </a:extLst>
          </p:cNvPr>
          <p:cNvSpPr>
            <a:spLocks noGrp="1" noRot="1" noMove="1" noResize="1" noEditPoints="1" noAdjustHandles="1" noChangeArrowheads="1" noChangeShapeType="1"/>
          </p:cNvSpPr>
          <p:nvPr>
            <p:ph sz="quarter" idx="17"/>
          </p:nvPr>
        </p:nvSpPr>
        <p:spPr>
          <a:xfrm>
            <a:off x="10445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7">
            <a:extLst>
              <a:ext uri="{FF2B5EF4-FFF2-40B4-BE49-F238E27FC236}">
                <a16:creationId xmlns:a16="http://schemas.microsoft.com/office/drawing/2014/main" id="{EB091252-14DA-C326-1A68-FEFE55356DDF}"/>
              </a:ext>
            </a:extLst>
          </p:cNvPr>
          <p:cNvSpPr>
            <a:spLocks noGrp="1" noRot="1" noMove="1" noResize="1" noEditPoints="1" noAdjustHandles="1" noChangeArrowheads="1" noChangeShapeType="1"/>
          </p:cNvSpPr>
          <p:nvPr>
            <p:ph sz="quarter" idx="23"/>
          </p:nvPr>
        </p:nvSpPr>
        <p:spPr>
          <a:xfrm>
            <a:off x="48008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7">
            <a:extLst>
              <a:ext uri="{FF2B5EF4-FFF2-40B4-BE49-F238E27FC236}">
                <a16:creationId xmlns:a16="http://schemas.microsoft.com/office/drawing/2014/main" id="{83728F77-6C1A-CD84-C0F0-E5FBA7F0308B}"/>
              </a:ext>
            </a:extLst>
          </p:cNvPr>
          <p:cNvSpPr>
            <a:spLocks noGrp="1" noRot="1" noMove="1" noResize="1" noEditPoints="1" noAdjustHandles="1" noChangeArrowheads="1" noChangeShapeType="1"/>
          </p:cNvSpPr>
          <p:nvPr>
            <p:ph sz="quarter" idx="24"/>
          </p:nvPr>
        </p:nvSpPr>
        <p:spPr>
          <a:xfrm>
            <a:off x="85571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2" name="Titel 1">
            <a:extLst>
              <a:ext uri="{FF2B5EF4-FFF2-40B4-BE49-F238E27FC236}">
                <a16:creationId xmlns:a16="http://schemas.microsoft.com/office/drawing/2014/main" id="{CD820ED4-6DC2-E2B7-8BA2-69FBF2095EEE}"/>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924416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2_1xInhalte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9" name="Quelle">
            <a:extLst>
              <a:ext uri="{FF2B5EF4-FFF2-40B4-BE49-F238E27FC236}">
                <a16:creationId xmlns:a16="http://schemas.microsoft.com/office/drawing/2014/main" id="{AA2FE618-FBF9-202D-BFCD-25164C92666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4"/>
                </a:solidFill>
              </a:defRPr>
            </a:lvl1pPr>
            <a:lvl2pPr marL="168048" indent="0">
              <a:buNone/>
              <a:defRPr/>
            </a:lvl2pPr>
          </a:lstStyle>
          <a:p>
            <a:pPr lvl="0"/>
            <a:r>
              <a:rPr lang="de-DE"/>
              <a:t>Quellen</a:t>
            </a:r>
          </a:p>
        </p:txBody>
      </p:sp>
      <p:sp>
        <p:nvSpPr>
          <p:cNvPr id="2" name="Inhaltsplatzhalter 17">
            <a:extLst>
              <a:ext uri="{FF2B5EF4-FFF2-40B4-BE49-F238E27FC236}">
                <a16:creationId xmlns:a16="http://schemas.microsoft.com/office/drawing/2014/main" id="{A35E2429-6B39-C4DD-66AB-319117BF07A9}"/>
              </a:ext>
            </a:extLst>
          </p:cNvPr>
          <p:cNvSpPr>
            <a:spLocks noGrp="1" noRot="1" noMove="1" noResize="1" noEditPoints="1" noAdjustHandles="1" noChangeArrowheads="1" noChangeShapeType="1"/>
          </p:cNvSpPr>
          <p:nvPr>
            <p:ph sz="quarter" idx="23"/>
          </p:nvPr>
        </p:nvSpPr>
        <p:spPr>
          <a:xfrm>
            <a:off x="6757173" y="1799999"/>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877DBA28-75F8-EB66-6244-6B06B3C418EC}"/>
              </a:ext>
            </a:extLst>
          </p:cNvPr>
          <p:cNvSpPr>
            <a:spLocks noGrp="1" noRot="1" noMove="1" noResize="1" noEditPoints="1" noAdjustHandles="1" noChangeArrowheads="1" noChangeShapeType="1"/>
          </p:cNvSpPr>
          <p:nvPr>
            <p:ph sz="quarter" idx="17"/>
          </p:nvPr>
        </p:nvSpPr>
        <p:spPr>
          <a:xfrm>
            <a:off x="1044575" y="1799999"/>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3924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7" name="Titel 6">
            <a:extLst>
              <a:ext uri="{FF2B5EF4-FFF2-40B4-BE49-F238E27FC236}">
                <a16:creationId xmlns:a16="http://schemas.microsoft.com/office/drawing/2014/main" id="{8BB95C71-F670-28A7-F129-15AB87637068}"/>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1793749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1_2xInhalte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2" name="Inhaltsplatzhalter 17">
            <a:extLst>
              <a:ext uri="{FF2B5EF4-FFF2-40B4-BE49-F238E27FC236}">
                <a16:creationId xmlns:a16="http://schemas.microsoft.com/office/drawing/2014/main" id="{A35E2429-6B39-C4DD-66AB-319117BF07A9}"/>
              </a:ext>
            </a:extLst>
          </p:cNvPr>
          <p:cNvSpPr>
            <a:spLocks noGrp="1" noRot="1" noMove="1" noResize="1" noEditPoints="1" noAdjustHandles="1" noChangeArrowheads="1" noChangeShapeType="1"/>
          </p:cNvSpPr>
          <p:nvPr>
            <p:ph sz="quarter" idx="23"/>
          </p:nvPr>
        </p:nvSpPr>
        <p:spPr>
          <a:xfrm>
            <a:off x="6757173" y="3924000"/>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877DBA28-75F8-EB66-6244-6B06B3C418EC}"/>
              </a:ext>
            </a:extLst>
          </p:cNvPr>
          <p:cNvSpPr>
            <a:spLocks noGrp="1" noRot="1" noMove="1" noResize="1" noEditPoints="1" noAdjustHandles="1" noChangeArrowheads="1" noChangeShapeType="1"/>
          </p:cNvSpPr>
          <p:nvPr>
            <p:ph sz="quarter" idx="17"/>
          </p:nvPr>
        </p:nvSpPr>
        <p:spPr>
          <a:xfrm>
            <a:off x="1044575" y="3924000"/>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1800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5BC3E54C-9862-A028-6F61-E58C08736095}"/>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7" name="Quelle">
            <a:extLst>
              <a:ext uri="{FF2B5EF4-FFF2-40B4-BE49-F238E27FC236}">
                <a16:creationId xmlns:a16="http://schemas.microsoft.com/office/drawing/2014/main" id="{F8099E7C-CB4D-B1D4-AE23-D7FC771C8702}"/>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1915840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2xInhalt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1800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5BC3E54C-9862-A028-6F61-E58C08736095}"/>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7" name="Inhaltsplatzhalter 17">
            <a:extLst>
              <a:ext uri="{FF2B5EF4-FFF2-40B4-BE49-F238E27FC236}">
                <a16:creationId xmlns:a16="http://schemas.microsoft.com/office/drawing/2014/main" id="{93E15D75-90CB-C0B6-4D44-FC68B643BE15}"/>
              </a:ext>
            </a:extLst>
          </p:cNvPr>
          <p:cNvSpPr>
            <a:spLocks noGrp="1" noRot="1" noMove="1" noResize="1" noEditPoints="1" noAdjustHandles="1" noChangeArrowheads="1" noChangeShapeType="1"/>
          </p:cNvSpPr>
          <p:nvPr>
            <p:ph sz="quarter" idx="26"/>
          </p:nvPr>
        </p:nvSpPr>
        <p:spPr>
          <a:xfrm>
            <a:off x="1044575" y="3924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Quelle">
            <a:extLst>
              <a:ext uri="{FF2B5EF4-FFF2-40B4-BE49-F238E27FC236}">
                <a16:creationId xmlns:a16="http://schemas.microsoft.com/office/drawing/2014/main" id="{0A4DD8FB-1737-8DB5-093E-EFA12801F739}"/>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96773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2xInhalt/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2" name="Inhaltsplatzhalter 17">
            <a:extLst>
              <a:ext uri="{FF2B5EF4-FFF2-40B4-BE49-F238E27FC236}">
                <a16:creationId xmlns:a16="http://schemas.microsoft.com/office/drawing/2014/main" id="{5A2A0E6E-47CD-73AC-25BB-DF202915760E}"/>
              </a:ext>
            </a:extLst>
          </p:cNvPr>
          <p:cNvSpPr>
            <a:spLocks noGrp="1" noRot="1" noMove="1" noResize="1" noEditPoints="1" noAdjustHandles="1" noChangeArrowheads="1" noChangeShapeType="1"/>
          </p:cNvSpPr>
          <p:nvPr>
            <p:ph sz="quarter" idx="24"/>
          </p:nvPr>
        </p:nvSpPr>
        <p:spPr>
          <a:xfrm>
            <a:off x="6757173" y="1799999"/>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FF9B5A58-4E70-3A4E-ECEE-CA0975DA10EC}"/>
              </a:ext>
            </a:extLst>
          </p:cNvPr>
          <p:cNvSpPr>
            <a:spLocks noGrp="1" noRot="1" noMove="1" noResize="1" noEditPoints="1" noAdjustHandles="1" noChangeArrowheads="1" noChangeShapeType="1"/>
          </p:cNvSpPr>
          <p:nvPr>
            <p:ph sz="quarter" idx="25"/>
          </p:nvPr>
        </p:nvSpPr>
        <p:spPr>
          <a:xfrm>
            <a:off x="10445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Inhaltsplatzhalter 17">
            <a:extLst>
              <a:ext uri="{FF2B5EF4-FFF2-40B4-BE49-F238E27FC236}">
                <a16:creationId xmlns:a16="http://schemas.microsoft.com/office/drawing/2014/main" id="{AC708831-BCBC-900A-1215-98967DCF6297}"/>
              </a:ext>
            </a:extLst>
          </p:cNvPr>
          <p:cNvSpPr>
            <a:spLocks noGrp="1" noRot="1" noMove="1" noResize="1" noEditPoints="1" noAdjustHandles="1" noChangeArrowheads="1" noChangeShapeType="1"/>
          </p:cNvSpPr>
          <p:nvPr>
            <p:ph sz="quarter" idx="17"/>
          </p:nvPr>
        </p:nvSpPr>
        <p:spPr>
          <a:xfrm>
            <a:off x="1044575" y="1799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47995BC3-BDA5-AE1C-BA99-63CE5BB7D49F}"/>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CCE1A6AF-7790-BB4A-427A-91FD064C0612}"/>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10DEE5A8-3A07-7A30-082D-128FE85E99B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857720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Inhalt/2xInhal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10" name="Inhaltsplatzhalter 17">
            <a:extLst>
              <a:ext uri="{FF2B5EF4-FFF2-40B4-BE49-F238E27FC236}">
                <a16:creationId xmlns:a16="http://schemas.microsoft.com/office/drawing/2014/main" id="{7641C614-A6AA-4861-67D7-F24BC7134269}"/>
              </a:ext>
            </a:extLst>
          </p:cNvPr>
          <p:cNvSpPr>
            <a:spLocks noGrp="1" noRot="1" noMove="1" noResize="1" noEditPoints="1" noAdjustHandles="1" noChangeArrowheads="1" noChangeShapeType="1"/>
          </p:cNvSpPr>
          <p:nvPr>
            <p:ph sz="quarter" idx="17"/>
          </p:nvPr>
        </p:nvSpPr>
        <p:spPr>
          <a:xfrm>
            <a:off x="6757175"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7">
            <a:extLst>
              <a:ext uri="{FF2B5EF4-FFF2-40B4-BE49-F238E27FC236}">
                <a16:creationId xmlns:a16="http://schemas.microsoft.com/office/drawing/2014/main" id="{7798112B-E4E8-BC3C-A619-F2DA9449780D}"/>
              </a:ext>
            </a:extLst>
          </p:cNvPr>
          <p:cNvSpPr>
            <a:spLocks noGrp="1" noRot="1" noMove="1" noResize="1" noEditPoints="1" noAdjustHandles="1" noChangeArrowheads="1" noChangeShapeType="1"/>
          </p:cNvSpPr>
          <p:nvPr>
            <p:ph sz="quarter" idx="23"/>
          </p:nvPr>
        </p:nvSpPr>
        <p:spPr>
          <a:xfrm>
            <a:off x="67571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7">
            <a:extLst>
              <a:ext uri="{FF2B5EF4-FFF2-40B4-BE49-F238E27FC236}">
                <a16:creationId xmlns:a16="http://schemas.microsoft.com/office/drawing/2014/main" id="{548AECC8-9F79-A807-9832-CFBD29E0C682}"/>
              </a:ext>
            </a:extLst>
          </p:cNvPr>
          <p:cNvSpPr>
            <a:spLocks noGrp="1" noRot="1" noMove="1" noResize="1" noEditPoints="1" noAdjustHandles="1" noChangeArrowheads="1" noChangeShapeType="1"/>
          </p:cNvSpPr>
          <p:nvPr>
            <p:ph sz="quarter" idx="24"/>
          </p:nvPr>
        </p:nvSpPr>
        <p:spPr>
          <a:xfrm>
            <a:off x="1044000"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CD8C5D07-83D3-5E61-E5A1-9D9BF1E59B1E}"/>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BBFC1DB0-286D-629A-3D2B-A006BD8051B9}"/>
              </a:ext>
            </a:extLst>
          </p:cNvPr>
          <p:cNvSpPr>
            <a:spLocks noGrp="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FFCF94C1-EA8B-FE9F-7661-ED67568A689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057456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4xInhalt qu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Inhaltsplatzhalter 17">
            <a:extLst>
              <a:ext uri="{FF2B5EF4-FFF2-40B4-BE49-F238E27FC236}">
                <a16:creationId xmlns:a16="http://schemas.microsoft.com/office/drawing/2014/main" id="{F3DDBE14-4545-5122-95DD-BC2C266DD350}"/>
              </a:ext>
            </a:extLst>
          </p:cNvPr>
          <p:cNvSpPr>
            <a:spLocks noGrp="1"/>
          </p:cNvSpPr>
          <p:nvPr>
            <p:ph sz="quarter" idx="17"/>
          </p:nvPr>
        </p:nvSpPr>
        <p:spPr>
          <a:xfrm>
            <a:off x="1044000"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17">
            <a:extLst>
              <a:ext uri="{FF2B5EF4-FFF2-40B4-BE49-F238E27FC236}">
                <a16:creationId xmlns:a16="http://schemas.microsoft.com/office/drawing/2014/main" id="{821F29B7-0A54-E72C-E1DE-55F0D5638DF1}"/>
              </a:ext>
            </a:extLst>
          </p:cNvPr>
          <p:cNvSpPr>
            <a:spLocks noGrp="1" noRot="1" noMove="1" noResize="1" noEditPoints="1" noAdjustHandles="1" noChangeArrowheads="1" noChangeShapeType="1"/>
          </p:cNvSpPr>
          <p:nvPr>
            <p:ph sz="quarter" idx="23"/>
          </p:nvPr>
        </p:nvSpPr>
        <p:spPr>
          <a:xfrm>
            <a:off x="1044000"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17">
            <a:extLst>
              <a:ext uri="{FF2B5EF4-FFF2-40B4-BE49-F238E27FC236}">
                <a16:creationId xmlns:a16="http://schemas.microsoft.com/office/drawing/2014/main" id="{E7AC6BA5-C073-C7DA-F42E-6EC8C83FF005}"/>
              </a:ext>
            </a:extLst>
          </p:cNvPr>
          <p:cNvSpPr>
            <a:spLocks noGrp="1"/>
          </p:cNvSpPr>
          <p:nvPr>
            <p:ph sz="quarter" idx="24"/>
          </p:nvPr>
        </p:nvSpPr>
        <p:spPr>
          <a:xfrm>
            <a:off x="6757175"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7">
            <a:extLst>
              <a:ext uri="{FF2B5EF4-FFF2-40B4-BE49-F238E27FC236}">
                <a16:creationId xmlns:a16="http://schemas.microsoft.com/office/drawing/2014/main" id="{5E225420-3E2A-7A77-C1E0-B01D8A71576E}"/>
              </a:ext>
            </a:extLst>
          </p:cNvPr>
          <p:cNvSpPr>
            <a:spLocks noGrp="1" noRot="1" noMove="1" noResize="1" noEditPoints="1" noAdjustHandles="1" noChangeArrowheads="1" noChangeShapeType="1"/>
          </p:cNvSpPr>
          <p:nvPr>
            <p:ph sz="quarter" idx="25"/>
          </p:nvPr>
        </p:nvSpPr>
        <p:spPr>
          <a:xfrm>
            <a:off x="67571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Untertitel">
            <a:extLst>
              <a:ext uri="{FF2B5EF4-FFF2-40B4-BE49-F238E27FC236}">
                <a16:creationId xmlns:a16="http://schemas.microsoft.com/office/drawing/2014/main" id="{FEC8A8C0-4A1A-F954-D80A-84950A766732}"/>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2" name="Titel 1">
            <a:extLst>
              <a:ext uri="{FF2B5EF4-FFF2-40B4-BE49-F238E27FC236}">
                <a16:creationId xmlns:a16="http://schemas.microsoft.com/office/drawing/2014/main" id="{30CC6753-1C82-8284-E0F3-F86606E3EE6E}"/>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4B5F1948-BDE0-E125-C01A-5661A6E5F36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191134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Inhalt/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B3549-A067-9184-EDD3-80D1978337FD}"/>
              </a:ext>
            </a:extLst>
          </p:cNvPr>
          <p:cNvSpPr>
            <a:spLocks noGrp="1"/>
          </p:cNvSpPr>
          <p:nvPr>
            <p:ph type="title"/>
          </p:nvPr>
        </p:nvSpPr>
        <p:spPr>
          <a:xfrm>
            <a:off x="1044000" y="252000"/>
            <a:ext cx="10897175" cy="774965"/>
          </a:xfrm>
        </p:spPr>
        <p:txBody>
          <a:bodyPr/>
          <a:lstStyle/>
          <a:p>
            <a:r>
              <a:rPr lang="de-DE"/>
              <a:t>Mastertitelformat bearbeiten</a:t>
            </a:r>
          </a:p>
        </p:txBody>
      </p:sp>
      <p:sp>
        <p:nvSpPr>
          <p:cNvPr id="3" name="Fußzeilenplatzhalter 2">
            <a:extLst>
              <a:ext uri="{FF2B5EF4-FFF2-40B4-BE49-F238E27FC236}">
                <a16:creationId xmlns:a16="http://schemas.microsoft.com/office/drawing/2014/main" id="{03E73423-E2AA-9CE1-47ED-1ED225A1587E}"/>
              </a:ext>
            </a:extLst>
          </p:cNvPr>
          <p:cNvSpPr>
            <a:spLocks noGrp="1"/>
          </p:cNvSpPr>
          <p:nvPr>
            <p:ph type="ftr" sz="quarter" idx="10"/>
          </p:nvPr>
        </p:nvSpPr>
        <p:spPr/>
        <p:txBody>
          <a:bodyPr/>
          <a:lstStyle/>
          <a:p>
            <a:r>
              <a:rPr lang="de-DE"/>
              <a:t>Universität Hamburg | Fakultät für Rechtswissenschaft</a:t>
            </a:r>
          </a:p>
        </p:txBody>
      </p:sp>
      <p:sp>
        <p:nvSpPr>
          <p:cNvPr id="4" name="Datumsplatzhalter 3">
            <a:extLst>
              <a:ext uri="{FF2B5EF4-FFF2-40B4-BE49-F238E27FC236}">
                <a16:creationId xmlns:a16="http://schemas.microsoft.com/office/drawing/2014/main" id="{CB73C841-8133-5FE2-556C-C8B8EE2A21C1}"/>
              </a:ext>
            </a:extLst>
          </p:cNvPr>
          <p:cNvSpPr>
            <a:spLocks noGrp="1"/>
          </p:cNvSpPr>
          <p:nvPr>
            <p:ph type="dt" sz="half" idx="11"/>
          </p:nvPr>
        </p:nvSpPr>
        <p:spPr/>
        <p:txBody>
          <a:bodyPr/>
          <a:lstStyle/>
          <a:p>
            <a:r>
              <a:rPr lang="de-DE"/>
              <a:t>04.06.2026</a:t>
            </a:r>
          </a:p>
        </p:txBody>
      </p:sp>
      <p:sp>
        <p:nvSpPr>
          <p:cNvPr id="5" name="Foliennummernplatzhalter 4">
            <a:extLst>
              <a:ext uri="{FF2B5EF4-FFF2-40B4-BE49-F238E27FC236}">
                <a16:creationId xmlns:a16="http://schemas.microsoft.com/office/drawing/2014/main" id="{BBFB5A39-A061-FA4E-FBEE-C9A9359DB013}"/>
              </a:ext>
            </a:extLst>
          </p:cNvPr>
          <p:cNvSpPr>
            <a:spLocks noGrp="1"/>
          </p:cNvSpPr>
          <p:nvPr>
            <p:ph type="sldNum" sz="quarter" idx="12"/>
          </p:nvPr>
        </p:nvSpPr>
        <p:spPr/>
        <p:txBody>
          <a:bodyPr/>
          <a:lstStyle/>
          <a:p>
            <a:fld id="{3A98EE3D-8CD1-4C3F-BD1C-C98C9596463C}" type="slidenum">
              <a:rPr lang="de-DE" smtClean="0"/>
              <a:pPr/>
              <a:t>‹Nr.›</a:t>
            </a:fld>
            <a:endParaRPr lang="de-DE"/>
          </a:p>
        </p:txBody>
      </p:sp>
      <p:sp>
        <p:nvSpPr>
          <p:cNvPr id="6" name="Inhaltsplatzhalter 17">
            <a:extLst>
              <a:ext uri="{FF2B5EF4-FFF2-40B4-BE49-F238E27FC236}">
                <a16:creationId xmlns:a16="http://schemas.microsoft.com/office/drawing/2014/main" id="{7230B68E-EC75-185C-05BD-3C3365EBCDE8}"/>
              </a:ext>
            </a:extLst>
          </p:cNvPr>
          <p:cNvSpPr>
            <a:spLocks noGrp="1"/>
          </p:cNvSpPr>
          <p:nvPr>
            <p:ph sz="quarter" idx="24"/>
          </p:nvPr>
        </p:nvSpPr>
        <p:spPr>
          <a:xfrm>
            <a:off x="1044000"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1">
            <a:extLst>
              <a:ext uri="{FF2B5EF4-FFF2-40B4-BE49-F238E27FC236}">
                <a16:creationId xmlns:a16="http://schemas.microsoft.com/office/drawing/2014/main" id="{D279AC99-10AB-0C0F-DC7F-18EF12AC61CB}"/>
              </a:ext>
            </a:extLst>
          </p:cNvPr>
          <p:cNvSpPr>
            <a:spLocks noGrp="1"/>
          </p:cNvSpPr>
          <p:nvPr>
            <p:ph type="pic" sz="quarter" idx="18"/>
          </p:nvPr>
        </p:nvSpPr>
        <p:spPr>
          <a:xfrm>
            <a:off x="6757175" y="1800000"/>
            <a:ext cx="5184000" cy="4104000"/>
          </a:xfrm>
          <a:prstGeom prst="rect">
            <a:avLst/>
          </a:prstGeom>
        </p:spPr>
        <p:txBody>
          <a:bodyPr/>
          <a:lstStyle/>
          <a:p>
            <a:endParaRPr lang="de-DE"/>
          </a:p>
        </p:txBody>
      </p:sp>
      <p:sp>
        <p:nvSpPr>
          <p:cNvPr id="8" name="Untertitel">
            <a:extLst>
              <a:ext uri="{FF2B5EF4-FFF2-40B4-BE49-F238E27FC236}">
                <a16:creationId xmlns:a16="http://schemas.microsoft.com/office/drawing/2014/main" id="{F5961A11-6678-4992-5810-80AEEDE12600}"/>
              </a:ext>
            </a:extLst>
          </p:cNvPr>
          <p:cNvSpPr>
            <a:spLocks noGrp="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9" name="Quelle">
            <a:extLst>
              <a:ext uri="{FF2B5EF4-FFF2-40B4-BE49-F238E27FC236}">
                <a16:creationId xmlns:a16="http://schemas.microsoft.com/office/drawing/2014/main" id="{D2E2E885-CB29-EC5F-3100-AF2A13912D8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994602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B3549-A067-9184-EDD3-80D1978337FD}"/>
              </a:ext>
            </a:extLst>
          </p:cNvPr>
          <p:cNvSpPr>
            <a:spLocks noGrp="1"/>
          </p:cNvSpPr>
          <p:nvPr>
            <p:ph type="title"/>
          </p:nvPr>
        </p:nvSpPr>
        <p:spPr>
          <a:xfrm>
            <a:off x="1044000" y="252000"/>
            <a:ext cx="10897175" cy="774965"/>
          </a:xfrm>
        </p:spPr>
        <p:txBody>
          <a:bodyPr/>
          <a:lstStyle/>
          <a:p>
            <a:r>
              <a:rPr lang="de-DE"/>
              <a:t>Mastertitelformat bearbeiten</a:t>
            </a:r>
          </a:p>
        </p:txBody>
      </p:sp>
      <p:sp>
        <p:nvSpPr>
          <p:cNvPr id="3" name="Fußzeilenplatzhalter 2">
            <a:extLst>
              <a:ext uri="{FF2B5EF4-FFF2-40B4-BE49-F238E27FC236}">
                <a16:creationId xmlns:a16="http://schemas.microsoft.com/office/drawing/2014/main" id="{03E73423-E2AA-9CE1-47ED-1ED225A1587E}"/>
              </a:ext>
            </a:extLst>
          </p:cNvPr>
          <p:cNvSpPr>
            <a:spLocks noGrp="1"/>
          </p:cNvSpPr>
          <p:nvPr>
            <p:ph type="ftr" sz="quarter" idx="10"/>
          </p:nvPr>
        </p:nvSpPr>
        <p:spPr/>
        <p:txBody>
          <a:bodyPr/>
          <a:lstStyle/>
          <a:p>
            <a:r>
              <a:rPr lang="de-DE"/>
              <a:t>Universität Hamburg | Fakultät für Rechtswissenschaft</a:t>
            </a:r>
          </a:p>
        </p:txBody>
      </p:sp>
      <p:sp>
        <p:nvSpPr>
          <p:cNvPr id="4" name="Datumsplatzhalter 3">
            <a:extLst>
              <a:ext uri="{FF2B5EF4-FFF2-40B4-BE49-F238E27FC236}">
                <a16:creationId xmlns:a16="http://schemas.microsoft.com/office/drawing/2014/main" id="{CB73C841-8133-5FE2-556C-C8B8EE2A21C1}"/>
              </a:ext>
            </a:extLst>
          </p:cNvPr>
          <p:cNvSpPr>
            <a:spLocks noGrp="1"/>
          </p:cNvSpPr>
          <p:nvPr>
            <p:ph type="dt" sz="half" idx="11"/>
          </p:nvPr>
        </p:nvSpPr>
        <p:spPr/>
        <p:txBody>
          <a:bodyPr/>
          <a:lstStyle/>
          <a:p>
            <a:r>
              <a:rPr lang="de-DE"/>
              <a:t>04.06.2026</a:t>
            </a:r>
          </a:p>
        </p:txBody>
      </p:sp>
      <p:sp>
        <p:nvSpPr>
          <p:cNvPr id="5" name="Foliennummernplatzhalter 4">
            <a:extLst>
              <a:ext uri="{FF2B5EF4-FFF2-40B4-BE49-F238E27FC236}">
                <a16:creationId xmlns:a16="http://schemas.microsoft.com/office/drawing/2014/main" id="{BBFB5A39-A061-FA4E-FBEE-C9A9359DB013}"/>
              </a:ext>
            </a:extLst>
          </p:cNvPr>
          <p:cNvSpPr>
            <a:spLocks noGrp="1"/>
          </p:cNvSpPr>
          <p:nvPr>
            <p:ph type="sldNum" sz="quarter" idx="12"/>
          </p:nvPr>
        </p:nvSpPr>
        <p:spPr/>
        <p:txBody>
          <a:bodyPr/>
          <a:lstStyle/>
          <a:p>
            <a:fld id="{3A98EE3D-8CD1-4C3F-BD1C-C98C9596463C}" type="slidenum">
              <a:rPr lang="de-DE" smtClean="0"/>
              <a:pPr/>
              <a:t>‹Nr.›</a:t>
            </a:fld>
            <a:endParaRPr lang="de-DE"/>
          </a:p>
        </p:txBody>
      </p:sp>
      <p:sp>
        <p:nvSpPr>
          <p:cNvPr id="6" name="Inhaltsplatzhalter 17">
            <a:extLst>
              <a:ext uri="{FF2B5EF4-FFF2-40B4-BE49-F238E27FC236}">
                <a16:creationId xmlns:a16="http://schemas.microsoft.com/office/drawing/2014/main" id="{7230B68E-EC75-185C-05BD-3C3365EBCDE8}"/>
              </a:ext>
            </a:extLst>
          </p:cNvPr>
          <p:cNvSpPr>
            <a:spLocks noGrp="1"/>
          </p:cNvSpPr>
          <p:nvPr>
            <p:ph sz="quarter" idx="24"/>
          </p:nvPr>
        </p:nvSpPr>
        <p:spPr>
          <a:xfrm>
            <a:off x="67571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1">
            <a:extLst>
              <a:ext uri="{FF2B5EF4-FFF2-40B4-BE49-F238E27FC236}">
                <a16:creationId xmlns:a16="http://schemas.microsoft.com/office/drawing/2014/main" id="{D279AC99-10AB-0C0F-DC7F-18EF12AC61CB}"/>
              </a:ext>
            </a:extLst>
          </p:cNvPr>
          <p:cNvSpPr>
            <a:spLocks noGrp="1"/>
          </p:cNvSpPr>
          <p:nvPr>
            <p:ph type="pic" sz="quarter" idx="18"/>
          </p:nvPr>
        </p:nvSpPr>
        <p:spPr>
          <a:xfrm>
            <a:off x="1044000" y="1800000"/>
            <a:ext cx="5184000" cy="4104000"/>
          </a:xfrm>
          <a:prstGeom prst="rect">
            <a:avLst/>
          </a:prstGeom>
        </p:spPr>
        <p:txBody>
          <a:bodyPr/>
          <a:lstStyle/>
          <a:p>
            <a:endParaRPr lang="de-DE"/>
          </a:p>
        </p:txBody>
      </p:sp>
      <p:sp>
        <p:nvSpPr>
          <p:cNvPr id="8" name="Untertitel">
            <a:extLst>
              <a:ext uri="{FF2B5EF4-FFF2-40B4-BE49-F238E27FC236}">
                <a16:creationId xmlns:a16="http://schemas.microsoft.com/office/drawing/2014/main" id="{E6E8188B-402B-FD92-2E4B-6EA897747F17}"/>
              </a:ext>
            </a:extLst>
          </p:cNvPr>
          <p:cNvSpPr>
            <a:spLocks noGrp="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9" name="Quelle">
            <a:extLst>
              <a:ext uri="{FF2B5EF4-FFF2-40B4-BE49-F238E27FC236}">
                <a16:creationId xmlns:a16="http://schemas.microsoft.com/office/drawing/2014/main" id="{FAF00BDE-7534-A193-57F7-9FD75656086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02344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0561FA-5ACB-62D1-FD6C-7458CD9643AB}"/>
              </a:ext>
            </a:extLst>
          </p:cNvPr>
          <p:cNvSpPr>
            <a:spLocks noGrp="1" noRot="1" noMove="1" noResize="1" noEditPoints="1" noAdjustHandles="1" noChangeArrowheads="1" noChangeShapeType="1"/>
          </p:cNvSpPr>
          <p:nvPr>
            <p:ph type="sldNum" sz="quarter" idx="20"/>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5D136AD0-B88F-50EA-203D-BC7E80564AF3}"/>
              </a:ext>
            </a:extLst>
          </p:cNvPr>
          <p:cNvSpPr>
            <a:spLocks noGrp="1" noRot="1" noMove="1" noResize="1" noEditPoints="1" noAdjustHandles="1" noChangeArrowheads="1" noChangeShapeType="1"/>
          </p:cNvSpPr>
          <p:nvPr>
            <p:ph type="dt" sz="half" idx="18"/>
          </p:nvPr>
        </p:nvSpPr>
        <p:spPr/>
        <p:txBody>
          <a:bodyPr/>
          <a:lstStyle/>
          <a:p>
            <a:r>
              <a:rPr lang="de-DE"/>
              <a:t>04.06.2026</a:t>
            </a:r>
            <a:endParaRPr/>
          </a:p>
        </p:txBody>
      </p:sp>
      <p:sp>
        <p:nvSpPr>
          <p:cNvPr id="3" name="Fußzeilenplatzhalter 2">
            <a:extLst>
              <a:ext uri="{FF2B5EF4-FFF2-40B4-BE49-F238E27FC236}">
                <a16:creationId xmlns:a16="http://schemas.microsoft.com/office/drawing/2014/main" id="{9B4E4DDD-0AEC-9AE0-963F-2FA837D92574}"/>
              </a:ext>
            </a:extLst>
          </p:cNvPr>
          <p:cNvSpPr>
            <a:spLocks noGrp="1" noRot="1" noMove="1" noResize="1" noEditPoints="1" noAdjustHandles="1" noChangeArrowheads="1" noChangeShapeType="1"/>
          </p:cNvSpPr>
          <p:nvPr>
            <p:ph type="ftr" sz="quarter" idx="19"/>
          </p:nvPr>
        </p:nvSpPr>
        <p:spPr/>
        <p:txBody>
          <a:bodyPr/>
          <a:lstStyle/>
          <a:p>
            <a:r>
              <a:rPr lang="de-DE"/>
              <a:t>Universität Hamburg | Fakultät für Rechtswissenschaft</a:t>
            </a:r>
          </a:p>
        </p:txBody>
      </p:sp>
      <p:sp>
        <p:nvSpPr>
          <p:cNvPr id="5" name="Quelle">
            <a:extLst>
              <a:ext uri="{FF2B5EF4-FFF2-40B4-BE49-F238E27FC236}">
                <a16:creationId xmlns:a16="http://schemas.microsoft.com/office/drawing/2014/main" id="{ED1D60BC-5129-B1D9-3AE6-9061CDDE1BE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7" name="Inhaltsplatzhalter 6">
            <a:extLst>
              <a:ext uri="{FF2B5EF4-FFF2-40B4-BE49-F238E27FC236}">
                <a16:creationId xmlns:a16="http://schemas.microsoft.com/office/drawing/2014/main" id="{EF2C5942-F7D3-65D9-7229-C3E0FDE227C8}"/>
              </a:ext>
            </a:extLst>
          </p:cNvPr>
          <p:cNvSpPr>
            <a:spLocks noGrp="1" noRot="1" noMove="1" noResize="1" noEditPoints="1" noAdjustHandles="1" noChangeArrowheads="1" noChangeShapeType="1"/>
          </p:cNvSpPr>
          <p:nvPr>
            <p:ph sz="quarter" idx="23"/>
          </p:nvPr>
        </p:nvSpPr>
        <p:spPr>
          <a:xfrm>
            <a:off x="1044575" y="1800000"/>
            <a:ext cx="10897200" cy="4104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Untertitel">
            <a:extLst>
              <a:ext uri="{FF2B5EF4-FFF2-40B4-BE49-F238E27FC236}">
                <a16:creationId xmlns:a16="http://schemas.microsoft.com/office/drawing/2014/main" id="{CCD42765-3B99-2CE6-FEFD-F05D1D5D93B9}"/>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500" b="0" cap="none"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64B04999-CAE1-6AA8-295F-C883AF6B3596}"/>
              </a:ext>
            </a:extLst>
          </p:cNvPr>
          <p:cNvSpPr>
            <a:spLocks noGrp="1" noRot="1" noMove="1" noResize="1" noEditPoints="1" noAdjustHandles="1" noChangeArrowheads="1" noChangeShapeType="1"/>
          </p:cNvSpPr>
          <p:nvPr>
            <p:ph type="title"/>
          </p:nvPr>
        </p:nvSpPr>
        <p:spPr>
          <a:xfrm>
            <a:off x="1044000" y="252000"/>
            <a:ext cx="10897175" cy="774965"/>
          </a:xfrm>
        </p:spPr>
        <p:txBody>
          <a:bodyPr/>
          <a:lstStyle/>
          <a:p>
            <a:r>
              <a:rPr lang="de-DE"/>
              <a:t>Mastertitelformat bearbeiten</a:t>
            </a:r>
          </a:p>
        </p:txBody>
      </p:sp>
    </p:spTree>
    <p:extLst>
      <p:ext uri="{BB962C8B-B14F-4D97-AF65-F5344CB8AC3E}">
        <p14:creationId xmlns:p14="http://schemas.microsoft.com/office/powerpoint/2010/main" val="2621020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Bild links/Inhal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2F2674-859D-4B07-222B-F9D3ED5FBC69}"/>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DF1D46B0-23AB-2D93-39CC-5E0F37D9A775}"/>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9" name="Foliennummernplatzhalter 8">
            <a:extLst>
              <a:ext uri="{FF2B5EF4-FFF2-40B4-BE49-F238E27FC236}">
                <a16:creationId xmlns:a16="http://schemas.microsoft.com/office/drawing/2014/main" id="{63A7F203-D9BE-BF39-6185-F485568642B5}"/>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4" name="Quelle">
            <a:extLst>
              <a:ext uri="{FF2B5EF4-FFF2-40B4-BE49-F238E27FC236}">
                <a16:creationId xmlns:a16="http://schemas.microsoft.com/office/drawing/2014/main" id="{1A5BA3E4-08FE-8258-BE85-67E8DFAFC75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18" name="Inhaltsplatzhalter 1">
            <a:extLst>
              <a:ext uri="{FF2B5EF4-FFF2-40B4-BE49-F238E27FC236}">
                <a16:creationId xmlns:a16="http://schemas.microsoft.com/office/drawing/2014/main" id="{A846FA64-2243-E5C6-EEA4-BFAF6464E004}"/>
              </a:ext>
            </a:extLst>
          </p:cNvPr>
          <p:cNvSpPr>
            <a:spLocks noGrp="1" noRot="1" noMove="1" noResize="1" noEditPoints="1" noAdjustHandles="1" noChangeArrowheads="1" noChangeShapeType="1"/>
          </p:cNvSpPr>
          <p:nvPr>
            <p:ph sz="quarter" idx="17"/>
          </p:nvPr>
        </p:nvSpPr>
        <p:spPr>
          <a:xfrm>
            <a:off x="8381999"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noRot="1" noMove="1" noResize="1" noEditPoints="1" noAdjustHandles="1" noChangeArrowheads="1" noChangeShapeType="1"/>
          </p:cNvSpPr>
          <p:nvPr>
            <p:ph type="pic" sz="quarter" idx="18"/>
          </p:nvPr>
        </p:nvSpPr>
        <p:spPr>
          <a:xfrm>
            <a:off x="1043999" y="1800000"/>
            <a:ext cx="6984000" cy="4104000"/>
          </a:xfrm>
          <a:prstGeom prst="rect">
            <a:avLst/>
          </a:prstGeom>
        </p:spPr>
        <p:txBody>
          <a:bodyPr/>
          <a:lstStyle/>
          <a:p>
            <a:endParaRPr lang="de-DE"/>
          </a:p>
        </p:txBody>
      </p:sp>
      <p:sp>
        <p:nvSpPr>
          <p:cNvPr id="7" name="Untertitel">
            <a:extLst>
              <a:ext uri="{FF2B5EF4-FFF2-40B4-BE49-F238E27FC236}">
                <a16:creationId xmlns:a16="http://schemas.microsoft.com/office/drawing/2014/main" id="{B909AAA9-914E-8930-C14E-83FCEB3CC2E3}"/>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74869505-75AD-9328-B3A5-E3711AB5B209}"/>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588463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Inhalt/Bild rechts">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2F2674-859D-4B07-222B-F9D3ED5FBC69}"/>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DF1D46B0-23AB-2D93-39CC-5E0F37D9A775}"/>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9" name="Foliennummernplatzhalter 8">
            <a:extLst>
              <a:ext uri="{FF2B5EF4-FFF2-40B4-BE49-F238E27FC236}">
                <a16:creationId xmlns:a16="http://schemas.microsoft.com/office/drawing/2014/main" id="{63A7F203-D9BE-BF39-6185-F485568642B5}"/>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4" name="Quelle">
            <a:extLst>
              <a:ext uri="{FF2B5EF4-FFF2-40B4-BE49-F238E27FC236}">
                <a16:creationId xmlns:a16="http://schemas.microsoft.com/office/drawing/2014/main" id="{A9B90F99-38BF-D85B-4C8D-AAF3D0BFAC81}"/>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18" name="Inhaltsplatzhalter 1">
            <a:extLst>
              <a:ext uri="{FF2B5EF4-FFF2-40B4-BE49-F238E27FC236}">
                <a16:creationId xmlns:a16="http://schemas.microsoft.com/office/drawing/2014/main" id="{A846FA64-2243-E5C6-EEA4-BFAF6464E004}"/>
              </a:ext>
            </a:extLst>
          </p:cNvPr>
          <p:cNvSpPr>
            <a:spLocks noGrp="1" noRot="1" noMove="1" noResize="1" noEditPoints="1" noAdjustHandles="1" noChangeArrowheads="1" noChangeShapeType="1"/>
          </p:cNvSpPr>
          <p:nvPr>
            <p:ph sz="quarter" idx="17"/>
          </p:nvPr>
        </p:nvSpPr>
        <p:spPr>
          <a:xfrm>
            <a:off x="1044000"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noRot="1" noMove="1" noResize="1" noEditPoints="1" noAdjustHandles="1" noChangeArrowheads="1" noChangeShapeType="1"/>
          </p:cNvSpPr>
          <p:nvPr>
            <p:ph type="pic" sz="quarter" idx="18"/>
          </p:nvPr>
        </p:nvSpPr>
        <p:spPr>
          <a:xfrm>
            <a:off x="4957175" y="1800000"/>
            <a:ext cx="6984000" cy="4104000"/>
          </a:xfrm>
          <a:prstGeom prst="rect">
            <a:avLst/>
          </a:prstGeom>
        </p:spPr>
        <p:txBody>
          <a:bodyPr/>
          <a:lstStyle/>
          <a:p>
            <a:endParaRPr lang="de-DE"/>
          </a:p>
        </p:txBody>
      </p:sp>
      <p:sp>
        <p:nvSpPr>
          <p:cNvPr id="7" name="Untertitel">
            <a:extLst>
              <a:ext uri="{FF2B5EF4-FFF2-40B4-BE49-F238E27FC236}">
                <a16:creationId xmlns:a16="http://schemas.microsoft.com/office/drawing/2014/main" id="{18CF1A26-4AC4-1A4C-2158-0C027FBCB1CB}"/>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5A8BE1F3-E054-01E8-F80D-5A7619692A13}"/>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1630932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Bild/Inhalt">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BF30E9A-5EF9-4FC7-3ACC-EAC9DFD27F78}"/>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Datumsplatzhalter 6">
            <a:extLst>
              <a:ext uri="{FF2B5EF4-FFF2-40B4-BE49-F238E27FC236}">
                <a16:creationId xmlns:a16="http://schemas.microsoft.com/office/drawing/2014/main" id="{6F64D2F5-463E-A5FC-49DC-950522A6241D}"/>
              </a:ext>
            </a:extLst>
          </p:cNvPr>
          <p:cNvSpPr>
            <a:spLocks noGrp="1" noRot="1" noMove="1" noResize="1" noEditPoints="1" noAdjustHandles="1" noChangeArrowheads="1" noChangeShapeType="1"/>
          </p:cNvSpPr>
          <p:nvPr>
            <p:ph type="dt" sz="half" idx="19"/>
          </p:nvPr>
        </p:nvSpPr>
        <p:spPr/>
        <p:txBody>
          <a:bodyPr/>
          <a:lstStyle/>
          <a:p>
            <a:r>
              <a:rPr lang="de-DE"/>
              <a:t>04.06.2026</a:t>
            </a:r>
            <a:endParaRPr/>
          </a:p>
        </p:txBody>
      </p:sp>
      <p:sp>
        <p:nvSpPr>
          <p:cNvPr id="8" name="Fußzeilenplatzhalter 7">
            <a:extLst>
              <a:ext uri="{FF2B5EF4-FFF2-40B4-BE49-F238E27FC236}">
                <a16:creationId xmlns:a16="http://schemas.microsoft.com/office/drawing/2014/main" id="{60DB1ABB-1703-5C96-58FD-AD3C7A2CFF0E}"/>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8" name="Inhaltsplatzhalter 1">
            <a:extLst>
              <a:ext uri="{FF2B5EF4-FFF2-40B4-BE49-F238E27FC236}">
                <a16:creationId xmlns:a16="http://schemas.microsoft.com/office/drawing/2014/main" id="{A846FA64-2243-E5C6-EEA4-BFAF6464E004}"/>
              </a:ext>
            </a:extLst>
          </p:cNvPr>
          <p:cNvSpPr>
            <a:spLocks noGrp="1"/>
          </p:cNvSpPr>
          <p:nvPr>
            <p:ph sz="quarter" idx="17"/>
          </p:nvPr>
        </p:nvSpPr>
        <p:spPr>
          <a:xfrm>
            <a:off x="4957175" y="1800000"/>
            <a:ext cx="69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p:cNvSpPr>
          <p:nvPr>
            <p:ph type="pic" sz="quarter" idx="18"/>
          </p:nvPr>
        </p:nvSpPr>
        <p:spPr>
          <a:xfrm>
            <a:off x="1043999" y="1800000"/>
            <a:ext cx="3564000" cy="4104000"/>
          </a:xfrm>
          <a:prstGeom prst="rect">
            <a:avLst/>
          </a:prstGeom>
        </p:spPr>
        <p:txBody>
          <a:bodyPr/>
          <a:lstStyle/>
          <a:p>
            <a:endParaRPr lang="de-DE"/>
          </a:p>
        </p:txBody>
      </p:sp>
      <p:sp>
        <p:nvSpPr>
          <p:cNvPr id="4" name="Untertitel">
            <a:extLst>
              <a:ext uri="{FF2B5EF4-FFF2-40B4-BE49-F238E27FC236}">
                <a16:creationId xmlns:a16="http://schemas.microsoft.com/office/drawing/2014/main" id="{4A6A3306-D4A8-DA0D-5710-B477D56575D4}"/>
              </a:ext>
            </a:extLst>
          </p:cNvPr>
          <p:cNvSpPr>
            <a:spLocks noGrp="1" noRot="1" noMove="1" noResize="1" noEditPoints="1" noAdjustHandles="1" noChangeArrowheads="1" noChangeShapeType="1"/>
          </p:cNvSpPr>
          <p:nvPr>
            <p:ph type="body" sz="quarter" idx="2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6" name="Titel">
            <a:extLst>
              <a:ext uri="{FF2B5EF4-FFF2-40B4-BE49-F238E27FC236}">
                <a16:creationId xmlns:a16="http://schemas.microsoft.com/office/drawing/2014/main" id="{1BA70318-2053-2C6F-F48A-17DD17F996F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44006F08-A66B-FF50-FC68-D930D2A864E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858137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el//Bild/Inhalt">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BF30E9A-5EF9-4FC7-3ACC-EAC9DFD27F78}"/>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Datumsplatzhalter 6">
            <a:extLst>
              <a:ext uri="{FF2B5EF4-FFF2-40B4-BE49-F238E27FC236}">
                <a16:creationId xmlns:a16="http://schemas.microsoft.com/office/drawing/2014/main" id="{6F64D2F5-463E-A5FC-49DC-950522A6241D}"/>
              </a:ext>
            </a:extLst>
          </p:cNvPr>
          <p:cNvSpPr>
            <a:spLocks noGrp="1" noRot="1" noMove="1" noResize="1" noEditPoints="1" noAdjustHandles="1" noChangeArrowheads="1" noChangeShapeType="1"/>
          </p:cNvSpPr>
          <p:nvPr>
            <p:ph type="dt" sz="half" idx="19"/>
          </p:nvPr>
        </p:nvSpPr>
        <p:spPr/>
        <p:txBody>
          <a:bodyPr/>
          <a:lstStyle/>
          <a:p>
            <a:r>
              <a:rPr lang="de-DE"/>
              <a:t>04.06.2026</a:t>
            </a:r>
            <a:endParaRPr/>
          </a:p>
        </p:txBody>
      </p:sp>
      <p:sp>
        <p:nvSpPr>
          <p:cNvPr id="8" name="Fußzeilenplatzhalter 7">
            <a:extLst>
              <a:ext uri="{FF2B5EF4-FFF2-40B4-BE49-F238E27FC236}">
                <a16:creationId xmlns:a16="http://schemas.microsoft.com/office/drawing/2014/main" id="{60DB1ABB-1703-5C96-58FD-AD3C7A2CFF0E}"/>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8" name="Inhaltsplatzhalter 1">
            <a:extLst>
              <a:ext uri="{FF2B5EF4-FFF2-40B4-BE49-F238E27FC236}">
                <a16:creationId xmlns:a16="http://schemas.microsoft.com/office/drawing/2014/main" id="{A846FA64-2243-E5C6-EEA4-BFAF6464E004}"/>
              </a:ext>
            </a:extLst>
          </p:cNvPr>
          <p:cNvSpPr>
            <a:spLocks noGrp="1"/>
          </p:cNvSpPr>
          <p:nvPr>
            <p:ph sz="quarter" idx="17"/>
          </p:nvPr>
        </p:nvSpPr>
        <p:spPr>
          <a:xfrm>
            <a:off x="4957175" y="1800000"/>
            <a:ext cx="69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p:cNvSpPr>
          <p:nvPr>
            <p:ph type="pic" sz="quarter" idx="18"/>
          </p:nvPr>
        </p:nvSpPr>
        <p:spPr>
          <a:xfrm>
            <a:off x="1043999" y="1800000"/>
            <a:ext cx="3564000" cy="4104000"/>
          </a:xfrm>
          <a:prstGeom prst="rect">
            <a:avLst/>
          </a:prstGeom>
        </p:spPr>
        <p:txBody>
          <a:bodyPr/>
          <a:lstStyle/>
          <a:p>
            <a:r>
              <a:rPr lang="de-DE"/>
              <a:t>Bild durch Klicken auf Symbol hinzufügen</a:t>
            </a:r>
          </a:p>
        </p:txBody>
      </p:sp>
      <p:sp>
        <p:nvSpPr>
          <p:cNvPr id="4" name="Untertitel">
            <a:extLst>
              <a:ext uri="{FF2B5EF4-FFF2-40B4-BE49-F238E27FC236}">
                <a16:creationId xmlns:a16="http://schemas.microsoft.com/office/drawing/2014/main" id="{4A6A3306-D4A8-DA0D-5710-B477D56575D4}"/>
              </a:ext>
            </a:extLst>
          </p:cNvPr>
          <p:cNvSpPr>
            <a:spLocks noGrp="1" noRot="1" noMove="1" noResize="1" noEditPoints="1" noAdjustHandles="1" noChangeArrowheads="1" noChangeShapeType="1"/>
          </p:cNvSpPr>
          <p:nvPr>
            <p:ph type="body" sz="quarter" idx="2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6" name="Titel">
            <a:extLst>
              <a:ext uri="{FF2B5EF4-FFF2-40B4-BE49-F238E27FC236}">
                <a16:creationId xmlns:a16="http://schemas.microsoft.com/office/drawing/2014/main" id="{1BA70318-2053-2C6F-F48A-17DD17F996F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44006F08-A66B-FF50-FC68-D930D2A864E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474480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Inhalt klein /Inhalt">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BF30E9A-5EF9-4FC7-3ACC-EAC9DFD27F78}"/>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Datumsplatzhalter 6">
            <a:extLst>
              <a:ext uri="{FF2B5EF4-FFF2-40B4-BE49-F238E27FC236}">
                <a16:creationId xmlns:a16="http://schemas.microsoft.com/office/drawing/2014/main" id="{6F64D2F5-463E-A5FC-49DC-950522A6241D}"/>
              </a:ext>
            </a:extLst>
          </p:cNvPr>
          <p:cNvSpPr>
            <a:spLocks noGrp="1" noRot="1" noMove="1" noResize="1" noEditPoints="1" noAdjustHandles="1" noChangeArrowheads="1" noChangeShapeType="1"/>
          </p:cNvSpPr>
          <p:nvPr>
            <p:ph type="dt" sz="half" idx="19"/>
          </p:nvPr>
        </p:nvSpPr>
        <p:spPr/>
        <p:txBody>
          <a:bodyPr/>
          <a:lstStyle/>
          <a:p>
            <a:r>
              <a:rPr lang="de-DE"/>
              <a:t>04.06.2026</a:t>
            </a:r>
            <a:endParaRPr/>
          </a:p>
        </p:txBody>
      </p:sp>
      <p:sp>
        <p:nvSpPr>
          <p:cNvPr id="8" name="Fußzeilenplatzhalter 7">
            <a:extLst>
              <a:ext uri="{FF2B5EF4-FFF2-40B4-BE49-F238E27FC236}">
                <a16:creationId xmlns:a16="http://schemas.microsoft.com/office/drawing/2014/main" id="{60DB1ABB-1703-5C96-58FD-AD3C7A2CFF0E}"/>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8" name="Inhaltsplatzhalter 1">
            <a:extLst>
              <a:ext uri="{FF2B5EF4-FFF2-40B4-BE49-F238E27FC236}">
                <a16:creationId xmlns:a16="http://schemas.microsoft.com/office/drawing/2014/main" id="{A846FA64-2243-E5C6-EEA4-BFAF6464E004}"/>
              </a:ext>
            </a:extLst>
          </p:cNvPr>
          <p:cNvSpPr>
            <a:spLocks noGrp="1"/>
          </p:cNvSpPr>
          <p:nvPr>
            <p:ph sz="quarter" idx="17"/>
          </p:nvPr>
        </p:nvSpPr>
        <p:spPr>
          <a:xfrm>
            <a:off x="4957175" y="1800000"/>
            <a:ext cx="69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Untertitel">
            <a:extLst>
              <a:ext uri="{FF2B5EF4-FFF2-40B4-BE49-F238E27FC236}">
                <a16:creationId xmlns:a16="http://schemas.microsoft.com/office/drawing/2014/main" id="{4A6A3306-D4A8-DA0D-5710-B477D56575D4}"/>
              </a:ext>
            </a:extLst>
          </p:cNvPr>
          <p:cNvSpPr>
            <a:spLocks noGrp="1" noRot="1" noMove="1" noResize="1" noEditPoints="1" noAdjustHandles="1" noChangeArrowheads="1" noChangeShapeType="1"/>
          </p:cNvSpPr>
          <p:nvPr>
            <p:ph type="body" sz="quarter" idx="2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6" name="Titel">
            <a:extLst>
              <a:ext uri="{FF2B5EF4-FFF2-40B4-BE49-F238E27FC236}">
                <a16:creationId xmlns:a16="http://schemas.microsoft.com/office/drawing/2014/main" id="{1BA70318-2053-2C6F-F48A-17DD17F996F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44006F08-A66B-FF50-FC68-D930D2A864E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5" name="Inhaltsplatzhalter 1">
            <a:extLst>
              <a:ext uri="{FF2B5EF4-FFF2-40B4-BE49-F238E27FC236}">
                <a16:creationId xmlns:a16="http://schemas.microsoft.com/office/drawing/2014/main" id="{2D8636BC-402F-D572-009B-7194458540DC}"/>
              </a:ext>
            </a:extLst>
          </p:cNvPr>
          <p:cNvSpPr>
            <a:spLocks noGrp="1"/>
          </p:cNvSpPr>
          <p:nvPr>
            <p:ph sz="quarter" idx="24"/>
          </p:nvPr>
        </p:nvSpPr>
        <p:spPr>
          <a:xfrm>
            <a:off x="1044000"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83828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0472F5-FBC7-43EC-818B-2381A1DEBB75}"/>
              </a:ext>
            </a:extLst>
          </p:cNvPr>
          <p:cNvSpPr>
            <a:spLocks noGrp="1" noRot="1" noMove="1" noResize="1" noEditPoints="1" noAdjustHandles="1" noChangeArrowheads="1" noChangeShapeType="1"/>
          </p:cNvSpPr>
          <p:nvPr>
            <p:ph type="dt" sz="half" idx="15"/>
          </p:nvPr>
        </p:nvSpPr>
        <p:spPr/>
        <p:txBody>
          <a:bodyPr/>
          <a:lstStyle/>
          <a:p>
            <a:r>
              <a:rPr lang="de-DE"/>
              <a:t>04.06.2026</a:t>
            </a:r>
          </a:p>
        </p:txBody>
      </p:sp>
      <p:sp>
        <p:nvSpPr>
          <p:cNvPr id="6" name="Fußzeilenplatzhalter 5">
            <a:extLst>
              <a:ext uri="{FF2B5EF4-FFF2-40B4-BE49-F238E27FC236}">
                <a16:creationId xmlns:a16="http://schemas.microsoft.com/office/drawing/2014/main" id="{4C68178C-942A-ECAA-3D36-20046C4A53B2}"/>
              </a:ext>
            </a:extLst>
          </p:cNvPr>
          <p:cNvSpPr>
            <a:spLocks noGrp="1" noRot="1" noMove="1" noResize="1" noEditPoints="1" noAdjustHandles="1" noChangeArrowheads="1" noChangeShapeType="1"/>
          </p:cNvSpPr>
          <p:nvPr>
            <p:ph type="ftr" sz="quarter" idx="16"/>
          </p:nvPr>
        </p:nvSpPr>
        <p:spPr/>
        <p:txBody>
          <a:bodyPr/>
          <a:lstStyle/>
          <a:p>
            <a:r>
              <a:rPr lang="de-DE"/>
              <a:t>Universität Hamburg | Fakultät für Rechtswissenschaft</a:t>
            </a:r>
          </a:p>
        </p:txBody>
      </p:sp>
      <p:sp>
        <p:nvSpPr>
          <p:cNvPr id="7" name="Foliennummernplatzhalter 6">
            <a:extLst>
              <a:ext uri="{FF2B5EF4-FFF2-40B4-BE49-F238E27FC236}">
                <a16:creationId xmlns:a16="http://schemas.microsoft.com/office/drawing/2014/main" id="{0B8F2528-388E-919F-F32A-0115CC303F14}"/>
              </a:ext>
            </a:extLst>
          </p:cNvPr>
          <p:cNvSpPr>
            <a:spLocks noGrp="1" noRot="1" noMove="1" noResize="1" noEditPoints="1" noAdjustHandles="1" noChangeArrowheads="1" noChangeShapeType="1"/>
          </p:cNvSpPr>
          <p:nvPr>
            <p:ph type="sldNum" sz="quarter" idx="17"/>
          </p:nvPr>
        </p:nvSpPr>
        <p:spPr/>
        <p:txBody>
          <a:bodyPr/>
          <a:lstStyle/>
          <a:p>
            <a:fld id="{3A98EE3D-8CD1-4C3F-BD1C-C98C9596463C}" type="slidenum">
              <a:rPr lang="de-DE" smtClean="0"/>
              <a:pPr/>
              <a:t>‹Nr.›</a:t>
            </a:fld>
            <a:endParaRPr lang="de-DE"/>
          </a:p>
        </p:txBody>
      </p:sp>
      <p:sp>
        <p:nvSpPr>
          <p:cNvPr id="5" name="Diagrammplatzhalter 4">
            <a:extLst>
              <a:ext uri="{FF2B5EF4-FFF2-40B4-BE49-F238E27FC236}">
                <a16:creationId xmlns:a16="http://schemas.microsoft.com/office/drawing/2014/main" id="{A7FD0931-C0FC-0976-34C8-302E65395E74}"/>
              </a:ext>
            </a:extLst>
          </p:cNvPr>
          <p:cNvSpPr>
            <a:spLocks noGrp="1" noRot="1" noMove="1" noResize="1" noEditPoints="1" noAdjustHandles="1" noChangeArrowheads="1" noChangeShapeType="1"/>
          </p:cNvSpPr>
          <p:nvPr>
            <p:ph type="chart" sz="quarter" idx="14"/>
          </p:nvPr>
        </p:nvSpPr>
        <p:spPr>
          <a:xfrm>
            <a:off x="1044000" y="1800000"/>
            <a:ext cx="10898188" cy="4104000"/>
          </a:xfrm>
          <a:prstGeom prst="rect">
            <a:avLst/>
          </a:prstGeom>
        </p:spPr>
        <p:txBody>
          <a:bodyPr/>
          <a:lstStyle/>
          <a:p>
            <a:endParaRPr lang="de-DE"/>
          </a:p>
        </p:txBody>
      </p:sp>
      <p:sp>
        <p:nvSpPr>
          <p:cNvPr id="9" name="Untertitel">
            <a:extLst>
              <a:ext uri="{FF2B5EF4-FFF2-40B4-BE49-F238E27FC236}">
                <a16:creationId xmlns:a16="http://schemas.microsoft.com/office/drawing/2014/main" id="{5EA188EC-A421-2A5D-7DEA-C84348F43489}"/>
              </a:ext>
            </a:extLst>
          </p:cNvPr>
          <p:cNvSpPr>
            <a:spLocks noGrp="1" noRot="1" noMove="1" noResize="1" noEditPoints="1" noAdjustHandles="1" noChangeArrowheads="1" noChangeShapeType="1"/>
          </p:cNvSpPr>
          <p:nvPr>
            <p:ph type="body" sz="quarter" idx="19"/>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3" name="Titel 2">
            <a:extLst>
              <a:ext uri="{FF2B5EF4-FFF2-40B4-BE49-F238E27FC236}">
                <a16:creationId xmlns:a16="http://schemas.microsoft.com/office/drawing/2014/main" id="{8001C74D-A347-75F3-FF9A-AA03FFA46920}"/>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BB643443-AFEE-8EFE-9C27-F7A922FCBE8F}"/>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075871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3C676854-6B16-3928-A401-165EA1A9A85C}"/>
              </a:ext>
            </a:extLst>
          </p:cNvPr>
          <p:cNvSpPr>
            <a:spLocks noGrp="1" noRot="1" noMove="1" noResize="1" noEditPoints="1" noAdjustHandles="1" noChangeArrowheads="1" noChangeShapeType="1"/>
          </p:cNvSpPr>
          <p:nvPr>
            <p:ph type="sldNum" sz="quarter" idx="16"/>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B1EBD2D0-B6E5-0D32-50AB-3538CAAA0EDA}"/>
              </a:ext>
            </a:extLst>
          </p:cNvPr>
          <p:cNvSpPr>
            <a:spLocks noGrp="1" noRot="1" noMove="1" noResize="1" noEditPoints="1" noAdjustHandles="1" noChangeArrowheads="1" noChangeShapeType="1"/>
          </p:cNvSpPr>
          <p:nvPr>
            <p:ph type="dt" sz="half" idx="14"/>
          </p:nvPr>
        </p:nvSpPr>
        <p:spPr/>
        <p:txBody>
          <a:bodyPr/>
          <a:lstStyle/>
          <a:p>
            <a:r>
              <a:rPr lang="de-DE"/>
              <a:t>04.06.2026</a:t>
            </a:r>
          </a:p>
        </p:txBody>
      </p:sp>
      <p:sp>
        <p:nvSpPr>
          <p:cNvPr id="4" name="Fußzeilenplatzhalter 3">
            <a:extLst>
              <a:ext uri="{FF2B5EF4-FFF2-40B4-BE49-F238E27FC236}">
                <a16:creationId xmlns:a16="http://schemas.microsoft.com/office/drawing/2014/main" id="{E1C5E84C-D0B1-59F6-B947-C0CAED1152A9}"/>
              </a:ext>
            </a:extLst>
          </p:cNvPr>
          <p:cNvSpPr>
            <a:spLocks noGrp="1" noRot="1" noMove="1" noResize="1" noEditPoints="1" noAdjustHandles="1" noChangeArrowheads="1" noChangeShapeType="1"/>
          </p:cNvSpPr>
          <p:nvPr>
            <p:ph type="ftr" sz="quarter" idx="15"/>
          </p:nvPr>
        </p:nvSpPr>
        <p:spPr/>
        <p:txBody>
          <a:bodyPr/>
          <a:lstStyle/>
          <a:p>
            <a:r>
              <a:rPr lang="de-DE"/>
              <a:t>Universität Hamburg | Fakultät für Rechtswissenschaft</a:t>
            </a:r>
          </a:p>
        </p:txBody>
      </p:sp>
      <p:sp>
        <p:nvSpPr>
          <p:cNvPr id="7" name="Untertitel">
            <a:extLst>
              <a:ext uri="{FF2B5EF4-FFF2-40B4-BE49-F238E27FC236}">
                <a16:creationId xmlns:a16="http://schemas.microsoft.com/office/drawing/2014/main" id="{BAE43311-BFEC-9F5E-1A76-A81772975D05}"/>
              </a:ext>
            </a:extLst>
          </p:cNvPr>
          <p:cNvSpPr>
            <a:spLocks noGrp="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C55331EB-C523-7058-95EF-7BFC81B4C925}"/>
              </a:ext>
            </a:extLst>
          </p:cNvPr>
          <p:cNvSpPr>
            <a:spLocks noGrp="1"/>
          </p:cNvSpPr>
          <p:nvPr>
            <p:ph type="title"/>
          </p:nvPr>
        </p:nvSpPr>
        <p:spPr/>
        <p:txBody>
          <a:bodyPr/>
          <a:lstStyle/>
          <a:p>
            <a:r>
              <a:rPr lang="de-DE"/>
              <a:t>Mastertitelformat bearbeiten</a:t>
            </a:r>
          </a:p>
        </p:txBody>
      </p:sp>
      <p:sp>
        <p:nvSpPr>
          <p:cNvPr id="3" name="Quelle">
            <a:extLst>
              <a:ext uri="{FF2B5EF4-FFF2-40B4-BE49-F238E27FC236}">
                <a16:creationId xmlns:a16="http://schemas.microsoft.com/office/drawing/2014/main" id="{7D250FC7-66FB-5CF1-9E21-1BC7B4BB34B1}"/>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17064045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8946959-B19F-C2D7-2645-7D24B0CC46A2}"/>
              </a:ext>
            </a:extLst>
          </p:cNvPr>
          <p:cNvSpPr>
            <a:spLocks noGrp="1"/>
          </p:cNvSpPr>
          <p:nvPr>
            <p:ph type="pic" sz="quarter" idx="10"/>
          </p:nvPr>
        </p:nvSpPr>
        <p:spPr>
          <a:xfrm>
            <a:off x="0" y="0"/>
            <a:ext cx="12193200" cy="6858000"/>
          </a:xfrm>
        </p:spPr>
        <p:txBody>
          <a:bodyPr/>
          <a:lstStyle/>
          <a:p>
            <a:endParaRPr lang="de-DE"/>
          </a:p>
        </p:txBody>
      </p:sp>
    </p:spTree>
    <p:extLst>
      <p:ext uri="{BB962C8B-B14F-4D97-AF65-F5344CB8AC3E}">
        <p14:creationId xmlns:p14="http://schemas.microsoft.com/office/powerpoint/2010/main" val="2997533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ackup">
    <p:spTree>
      <p:nvGrpSpPr>
        <p:cNvPr id="1" name=""/>
        <p:cNvGrpSpPr/>
        <p:nvPr/>
      </p:nvGrpSpPr>
      <p:grpSpPr>
        <a:xfrm>
          <a:off x="0" y="0"/>
          <a:ext cx="0" cy="0"/>
          <a:chOff x="0" y="0"/>
          <a:chExt cx="0" cy="0"/>
        </a:xfrm>
      </p:grpSpPr>
      <p:sp>
        <p:nvSpPr>
          <p:cNvPr id="7" name="Verabschiedung">
            <a:extLst>
              <a:ext uri="{FF2B5EF4-FFF2-40B4-BE49-F238E27FC236}">
                <a16:creationId xmlns:a16="http://schemas.microsoft.com/office/drawing/2014/main" id="{953BF32E-9EB6-7087-A335-3044F5728899}"/>
              </a:ext>
            </a:extLst>
          </p:cNvPr>
          <p:cNvSpPr txBox="1">
            <a:spLocks/>
          </p:cNvSpPr>
          <p:nvPr userDrawn="1"/>
        </p:nvSpPr>
        <p:spPr>
          <a:xfrm>
            <a:off x="3718665" y="2921169"/>
            <a:ext cx="4754671" cy="1015663"/>
          </a:xfrm>
          <a:prstGeom prst="rect">
            <a:avLst/>
          </a:prstGeom>
          <a:noFill/>
        </p:spPr>
        <p:txBody>
          <a:bodyPr wrap="square" rtlCol="0">
            <a:spAutoFit/>
          </a:bodyPr>
          <a:lstStyle/>
          <a:p>
            <a:pPr algn="ctr"/>
            <a:r>
              <a:rPr lang="de-DE" sz="6000">
                <a:solidFill>
                  <a:schemeClr val="tx2"/>
                </a:solidFill>
              </a:rPr>
              <a:t>BACKUP</a:t>
            </a:r>
          </a:p>
        </p:txBody>
      </p:sp>
      <p:pic>
        <p:nvPicPr>
          <p:cNvPr id="3" name="Grafik 2">
            <a:extLst>
              <a:ext uri="{FF2B5EF4-FFF2-40B4-BE49-F238E27FC236}">
                <a16:creationId xmlns:a16="http://schemas.microsoft.com/office/drawing/2014/main" id="{B2228DEC-0E49-5DB4-0B0D-3622DE09892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5841148"/>
            <a:ext cx="3094640" cy="766562"/>
          </a:xfrm>
          <a:prstGeom prst="rect">
            <a:avLst/>
          </a:prstGeom>
        </p:spPr>
      </p:pic>
    </p:spTree>
    <p:extLst>
      <p:ext uri="{BB962C8B-B14F-4D97-AF65-F5344CB8AC3E}">
        <p14:creationId xmlns:p14="http://schemas.microsoft.com/office/powerpoint/2010/main" val="1908977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erabschiedung 1">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1F7C203-FE46-DBE0-DB44-0BF3B0D01306}"/>
              </a:ext>
            </a:extLst>
          </p:cNvPr>
          <p:cNvSpPr>
            <a:spLocks noGrp="1"/>
          </p:cNvSpPr>
          <p:nvPr>
            <p:ph type="body" sz="quarter" idx="10" hasCustomPrompt="1"/>
          </p:nvPr>
        </p:nvSpPr>
        <p:spPr>
          <a:xfrm>
            <a:off x="3503612" y="4256258"/>
            <a:ext cx="7632000" cy="1636542"/>
          </a:xfrm>
        </p:spPr>
        <p:txBody>
          <a:bodyPr/>
          <a:lstStyle>
            <a:lvl1pPr>
              <a:defRPr/>
            </a:lvl1pPr>
          </a:lstStyle>
          <a:p>
            <a:pPr lvl="0"/>
            <a:r>
              <a:rPr lang="de-DE"/>
              <a:t>Meine Kontaktdaten oder weitere Informationen</a:t>
            </a:r>
          </a:p>
        </p:txBody>
      </p:sp>
      <p:sp>
        <p:nvSpPr>
          <p:cNvPr id="38" name="Titel 37">
            <a:extLst>
              <a:ext uri="{FF2B5EF4-FFF2-40B4-BE49-F238E27FC236}">
                <a16:creationId xmlns:a16="http://schemas.microsoft.com/office/drawing/2014/main" id="{946632C3-EB95-C4A6-8F85-BF9A01132D68}"/>
              </a:ext>
            </a:extLst>
          </p:cNvPr>
          <p:cNvSpPr>
            <a:spLocks noGrp="1"/>
          </p:cNvSpPr>
          <p:nvPr>
            <p:ph type="title"/>
          </p:nvPr>
        </p:nvSpPr>
        <p:spPr>
          <a:xfrm>
            <a:off x="3503614" y="1590202"/>
            <a:ext cx="7632000" cy="1976054"/>
          </a:xfrm>
          <a:noFill/>
        </p:spPr>
        <p:txBody>
          <a:bodyPr wrap="square" lIns="0" tIns="0" rIns="0" bIns="0" rtlCol="0" anchor="b" anchorCtr="0">
            <a:spAutoFit/>
          </a:bodyPr>
          <a:lstStyle>
            <a:lvl1pPr>
              <a:defRPr lang="de-DE" sz="6000">
                <a:solidFill>
                  <a:schemeClr val="tx2"/>
                </a:solidFill>
                <a:latin typeface="+mn-lt"/>
                <a:ea typeface="+mn-ea"/>
                <a:cs typeface="+mn-cs"/>
              </a:defRPr>
            </a:lvl1pPr>
          </a:lstStyle>
          <a:p>
            <a:pPr marL="0" lvl="0"/>
            <a:r>
              <a:rPr lang="de-DE"/>
              <a:t>Mastertitelformat bearbeiten</a:t>
            </a:r>
          </a:p>
        </p:txBody>
      </p:sp>
      <p:cxnSp>
        <p:nvCxnSpPr>
          <p:cNvPr id="40" name="Alinea">
            <a:extLst>
              <a:ext uri="{FF2B5EF4-FFF2-40B4-BE49-F238E27FC236}">
                <a16:creationId xmlns:a16="http://schemas.microsoft.com/office/drawing/2014/main" id="{AFF8B62F-0807-8B52-86D0-034E4B48C86F}"/>
              </a:ext>
              <a:ext uri="{C183D7F6-B498-43B3-948B-1728B52AA6E4}">
                <adec:decorative xmlns:adec="http://schemas.microsoft.com/office/drawing/2017/decorative" val="1"/>
              </a:ext>
            </a:extLst>
          </p:cNvPr>
          <p:cNvCxnSpPr>
            <a:cxnSpLocks/>
          </p:cNvCxnSpPr>
          <p:nvPr userDrawn="1"/>
        </p:nvCxnSpPr>
        <p:spPr>
          <a:xfrm>
            <a:off x="3495674" y="3911256"/>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BB6F5E71-EF0A-71DE-44F5-7B87375960C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5841148"/>
            <a:ext cx="3094640" cy="766562"/>
          </a:xfrm>
          <a:prstGeom prst="rect">
            <a:avLst/>
          </a:prstGeom>
        </p:spPr>
      </p:pic>
    </p:spTree>
    <p:extLst>
      <p:ext uri="{BB962C8B-B14F-4D97-AF65-F5344CB8AC3E}">
        <p14:creationId xmlns:p14="http://schemas.microsoft.com/office/powerpoint/2010/main" val="287029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0561FA-5ACB-62D1-FD6C-7458CD9643AB}"/>
              </a:ext>
            </a:extLst>
          </p:cNvPr>
          <p:cNvSpPr>
            <a:spLocks noGrp="1" noRot="1" noMove="1" noResize="1" noEditPoints="1" noAdjustHandles="1" noChangeArrowheads="1" noChangeShapeType="1"/>
          </p:cNvSpPr>
          <p:nvPr>
            <p:ph type="sldNum" sz="quarter" idx="20"/>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5D136AD0-B88F-50EA-203D-BC7E80564AF3}"/>
              </a:ext>
            </a:extLst>
          </p:cNvPr>
          <p:cNvSpPr>
            <a:spLocks noGrp="1" noRot="1" noMove="1" noResize="1" noEditPoints="1" noAdjustHandles="1" noChangeArrowheads="1" noChangeShapeType="1"/>
          </p:cNvSpPr>
          <p:nvPr>
            <p:ph type="dt" sz="half" idx="18"/>
          </p:nvPr>
        </p:nvSpPr>
        <p:spPr/>
        <p:txBody>
          <a:bodyPr/>
          <a:lstStyle/>
          <a:p>
            <a:r>
              <a:rPr lang="de-DE"/>
              <a:t>04.06.2026</a:t>
            </a:r>
            <a:endParaRPr/>
          </a:p>
        </p:txBody>
      </p:sp>
      <p:sp>
        <p:nvSpPr>
          <p:cNvPr id="3" name="Fußzeilenplatzhalter 2">
            <a:extLst>
              <a:ext uri="{FF2B5EF4-FFF2-40B4-BE49-F238E27FC236}">
                <a16:creationId xmlns:a16="http://schemas.microsoft.com/office/drawing/2014/main" id="{9B4E4DDD-0AEC-9AE0-963F-2FA837D92574}"/>
              </a:ext>
            </a:extLst>
          </p:cNvPr>
          <p:cNvSpPr>
            <a:spLocks noGrp="1" noRot="1" noMove="1" noResize="1" noEditPoints="1" noAdjustHandles="1" noChangeArrowheads="1" noChangeShapeType="1"/>
          </p:cNvSpPr>
          <p:nvPr>
            <p:ph type="ftr" sz="quarter" idx="19"/>
          </p:nvPr>
        </p:nvSpPr>
        <p:spPr/>
        <p:txBody>
          <a:bodyPr/>
          <a:lstStyle/>
          <a:p>
            <a:r>
              <a:rPr lang="de-DE"/>
              <a:t>Universität Hamburg | Fakultät für Rechtswissenschaft</a:t>
            </a:r>
          </a:p>
        </p:txBody>
      </p:sp>
      <p:sp>
        <p:nvSpPr>
          <p:cNvPr id="5" name="Quelle">
            <a:extLst>
              <a:ext uri="{FF2B5EF4-FFF2-40B4-BE49-F238E27FC236}">
                <a16:creationId xmlns:a16="http://schemas.microsoft.com/office/drawing/2014/main" id="{ED1D60BC-5129-B1D9-3AE6-9061CDDE1BE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10" name="Untertitel">
            <a:extLst>
              <a:ext uri="{FF2B5EF4-FFF2-40B4-BE49-F238E27FC236}">
                <a16:creationId xmlns:a16="http://schemas.microsoft.com/office/drawing/2014/main" id="{CCD42765-3B99-2CE6-FEFD-F05D1D5D93B9}"/>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500" b="0" cap="none"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64B04999-CAE1-6AA8-295F-C883AF6B3596}"/>
              </a:ext>
            </a:extLst>
          </p:cNvPr>
          <p:cNvSpPr>
            <a:spLocks noGrp="1" noRot="1" noMove="1" noResize="1" noEditPoints="1" noAdjustHandles="1" noChangeArrowheads="1" noChangeShapeType="1"/>
          </p:cNvSpPr>
          <p:nvPr>
            <p:ph type="title"/>
          </p:nvPr>
        </p:nvSpPr>
        <p:spPr>
          <a:xfrm>
            <a:off x="1044000" y="252000"/>
            <a:ext cx="10897175" cy="774965"/>
          </a:xfrm>
        </p:spPr>
        <p:txBody>
          <a:bodyPr/>
          <a:lstStyle/>
          <a:p>
            <a:r>
              <a:rPr lang="de-DE"/>
              <a:t>Mastertitelformat bearbeiten</a:t>
            </a:r>
          </a:p>
        </p:txBody>
      </p:sp>
      <p:sp>
        <p:nvSpPr>
          <p:cNvPr id="8" name="Tabellenplatzhalter 7">
            <a:extLst>
              <a:ext uri="{FF2B5EF4-FFF2-40B4-BE49-F238E27FC236}">
                <a16:creationId xmlns:a16="http://schemas.microsoft.com/office/drawing/2014/main" id="{22FE67C1-B7B0-AD57-19FC-70918D1657B0}"/>
              </a:ext>
            </a:extLst>
          </p:cNvPr>
          <p:cNvSpPr>
            <a:spLocks noGrp="1"/>
          </p:cNvSpPr>
          <p:nvPr>
            <p:ph type="tbl" sz="quarter" idx="23"/>
          </p:nvPr>
        </p:nvSpPr>
        <p:spPr>
          <a:xfrm>
            <a:off x="1044000" y="1800000"/>
            <a:ext cx="10897175" cy="4104000"/>
          </a:xfrm>
        </p:spPr>
        <p:txBody>
          <a:bodyPr/>
          <a:lstStyle/>
          <a:p>
            <a:r>
              <a:rPr lang="de-DE"/>
              <a:t>Tabelle durch Klicken auf Symbol hinzufügen</a:t>
            </a:r>
          </a:p>
        </p:txBody>
      </p:sp>
    </p:spTree>
    <p:extLst>
      <p:ext uri="{BB962C8B-B14F-4D97-AF65-F5344CB8AC3E}">
        <p14:creationId xmlns:p14="http://schemas.microsoft.com/office/powerpoint/2010/main" val="3735261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Verabschiedung 2">
    <p:spTree>
      <p:nvGrpSpPr>
        <p:cNvPr id="1" name=""/>
        <p:cNvGrpSpPr/>
        <p:nvPr/>
      </p:nvGrpSpPr>
      <p:grpSpPr>
        <a:xfrm>
          <a:off x="0" y="0"/>
          <a:ext cx="0" cy="0"/>
          <a:chOff x="0" y="0"/>
          <a:chExt cx="0" cy="0"/>
        </a:xfrm>
      </p:grpSpPr>
      <p:sp>
        <p:nvSpPr>
          <p:cNvPr id="7" name="Verabschiedung">
            <a:extLst>
              <a:ext uri="{FF2B5EF4-FFF2-40B4-BE49-F238E27FC236}">
                <a16:creationId xmlns:a16="http://schemas.microsoft.com/office/drawing/2014/main" id="{953BF32E-9EB6-7087-A335-3044F5728899}"/>
              </a:ext>
            </a:extLst>
          </p:cNvPr>
          <p:cNvSpPr txBox="1">
            <a:spLocks/>
          </p:cNvSpPr>
          <p:nvPr userDrawn="1"/>
        </p:nvSpPr>
        <p:spPr>
          <a:xfrm>
            <a:off x="3718665" y="2921169"/>
            <a:ext cx="4754671" cy="1015663"/>
          </a:xfrm>
          <a:prstGeom prst="rect">
            <a:avLst/>
          </a:prstGeom>
          <a:noFill/>
        </p:spPr>
        <p:txBody>
          <a:bodyPr wrap="square" rtlCol="0">
            <a:spAutoFit/>
          </a:bodyPr>
          <a:lstStyle/>
          <a:p>
            <a:r>
              <a:rPr lang="de-DE" sz="6000">
                <a:solidFill>
                  <a:schemeClr val="tx2"/>
                </a:solidFill>
              </a:rPr>
              <a:t>Vielen Dank</a:t>
            </a:r>
          </a:p>
        </p:txBody>
      </p:sp>
      <p:pic>
        <p:nvPicPr>
          <p:cNvPr id="3" name="Grafik 2">
            <a:extLst>
              <a:ext uri="{FF2B5EF4-FFF2-40B4-BE49-F238E27FC236}">
                <a16:creationId xmlns:a16="http://schemas.microsoft.com/office/drawing/2014/main" id="{B7073028-A8DD-2693-1EED-78B80A27DCD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96" y="5841148"/>
            <a:ext cx="3094640" cy="766562"/>
          </a:xfrm>
          <a:prstGeom prst="rect">
            <a:avLst/>
          </a:prstGeom>
        </p:spPr>
      </p:pic>
    </p:spTree>
    <p:extLst>
      <p:ext uri="{BB962C8B-B14F-4D97-AF65-F5344CB8AC3E}">
        <p14:creationId xmlns:p14="http://schemas.microsoft.com/office/powerpoint/2010/main" val="343052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2x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8" name="Quelle2">
            <a:extLst>
              <a:ext uri="{FF2B5EF4-FFF2-40B4-BE49-F238E27FC236}">
                <a16:creationId xmlns:a16="http://schemas.microsoft.com/office/drawing/2014/main" id="{D0CB3F6B-A59B-83F5-4E65-F13B7EE5BABC}"/>
              </a:ext>
            </a:extLst>
          </p:cNvPr>
          <p:cNvSpPr>
            <a:spLocks noGrp="1"/>
          </p:cNvSpPr>
          <p:nvPr>
            <p:ph type="body" sz="quarter" idx="24" hasCustomPrompt="1"/>
          </p:nvPr>
        </p:nvSpPr>
        <p:spPr>
          <a:xfrm>
            <a:off x="6757173"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0" name="Inhaltsplatzhalter 17">
            <a:extLst>
              <a:ext uri="{FF2B5EF4-FFF2-40B4-BE49-F238E27FC236}">
                <a16:creationId xmlns:a16="http://schemas.microsoft.com/office/drawing/2014/main" id="{9869401A-8F0C-A2DC-4CE7-EC58731AD2BC}"/>
              </a:ext>
            </a:extLst>
          </p:cNvPr>
          <p:cNvSpPr>
            <a:spLocks noGrp="1" noRot="1" noMove="1" noResize="1" noEditPoints="1" noAdjustHandles="1" noChangeArrowheads="1" noChangeShapeType="1"/>
          </p:cNvSpPr>
          <p:nvPr>
            <p:ph sz="quarter" idx="23"/>
          </p:nvPr>
        </p:nvSpPr>
        <p:spPr>
          <a:xfrm>
            <a:off x="6757173"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Quelle1">
            <a:extLst>
              <a:ext uri="{FF2B5EF4-FFF2-40B4-BE49-F238E27FC236}">
                <a16:creationId xmlns:a16="http://schemas.microsoft.com/office/drawing/2014/main" id="{9B3E5D43-EBAC-679A-5B1F-A0A3658974AC}"/>
              </a:ext>
            </a:extLst>
          </p:cNvPr>
          <p:cNvSpPr>
            <a:spLocks noGrp="1"/>
          </p:cNvSpPr>
          <p:nvPr>
            <p:ph type="body" sz="quarter" idx="22" hasCustomPrompt="1"/>
          </p:nvPr>
        </p:nvSpPr>
        <p:spPr>
          <a:xfrm>
            <a:off x="1044000"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Untertitel">
            <a:extLst>
              <a:ext uri="{FF2B5EF4-FFF2-40B4-BE49-F238E27FC236}">
                <a16:creationId xmlns:a16="http://schemas.microsoft.com/office/drawing/2014/main" id="{662852D8-1A10-9830-63C0-FA8569C7F928}"/>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80E8CCB2-6545-A30F-7DD6-A101E0E3391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26318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Inhalt Anschnit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10" name="Inhaltsplatzhalter 17">
            <a:extLst>
              <a:ext uri="{FF2B5EF4-FFF2-40B4-BE49-F238E27FC236}">
                <a16:creationId xmlns:a16="http://schemas.microsoft.com/office/drawing/2014/main" id="{9869401A-8F0C-A2DC-4CE7-EC58731AD2BC}"/>
              </a:ext>
            </a:extLst>
          </p:cNvPr>
          <p:cNvSpPr>
            <a:spLocks noGrp="1"/>
          </p:cNvSpPr>
          <p:nvPr>
            <p:ph sz="quarter" idx="23"/>
          </p:nvPr>
        </p:nvSpPr>
        <p:spPr>
          <a:xfrm>
            <a:off x="6757173" y="252000"/>
            <a:ext cx="5184000" cy="5652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Quelle1">
            <a:extLst>
              <a:ext uri="{FF2B5EF4-FFF2-40B4-BE49-F238E27FC236}">
                <a16:creationId xmlns:a16="http://schemas.microsoft.com/office/drawing/2014/main" id="{9B3E5D43-EBAC-679A-5B1F-A0A3658974AC}"/>
              </a:ext>
            </a:extLst>
          </p:cNvPr>
          <p:cNvSpPr>
            <a:spLocks noGrp="1"/>
          </p:cNvSpPr>
          <p:nvPr>
            <p:ph type="body" sz="quarter" idx="22" hasCustomPrompt="1"/>
          </p:nvPr>
        </p:nvSpPr>
        <p:spPr>
          <a:xfrm>
            <a:off x="1043999"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Untertitel">
            <a:extLst>
              <a:ext uri="{FF2B5EF4-FFF2-40B4-BE49-F238E27FC236}">
                <a16:creationId xmlns:a16="http://schemas.microsoft.com/office/drawing/2014/main" id="{662852D8-1A10-9830-63C0-FA8569C7F928}"/>
              </a:ext>
            </a:extLst>
          </p:cNvPr>
          <p:cNvSpPr>
            <a:spLocks noGrp="1"/>
          </p:cNvSpPr>
          <p:nvPr>
            <p:ph type="body" sz="quarter" idx="13"/>
          </p:nvPr>
        </p:nvSpPr>
        <p:spPr>
          <a:xfrm>
            <a:off x="1044000" y="1080000"/>
            <a:ext cx="5184000"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80E8CCB2-6545-A30F-7DD6-A101E0E3391F}"/>
              </a:ext>
            </a:extLst>
          </p:cNvPr>
          <p:cNvSpPr>
            <a:spLocks noGrp="1"/>
          </p:cNvSpPr>
          <p:nvPr>
            <p:ph type="title"/>
          </p:nvPr>
        </p:nvSpPr>
        <p:spPr>
          <a:xfrm>
            <a:off x="1044001" y="252000"/>
            <a:ext cx="5184000" cy="774965"/>
          </a:xfrm>
        </p:spPr>
        <p:txBody>
          <a:bodyPr/>
          <a:lstStyle/>
          <a:p>
            <a:r>
              <a:rPr lang="de-DE"/>
              <a:t>Mastertitelformat bearbeiten</a:t>
            </a:r>
          </a:p>
        </p:txBody>
      </p:sp>
    </p:spTree>
    <p:extLst>
      <p:ext uri="{BB962C8B-B14F-4D97-AF65-F5344CB8AC3E}">
        <p14:creationId xmlns:p14="http://schemas.microsoft.com/office/powerpoint/2010/main" val="14815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Bild Anschnit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343347C3-1379-43DA-4216-42B79A289A2F}"/>
              </a:ext>
            </a:extLst>
          </p:cNvPr>
          <p:cNvSpPr>
            <a:spLocks noGrp="1"/>
          </p:cNvSpPr>
          <p:nvPr>
            <p:ph type="pic" sz="quarter" idx="24"/>
          </p:nvPr>
        </p:nvSpPr>
        <p:spPr>
          <a:xfrm>
            <a:off x="6757173" y="252000"/>
            <a:ext cx="5184000" cy="5652000"/>
          </a:xfrm>
        </p:spPr>
        <p:txBody>
          <a:bodyPr/>
          <a:lstStyle/>
          <a:p>
            <a:r>
              <a:rPr lang="de-DE"/>
              <a:t>Bild durch Klicken auf Symbol hinzufügen</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r>
              <a:rPr lang="de-DE"/>
              <a:t>04.06.2026</a:t>
            </a:r>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Universität Hamburg | Fakultät für Rechtswissenschaft</a:t>
            </a:r>
          </a:p>
        </p:txBody>
      </p:sp>
      <p:sp>
        <p:nvSpPr>
          <p:cNvPr id="7" name="Quelle1">
            <a:extLst>
              <a:ext uri="{FF2B5EF4-FFF2-40B4-BE49-F238E27FC236}">
                <a16:creationId xmlns:a16="http://schemas.microsoft.com/office/drawing/2014/main" id="{9B3E5D43-EBAC-679A-5B1F-A0A3658974AC}"/>
              </a:ext>
            </a:extLst>
          </p:cNvPr>
          <p:cNvSpPr>
            <a:spLocks noGrp="1"/>
          </p:cNvSpPr>
          <p:nvPr>
            <p:ph type="body" sz="quarter" idx="22" hasCustomPrompt="1"/>
          </p:nvPr>
        </p:nvSpPr>
        <p:spPr>
          <a:xfrm>
            <a:off x="1043999"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3"/>
                </a:solidFill>
              </a:defRPr>
            </a:lvl1pPr>
            <a:lvl2pPr marL="168048" indent="0">
              <a:buNone/>
              <a:defRPr/>
            </a:lvl2pPr>
          </a:lstStyle>
          <a:p>
            <a:pPr lvl="0"/>
            <a:r>
              <a:rPr lang="de-DE"/>
              <a:t>Quellen</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Untertitel">
            <a:extLst>
              <a:ext uri="{FF2B5EF4-FFF2-40B4-BE49-F238E27FC236}">
                <a16:creationId xmlns:a16="http://schemas.microsoft.com/office/drawing/2014/main" id="{662852D8-1A10-9830-63C0-FA8569C7F928}"/>
              </a:ext>
            </a:extLst>
          </p:cNvPr>
          <p:cNvSpPr>
            <a:spLocks noGrp="1"/>
          </p:cNvSpPr>
          <p:nvPr>
            <p:ph type="body" sz="quarter" idx="13"/>
          </p:nvPr>
        </p:nvSpPr>
        <p:spPr>
          <a:xfrm>
            <a:off x="1044000" y="1080000"/>
            <a:ext cx="5184000" cy="252000"/>
          </a:xfrm>
          <a:prstGeom prst="rect">
            <a:avLst/>
          </a:prstGeom>
        </p:spPr>
        <p:txBody>
          <a:bodyPr vert="horz" lIns="0" tIns="0" rIns="0" bIns="0" rtlCol="0" anchor="ctr" anchorCtr="0">
            <a:noAutofit/>
          </a:bodyPr>
          <a:lstStyle>
            <a:lvl1pPr>
              <a:defRPr lang="de-DE" cap="none" baseline="0" dirty="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80E8CCB2-6545-A30F-7DD6-A101E0E3391F}"/>
              </a:ext>
            </a:extLst>
          </p:cNvPr>
          <p:cNvSpPr>
            <a:spLocks noGrp="1"/>
          </p:cNvSpPr>
          <p:nvPr>
            <p:ph type="title"/>
          </p:nvPr>
        </p:nvSpPr>
        <p:spPr>
          <a:xfrm>
            <a:off x="1044001" y="252000"/>
            <a:ext cx="5184000" cy="774965"/>
          </a:xfrm>
        </p:spPr>
        <p:txBody>
          <a:bodyPr/>
          <a:lstStyle/>
          <a:p>
            <a:r>
              <a:rPr lang="de-DE"/>
              <a:t>Mastertitelformat bearbeiten</a:t>
            </a:r>
          </a:p>
        </p:txBody>
      </p:sp>
    </p:spTree>
    <p:extLst>
      <p:ext uri="{BB962C8B-B14F-4D97-AF65-F5344CB8AC3E}">
        <p14:creationId xmlns:p14="http://schemas.microsoft.com/office/powerpoint/2010/main" val="22356186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4.sv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3.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44000" y="252000"/>
            <a:ext cx="10897175" cy="774965"/>
          </a:xfrm>
          <a:prstGeom prst="rect">
            <a:avLst/>
          </a:prstGeom>
        </p:spPr>
        <p:txBody>
          <a:bodyPr vert="horz" lIns="0" tIns="0" rIns="0" bIns="0" rtlCol="0" anchor="b" anchorCtr="0">
            <a:noAutofit/>
          </a:bodyPr>
          <a:lstStyle/>
          <a:p>
            <a:pPr lvl="0"/>
            <a:r>
              <a:rPr lang="de-DE" noProof="0"/>
              <a:t>Titelmasterformat durch Klicken bearbeiten</a:t>
            </a:r>
          </a:p>
        </p:txBody>
      </p:sp>
      <p:pic>
        <p:nvPicPr>
          <p:cNvPr id="15" name="Grafik 14">
            <a:extLst>
              <a:ext uri="{FF2B5EF4-FFF2-40B4-BE49-F238E27FC236}">
                <a16:creationId xmlns:a16="http://schemas.microsoft.com/office/drawing/2014/main" id="{45899977-8C6D-2DB1-773A-2370B1860D10}"/>
              </a:ext>
              <a:ext uri="{C183D7F6-B498-43B3-948B-1728B52AA6E4}">
                <adec:decorative xmlns:adec="http://schemas.microsoft.com/office/drawing/2017/decorative" val="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250196" y="6287310"/>
            <a:ext cx="720000" cy="318690"/>
          </a:xfrm>
          <a:prstGeom prst="rect">
            <a:avLst/>
          </a:prstGeom>
        </p:spPr>
      </p:pic>
      <p:cxnSp>
        <p:nvCxnSpPr>
          <p:cNvPr id="24" name="Gerader Verbinder 23">
            <a:extLst>
              <a:ext uri="{FF2B5EF4-FFF2-40B4-BE49-F238E27FC236}">
                <a16:creationId xmlns:a16="http://schemas.microsoft.com/office/drawing/2014/main" id="{EB40F4D9-FB50-1B6B-690A-ED6CA3E72B8C}"/>
              </a:ext>
              <a:ext uri="{C183D7F6-B498-43B3-948B-1728B52AA6E4}">
                <adec:decorative xmlns:adec="http://schemas.microsoft.com/office/drawing/2017/decorative" val="1"/>
              </a:ext>
            </a:extLst>
          </p:cNvPr>
          <p:cNvCxnSpPr>
            <a:cxnSpLocks/>
          </p:cNvCxnSpPr>
          <p:nvPr userDrawn="1"/>
        </p:nvCxnSpPr>
        <p:spPr>
          <a:xfrm>
            <a:off x="1044000" y="1545561"/>
            <a:ext cx="12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ußzeilenplatzhalter 4"/>
          <p:cNvSpPr>
            <a:spLocks noGrp="1"/>
          </p:cNvSpPr>
          <p:nvPr>
            <p:ph type="ftr" sz="quarter" idx="3"/>
          </p:nvPr>
        </p:nvSpPr>
        <p:spPr>
          <a:xfrm>
            <a:off x="1835150" y="6372134"/>
            <a:ext cx="8584409" cy="252000"/>
          </a:xfrm>
          <a:prstGeom prst="rect">
            <a:avLst/>
          </a:prstGeom>
        </p:spPr>
        <p:txBody>
          <a:bodyPr vert="horz" lIns="0" tIns="0" rIns="0" bIns="0" rtlCol="0" anchor="b" anchorCtr="0"/>
          <a:lstStyle>
            <a:lvl1pPr algn="r">
              <a:defRPr sz="800" cap="none" baseline="0">
                <a:solidFill>
                  <a:schemeClr val="accent6"/>
                </a:solidFill>
              </a:defRPr>
            </a:lvl1pPr>
          </a:lstStyle>
          <a:p>
            <a:r>
              <a:rPr lang="de-DE"/>
              <a:t>Universität Hamburg | Fakultät für Rechtswissenschaft</a:t>
            </a:r>
          </a:p>
        </p:txBody>
      </p:sp>
      <p:sp>
        <p:nvSpPr>
          <p:cNvPr id="26" name="Datumsplatzhalter 25">
            <a:extLst>
              <a:ext uri="{FF2B5EF4-FFF2-40B4-BE49-F238E27FC236}">
                <a16:creationId xmlns:a16="http://schemas.microsoft.com/office/drawing/2014/main" id="{712D78A5-D8CA-24D3-B5AD-B99A429011D1}"/>
              </a:ext>
            </a:extLst>
          </p:cNvPr>
          <p:cNvSpPr>
            <a:spLocks noGrp="1"/>
          </p:cNvSpPr>
          <p:nvPr>
            <p:ph type="dt" sz="half" idx="2"/>
          </p:nvPr>
        </p:nvSpPr>
        <p:spPr>
          <a:xfrm>
            <a:off x="10515450" y="6372134"/>
            <a:ext cx="937410" cy="252000"/>
          </a:xfrm>
          <a:prstGeom prst="rect">
            <a:avLst/>
          </a:prstGeom>
        </p:spPr>
        <p:txBody>
          <a:bodyPr vert="horz" lIns="0" tIns="0" rIns="0" bIns="0" rtlCol="0" anchor="b" anchorCtr="0"/>
          <a:lstStyle>
            <a:lvl1pPr algn="l">
              <a:defRPr lang="de-DE" sz="800" cap="all" baseline="0" smtClean="0">
                <a:solidFill>
                  <a:schemeClr val="accent6"/>
                </a:solidFill>
              </a:defRPr>
            </a:lvl1pPr>
          </a:lstStyle>
          <a:p>
            <a:r>
              <a:rPr lang="de-DE"/>
              <a:t>04.06.2026</a:t>
            </a:r>
            <a:endParaRPr/>
          </a:p>
        </p:txBody>
      </p:sp>
      <p:sp>
        <p:nvSpPr>
          <p:cNvPr id="6" name="Foliennummernplatzhalter 5"/>
          <p:cNvSpPr>
            <a:spLocks noGrp="1"/>
          </p:cNvSpPr>
          <p:nvPr>
            <p:ph type="sldNum" sz="quarter" idx="4"/>
          </p:nvPr>
        </p:nvSpPr>
        <p:spPr>
          <a:xfrm>
            <a:off x="11545175" y="6372134"/>
            <a:ext cx="396000" cy="252000"/>
          </a:xfrm>
          <a:prstGeom prst="rect">
            <a:avLst/>
          </a:prstGeom>
        </p:spPr>
        <p:txBody>
          <a:bodyPr vert="horz" lIns="0" tIns="0" rIns="0" bIns="0" rtlCol="0" anchor="b" anchorCtr="0"/>
          <a:lstStyle>
            <a:lvl1pPr algn="r">
              <a:defRPr sz="800">
                <a:solidFill>
                  <a:schemeClr val="accent6"/>
                </a:solidFill>
              </a:defRPr>
            </a:lvl1pPr>
          </a:lstStyle>
          <a:p>
            <a:fld id="{3A98EE3D-8CD1-4C3F-BD1C-C98C9596463C}" type="slidenum">
              <a:rPr lang="de-DE" smtClean="0"/>
              <a:pPr/>
              <a:t>‹Nr.›</a:t>
            </a:fld>
            <a:endParaRPr lang="de-DE"/>
          </a:p>
        </p:txBody>
      </p:sp>
      <p:sp>
        <p:nvSpPr>
          <p:cNvPr id="21" name="Textplatzhalter 2">
            <a:extLst>
              <a:ext uri="{FF2B5EF4-FFF2-40B4-BE49-F238E27FC236}">
                <a16:creationId xmlns:a16="http://schemas.microsoft.com/office/drawing/2014/main" id="{11D81E7C-6893-10FB-8B32-CFE1D1FA1ABD}"/>
              </a:ext>
            </a:extLst>
          </p:cNvPr>
          <p:cNvSpPr>
            <a:spLocks noGrp="1"/>
          </p:cNvSpPr>
          <p:nvPr>
            <p:ph type="body" idx="1"/>
          </p:nvPr>
        </p:nvSpPr>
        <p:spPr>
          <a:xfrm>
            <a:off x="1043999" y="1800000"/>
            <a:ext cx="10897173" cy="4104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 der Aufzählung</a:t>
            </a:r>
          </a:p>
          <a:p>
            <a:pPr lvl="4"/>
            <a:r>
              <a:rPr lang="de-DE"/>
              <a:t>Fünfte Ebene der Aufzählung</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11468461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830" r:id="rId3"/>
    <p:sldLayoutId id="2147483827" r:id="rId4"/>
    <p:sldLayoutId id="2147483687" r:id="rId5"/>
    <p:sldLayoutId id="2147483831" r:id="rId6"/>
    <p:sldLayoutId id="2147483693" r:id="rId7"/>
    <p:sldLayoutId id="2147483867" r:id="rId8"/>
    <p:sldLayoutId id="2147483868" r:id="rId9"/>
    <p:sldLayoutId id="2147483755" r:id="rId10"/>
    <p:sldLayoutId id="2147483704" r:id="rId11"/>
    <p:sldLayoutId id="2147483756" r:id="rId12"/>
    <p:sldLayoutId id="2147483757" r:id="rId13"/>
    <p:sldLayoutId id="2147483759" r:id="rId14"/>
    <p:sldLayoutId id="2147483706" r:id="rId15"/>
    <p:sldLayoutId id="2147483705" r:id="rId16"/>
    <p:sldLayoutId id="2147483703" r:id="rId17"/>
    <p:sldLayoutId id="2147483761" r:id="rId18"/>
    <p:sldLayoutId id="2147483762" r:id="rId19"/>
    <p:sldLayoutId id="2147483690" r:id="rId20"/>
    <p:sldLayoutId id="2147483707" r:id="rId21"/>
    <p:sldLayoutId id="2147483688" r:id="rId22"/>
    <p:sldLayoutId id="2147483863" r:id="rId23"/>
    <p:sldLayoutId id="2147483864" r:id="rId24"/>
    <p:sldLayoutId id="2147483696" r:id="rId25"/>
    <p:sldLayoutId id="2147483695" r:id="rId26"/>
    <p:sldLayoutId id="2147483758" r:id="rId27"/>
    <p:sldLayoutId id="2147483760" r:id="rId28"/>
    <p:sldLayoutId id="2147483858" r:id="rId29"/>
    <p:sldLayoutId id="2147483859" r:id="rId30"/>
  </p:sldLayoutIdLst>
  <p:hf hdr="0"/>
  <p:txStyles>
    <p:titleStyle>
      <a:lvl1pPr algn="l" defTabSz="914400" rtl="0" eaLnBrk="1" latinLnBrk="0" hangingPunct="1">
        <a:lnSpc>
          <a:spcPct val="110000"/>
        </a:lnSpc>
        <a:spcBef>
          <a:spcPct val="0"/>
        </a:spcBef>
        <a:spcAft>
          <a:spcPts val="0"/>
        </a:spcAft>
        <a:buNone/>
        <a:defRPr lang="de-DE" sz="2400" i="0" kern="1200" spc="-50" baseline="0" noProof="0" dirty="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700"/>
        </a:spcAft>
        <a:buClr>
          <a:schemeClr val="tx2"/>
        </a:buClr>
        <a:buSzPct val="110000"/>
        <a:buFont typeface="Arial" panose="020B0604020202020204" pitchFamily="34" charset="0"/>
        <a:buNone/>
        <a:defRPr sz="1500" b="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700"/>
        </a:spcAft>
        <a:buClr>
          <a:schemeClr val="tx2"/>
        </a:buClr>
        <a:buSzPct val="110000"/>
        <a:buFont typeface="Arial" panose="020B0604020202020204" pitchFamily="34" charset="0"/>
        <a:buChar char="•"/>
        <a:defRPr lang="de-DE" sz="1500" kern="1200" noProof="0" dirty="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700"/>
        </a:spcAft>
        <a:buClr>
          <a:schemeClr val="tx2"/>
        </a:buClr>
        <a:buSzPct val="110000"/>
        <a:buFont typeface="GKV Open" pitchFamily="2" charset="0"/>
        <a:buChar char="–"/>
        <a:defRPr lang="de-DE" sz="1200" kern="1200" noProof="0" dirty="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700"/>
        </a:spcAft>
        <a:buClr>
          <a:schemeClr val="tx2"/>
        </a:buClr>
        <a:buSzPct val="120000"/>
        <a:buFont typeface="GKV Open" pitchFamily="2" charset="0"/>
        <a:buChar char="–"/>
        <a:defRPr lang="de-DE" sz="1200" b="0" kern="1200" noProof="0" dirty="0">
          <a:solidFill>
            <a:schemeClr val="tx1"/>
          </a:solidFill>
          <a:latin typeface="+mn-lt"/>
          <a:ea typeface="+mn-ea"/>
          <a:cs typeface="+mn-cs"/>
        </a:defRPr>
      </a:lvl4pPr>
      <a:lvl5pPr marL="216000" indent="-216000" algn="l" defTabSz="914400" rtl="0" eaLnBrk="1" latinLnBrk="0" hangingPunct="1">
        <a:lnSpc>
          <a:spcPct val="110000"/>
        </a:lnSpc>
        <a:spcBef>
          <a:spcPts val="0"/>
        </a:spcBef>
        <a:spcAft>
          <a:spcPts val="700"/>
        </a:spcAft>
        <a:buClrTx/>
        <a:buSzPct val="100000"/>
        <a:buFont typeface="+mj-lt"/>
        <a:buAutoNum type="arabicPeriod"/>
        <a:defRPr lang="de-DE" sz="1500" b="0" kern="1200" noProof="0" dirty="0" smtClean="0">
          <a:solidFill>
            <a:schemeClr val="tx1"/>
          </a:solidFill>
          <a:latin typeface="+mn-lt"/>
          <a:ea typeface="+mn-ea"/>
          <a:cs typeface="+mn-cs"/>
        </a:defRPr>
      </a:lvl5pPr>
      <a:lvl6pPr marL="432000" indent="-216000" algn="l" defTabSz="914400" rtl="0" eaLnBrk="1" latinLnBrk="0" hangingPunct="1">
        <a:lnSpc>
          <a:spcPct val="110000"/>
        </a:lnSpc>
        <a:spcBef>
          <a:spcPts val="0"/>
        </a:spcBef>
        <a:spcAft>
          <a:spcPts val="700"/>
        </a:spcAft>
        <a:buClr>
          <a:schemeClr val="tx2"/>
        </a:buClr>
        <a:buSzPct val="120000"/>
        <a:buFont typeface="GKV Open" pitchFamily="2" charset="0"/>
        <a:buChar char="•"/>
        <a:defRPr sz="1200" b="0" kern="1200">
          <a:solidFill>
            <a:schemeClr val="tx1"/>
          </a:solidFill>
          <a:latin typeface="+mn-lt"/>
          <a:ea typeface="+mn-ea"/>
          <a:cs typeface="+mn-cs"/>
        </a:defRPr>
      </a:lvl6pPr>
      <a:lvl7pPr marL="432000" indent="-216000" algn="l" defTabSz="914400" rtl="0" eaLnBrk="1" latinLnBrk="0" hangingPunct="1">
        <a:lnSpc>
          <a:spcPct val="110000"/>
        </a:lnSpc>
        <a:spcBef>
          <a:spcPts val="0"/>
        </a:spcBef>
        <a:spcAft>
          <a:spcPts val="700"/>
        </a:spcAft>
        <a:buClrTx/>
        <a:buFont typeface="+mj-lt"/>
        <a:buAutoNum type="alphaLcPeriod"/>
        <a:defRPr sz="1200" kern="1200">
          <a:solidFill>
            <a:schemeClr val="tx1"/>
          </a:solidFill>
          <a:latin typeface="+mn-lt"/>
          <a:ea typeface="+mn-ea"/>
          <a:cs typeface="+mn-cs"/>
        </a:defRPr>
      </a:lvl7pPr>
      <a:lvl8pPr marL="216000" indent="-216000" algn="l" defTabSz="914400" rtl="0" eaLnBrk="1" latinLnBrk="0" hangingPunct="1">
        <a:lnSpc>
          <a:spcPct val="110000"/>
        </a:lnSpc>
        <a:spcBef>
          <a:spcPts val="0"/>
        </a:spcBef>
        <a:spcAft>
          <a:spcPts val="700"/>
        </a:spcAft>
        <a:buClrTx/>
        <a:buFont typeface="+mj-lt"/>
        <a:buAutoNum type="romanUcPeriod"/>
        <a:defRPr sz="15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700"/>
        </a:spcAft>
        <a:buClrTx/>
        <a:buFont typeface="+mj-lt"/>
        <a:buNone/>
        <a:defRPr sz="1500" b="0" kern="1200">
          <a:solidFill>
            <a:schemeClr val="tx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4157">
          <p15:clr>
            <a:srgbClr val="F26B43"/>
          </p15:clr>
        </p15:guide>
        <p15:guide id="7" pos="657">
          <p15:clr>
            <a:srgbClr val="F26B43"/>
          </p15:clr>
        </p15:guide>
        <p15:guide id="11" orient="horz" pos="158" userDrawn="1">
          <p15:clr>
            <a:srgbClr val="F26B43"/>
          </p15:clr>
        </p15:guide>
        <p15:guide id="12" orient="horz" pos="653" userDrawn="1">
          <p15:clr>
            <a:srgbClr val="F26B43"/>
          </p15:clr>
        </p15:guide>
        <p15:guide id="13" orient="horz" pos="3712" userDrawn="1">
          <p15:clr>
            <a:srgbClr val="F26B43"/>
          </p15:clr>
        </p15:guide>
        <p15:guide id="14" pos="7523">
          <p15:clr>
            <a:srgbClr val="F26B43"/>
          </p15:clr>
        </p15:guide>
        <p15:guide id="15" pos="7680" userDrawn="1">
          <p15:clr>
            <a:srgbClr val="F26B43"/>
          </p15:clr>
        </p15:guide>
        <p15:guide id="16" orient="horz" pos="1133" userDrawn="1">
          <p15:clr>
            <a:srgbClr val="F26B43"/>
          </p15:clr>
        </p15:guide>
        <p15:guide id="17" pos="2207" userDrawn="1">
          <p15:clr>
            <a:srgbClr val="F26B43"/>
          </p15:clr>
        </p15:guide>
        <p15:guide id="18" pos="70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44000" y="252000"/>
            <a:ext cx="10897175" cy="774965"/>
          </a:xfrm>
          <a:prstGeom prst="rect">
            <a:avLst/>
          </a:prstGeom>
        </p:spPr>
        <p:txBody>
          <a:bodyPr vert="horz" lIns="0" tIns="0" rIns="0" bIns="0" rtlCol="0" anchor="b" anchorCtr="0">
            <a:noAutofit/>
          </a:bodyPr>
          <a:lstStyle/>
          <a:p>
            <a:pPr lvl="0"/>
            <a:r>
              <a:rPr lang="de-DE" noProof="0"/>
              <a:t>Titelmasterformat durch Klicken bearbeiten</a:t>
            </a:r>
          </a:p>
        </p:txBody>
      </p:sp>
      <p:cxnSp>
        <p:nvCxnSpPr>
          <p:cNvPr id="24" name="Gerader Verbinder 23">
            <a:extLst>
              <a:ext uri="{FF2B5EF4-FFF2-40B4-BE49-F238E27FC236}">
                <a16:creationId xmlns:a16="http://schemas.microsoft.com/office/drawing/2014/main" id="{EB40F4D9-FB50-1B6B-690A-ED6CA3E72B8C}"/>
              </a:ext>
              <a:ext uri="{C183D7F6-B498-43B3-948B-1728B52AA6E4}">
                <adec:decorative xmlns:adec="http://schemas.microsoft.com/office/drawing/2017/decorative" val="1"/>
              </a:ext>
            </a:extLst>
          </p:cNvPr>
          <p:cNvCxnSpPr>
            <a:cxnSpLocks/>
          </p:cNvCxnSpPr>
          <p:nvPr userDrawn="1"/>
        </p:nvCxnSpPr>
        <p:spPr>
          <a:xfrm>
            <a:off x="1044000" y="1545561"/>
            <a:ext cx="12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ußzeilenplatzhalter 4"/>
          <p:cNvSpPr>
            <a:spLocks noGrp="1"/>
          </p:cNvSpPr>
          <p:nvPr>
            <p:ph type="ftr" sz="quarter" idx="3"/>
          </p:nvPr>
        </p:nvSpPr>
        <p:spPr>
          <a:xfrm>
            <a:off x="1835150" y="6372134"/>
            <a:ext cx="8584409" cy="252000"/>
          </a:xfrm>
          <a:prstGeom prst="rect">
            <a:avLst/>
          </a:prstGeom>
        </p:spPr>
        <p:txBody>
          <a:bodyPr vert="horz" lIns="0" tIns="0" rIns="0" bIns="0" rtlCol="0" anchor="b" anchorCtr="0"/>
          <a:lstStyle>
            <a:lvl1pPr algn="r">
              <a:defRPr sz="800" cap="none" baseline="0">
                <a:solidFill>
                  <a:schemeClr val="accent6"/>
                </a:solidFill>
              </a:defRPr>
            </a:lvl1pPr>
          </a:lstStyle>
          <a:p>
            <a:r>
              <a:rPr lang="de-DE"/>
              <a:t>Universität Hamburg | Fakultät für Rechtswissenschaft</a:t>
            </a:r>
          </a:p>
        </p:txBody>
      </p:sp>
      <p:sp>
        <p:nvSpPr>
          <p:cNvPr id="26" name="Datumsplatzhalter 25">
            <a:extLst>
              <a:ext uri="{FF2B5EF4-FFF2-40B4-BE49-F238E27FC236}">
                <a16:creationId xmlns:a16="http://schemas.microsoft.com/office/drawing/2014/main" id="{712D78A5-D8CA-24D3-B5AD-B99A429011D1}"/>
              </a:ext>
            </a:extLst>
          </p:cNvPr>
          <p:cNvSpPr>
            <a:spLocks noGrp="1"/>
          </p:cNvSpPr>
          <p:nvPr>
            <p:ph type="dt" sz="half" idx="2"/>
          </p:nvPr>
        </p:nvSpPr>
        <p:spPr>
          <a:xfrm>
            <a:off x="10515450" y="6372134"/>
            <a:ext cx="937410" cy="252000"/>
          </a:xfrm>
          <a:prstGeom prst="rect">
            <a:avLst/>
          </a:prstGeom>
        </p:spPr>
        <p:txBody>
          <a:bodyPr vert="horz" lIns="0" tIns="0" rIns="0" bIns="0" rtlCol="0" anchor="b" anchorCtr="0"/>
          <a:lstStyle>
            <a:lvl1pPr algn="l">
              <a:defRPr lang="de-DE" sz="800" cap="all" baseline="0" smtClean="0">
                <a:solidFill>
                  <a:schemeClr val="accent6"/>
                </a:solidFill>
              </a:defRPr>
            </a:lvl1pPr>
          </a:lstStyle>
          <a:p>
            <a:r>
              <a:rPr lang="de-DE"/>
              <a:t>04.06.2026</a:t>
            </a:r>
            <a:endParaRPr/>
          </a:p>
        </p:txBody>
      </p:sp>
      <p:sp>
        <p:nvSpPr>
          <p:cNvPr id="6" name="Foliennummernplatzhalter 5"/>
          <p:cNvSpPr>
            <a:spLocks noGrp="1"/>
          </p:cNvSpPr>
          <p:nvPr>
            <p:ph type="sldNum" sz="quarter" idx="4"/>
          </p:nvPr>
        </p:nvSpPr>
        <p:spPr>
          <a:xfrm>
            <a:off x="11545175" y="6372134"/>
            <a:ext cx="396000" cy="252000"/>
          </a:xfrm>
          <a:prstGeom prst="rect">
            <a:avLst/>
          </a:prstGeom>
        </p:spPr>
        <p:txBody>
          <a:bodyPr vert="horz" lIns="0" tIns="0" rIns="0" bIns="0" rtlCol="0" anchor="b" anchorCtr="0"/>
          <a:lstStyle>
            <a:lvl1pPr algn="r">
              <a:defRPr sz="800">
                <a:solidFill>
                  <a:schemeClr val="accent6"/>
                </a:solidFill>
              </a:defRPr>
            </a:lvl1pPr>
          </a:lstStyle>
          <a:p>
            <a:fld id="{3A98EE3D-8CD1-4C3F-BD1C-C98C9596463C}" type="slidenum">
              <a:rPr lang="de-DE" smtClean="0"/>
              <a:pPr/>
              <a:t>‹Nr.›</a:t>
            </a:fld>
            <a:endParaRPr lang="de-DE"/>
          </a:p>
        </p:txBody>
      </p:sp>
      <p:sp>
        <p:nvSpPr>
          <p:cNvPr id="21" name="Textplatzhalter 2">
            <a:extLst>
              <a:ext uri="{FF2B5EF4-FFF2-40B4-BE49-F238E27FC236}">
                <a16:creationId xmlns:a16="http://schemas.microsoft.com/office/drawing/2014/main" id="{11D81E7C-6893-10FB-8B32-CFE1D1FA1ABD}"/>
              </a:ext>
            </a:extLst>
          </p:cNvPr>
          <p:cNvSpPr>
            <a:spLocks noGrp="1"/>
          </p:cNvSpPr>
          <p:nvPr>
            <p:ph type="body" idx="1"/>
          </p:nvPr>
        </p:nvSpPr>
        <p:spPr>
          <a:xfrm>
            <a:off x="1043999" y="1800000"/>
            <a:ext cx="10897173" cy="4104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 der Aufzählung</a:t>
            </a:r>
          </a:p>
          <a:p>
            <a:pPr lvl="4"/>
            <a:r>
              <a:rPr lang="de-DE"/>
              <a:t>Fünfte Ebene der Aufzählung</a:t>
            </a:r>
          </a:p>
          <a:p>
            <a:pPr lvl="5"/>
            <a:r>
              <a:rPr lang="de-DE"/>
              <a:t>Sechste Ebene</a:t>
            </a:r>
          </a:p>
          <a:p>
            <a:pPr lvl="6"/>
            <a:r>
              <a:rPr lang="de-DE"/>
              <a:t>Siebte Ebene</a:t>
            </a:r>
          </a:p>
          <a:p>
            <a:pPr lvl="7"/>
            <a:r>
              <a:rPr lang="de-DE"/>
              <a:t>Achte Ebene</a:t>
            </a:r>
          </a:p>
          <a:p>
            <a:pPr lvl="8"/>
            <a:r>
              <a:rPr lang="de-DE"/>
              <a:t>Neunte Ebene</a:t>
            </a:r>
          </a:p>
        </p:txBody>
      </p:sp>
      <p:pic>
        <p:nvPicPr>
          <p:cNvPr id="3" name="Grafik 2">
            <a:extLst>
              <a:ext uri="{FF2B5EF4-FFF2-40B4-BE49-F238E27FC236}">
                <a16:creationId xmlns:a16="http://schemas.microsoft.com/office/drawing/2014/main" id="{9BC2AEF6-CBFE-521E-A5CA-70E726861E28}"/>
              </a:ext>
              <a:ext uri="{C183D7F6-B498-43B3-948B-1728B52AA6E4}">
                <adec:decorative xmlns:adec="http://schemas.microsoft.com/office/drawing/2017/decorative" val="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250196" y="6287310"/>
            <a:ext cx="1293467" cy="320400"/>
          </a:xfrm>
          <a:prstGeom prst="rect">
            <a:avLst/>
          </a:prstGeom>
        </p:spPr>
      </p:pic>
    </p:spTree>
    <p:extLst>
      <p:ext uri="{BB962C8B-B14F-4D97-AF65-F5344CB8AC3E}">
        <p14:creationId xmlns:p14="http://schemas.microsoft.com/office/powerpoint/2010/main" val="278625853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69" r:id="rId9"/>
    <p:sldLayoutId id="214748387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65" r:id="rId23"/>
    <p:sldLayoutId id="2147483866" r:id="rId24"/>
    <p:sldLayoutId id="2147483853" r:id="rId25"/>
    <p:sldLayoutId id="2147483854" r:id="rId26"/>
    <p:sldLayoutId id="2147483855" r:id="rId27"/>
    <p:sldLayoutId id="2147483856" r:id="rId28"/>
    <p:sldLayoutId id="2147483860" r:id="rId29"/>
    <p:sldLayoutId id="2147483861" r:id="rId30"/>
  </p:sldLayoutIdLst>
  <p:hf hdr="0"/>
  <p:txStyles>
    <p:titleStyle>
      <a:lvl1pPr algn="l" defTabSz="914400" rtl="0" eaLnBrk="1" latinLnBrk="0" hangingPunct="1">
        <a:lnSpc>
          <a:spcPct val="110000"/>
        </a:lnSpc>
        <a:spcBef>
          <a:spcPct val="0"/>
        </a:spcBef>
        <a:spcAft>
          <a:spcPts val="0"/>
        </a:spcAft>
        <a:buNone/>
        <a:defRPr lang="de-DE" sz="2400" i="0" kern="1200" spc="-50" baseline="0" noProof="0" dirty="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700"/>
        </a:spcAft>
        <a:buClr>
          <a:schemeClr val="tx2"/>
        </a:buClr>
        <a:buSzPct val="110000"/>
        <a:buFont typeface="Arial" panose="020B0604020202020204" pitchFamily="34" charset="0"/>
        <a:buNone/>
        <a:defRPr sz="1500" b="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700"/>
        </a:spcAft>
        <a:buClr>
          <a:schemeClr val="tx2"/>
        </a:buClr>
        <a:buSzPct val="110000"/>
        <a:buFont typeface="Arial" panose="020B0604020202020204" pitchFamily="34" charset="0"/>
        <a:buChar char="•"/>
        <a:defRPr lang="de-DE" sz="1500" kern="1200" noProof="0" dirty="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700"/>
        </a:spcAft>
        <a:buClr>
          <a:schemeClr val="tx2"/>
        </a:buClr>
        <a:buSzPct val="110000"/>
        <a:buFont typeface="GKV Open" pitchFamily="2" charset="0"/>
        <a:buChar char="–"/>
        <a:defRPr lang="de-DE" sz="1200" kern="1200" noProof="0" dirty="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700"/>
        </a:spcAft>
        <a:buClr>
          <a:schemeClr val="tx2"/>
        </a:buClr>
        <a:buSzPct val="120000"/>
        <a:buFont typeface="GKV Open" pitchFamily="2" charset="0"/>
        <a:buChar char="–"/>
        <a:defRPr lang="de-DE" sz="1200" b="0" kern="1200" noProof="0" dirty="0">
          <a:solidFill>
            <a:schemeClr val="tx1"/>
          </a:solidFill>
          <a:latin typeface="+mn-lt"/>
          <a:ea typeface="+mn-ea"/>
          <a:cs typeface="+mn-cs"/>
        </a:defRPr>
      </a:lvl4pPr>
      <a:lvl5pPr marL="216000" indent="-216000" algn="l" defTabSz="914400" rtl="0" eaLnBrk="1" latinLnBrk="0" hangingPunct="1">
        <a:lnSpc>
          <a:spcPct val="110000"/>
        </a:lnSpc>
        <a:spcBef>
          <a:spcPts val="0"/>
        </a:spcBef>
        <a:spcAft>
          <a:spcPts val="700"/>
        </a:spcAft>
        <a:buClrTx/>
        <a:buSzPct val="100000"/>
        <a:buFont typeface="+mj-lt"/>
        <a:buAutoNum type="arabicPeriod"/>
        <a:defRPr lang="de-DE" sz="1500" b="0" kern="1200" noProof="0" dirty="0" smtClean="0">
          <a:solidFill>
            <a:schemeClr val="tx1"/>
          </a:solidFill>
          <a:latin typeface="+mn-lt"/>
          <a:ea typeface="+mn-ea"/>
          <a:cs typeface="+mn-cs"/>
        </a:defRPr>
      </a:lvl5pPr>
      <a:lvl6pPr marL="432000" indent="-216000" algn="l" defTabSz="914400" rtl="0" eaLnBrk="1" latinLnBrk="0" hangingPunct="1">
        <a:lnSpc>
          <a:spcPct val="110000"/>
        </a:lnSpc>
        <a:spcBef>
          <a:spcPts val="0"/>
        </a:spcBef>
        <a:spcAft>
          <a:spcPts val="700"/>
        </a:spcAft>
        <a:buClr>
          <a:schemeClr val="tx2"/>
        </a:buClr>
        <a:buSzPct val="120000"/>
        <a:buFont typeface="GKV Open" pitchFamily="2" charset="0"/>
        <a:buChar char="•"/>
        <a:defRPr sz="1200" b="0" kern="1200">
          <a:solidFill>
            <a:schemeClr val="tx1"/>
          </a:solidFill>
          <a:latin typeface="+mn-lt"/>
          <a:ea typeface="+mn-ea"/>
          <a:cs typeface="+mn-cs"/>
        </a:defRPr>
      </a:lvl6pPr>
      <a:lvl7pPr marL="432000" indent="-216000" algn="l" defTabSz="914400" rtl="0" eaLnBrk="1" latinLnBrk="0" hangingPunct="1">
        <a:lnSpc>
          <a:spcPct val="110000"/>
        </a:lnSpc>
        <a:spcBef>
          <a:spcPts val="0"/>
        </a:spcBef>
        <a:spcAft>
          <a:spcPts val="700"/>
        </a:spcAft>
        <a:buClrTx/>
        <a:buFont typeface="+mj-lt"/>
        <a:buAutoNum type="alphaLcPeriod"/>
        <a:defRPr sz="1200" kern="1200">
          <a:solidFill>
            <a:schemeClr val="tx1"/>
          </a:solidFill>
          <a:latin typeface="+mn-lt"/>
          <a:ea typeface="+mn-ea"/>
          <a:cs typeface="+mn-cs"/>
        </a:defRPr>
      </a:lvl7pPr>
      <a:lvl8pPr marL="216000" indent="-216000" algn="l" defTabSz="914400" rtl="0" eaLnBrk="1" latinLnBrk="0" hangingPunct="1">
        <a:lnSpc>
          <a:spcPct val="110000"/>
        </a:lnSpc>
        <a:spcBef>
          <a:spcPts val="0"/>
        </a:spcBef>
        <a:spcAft>
          <a:spcPts val="700"/>
        </a:spcAft>
        <a:buClrTx/>
        <a:buFont typeface="+mj-lt"/>
        <a:buAutoNum type="romanUcPeriod"/>
        <a:defRPr sz="15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700"/>
        </a:spcAft>
        <a:buClrTx/>
        <a:buFont typeface="+mj-lt"/>
        <a:buNone/>
        <a:defRPr sz="1500" b="0" kern="1200">
          <a:solidFill>
            <a:schemeClr val="tx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4157">
          <p15:clr>
            <a:srgbClr val="F26B43"/>
          </p15:clr>
        </p15:guide>
        <p15:guide id="7" pos="657">
          <p15:clr>
            <a:srgbClr val="F26B43"/>
          </p15:clr>
        </p15:guide>
        <p15:guide id="11" orient="horz" pos="158" userDrawn="1">
          <p15:clr>
            <a:srgbClr val="F26B43"/>
          </p15:clr>
        </p15:guide>
        <p15:guide id="12" orient="horz" pos="653" userDrawn="1">
          <p15:clr>
            <a:srgbClr val="F26B43"/>
          </p15:clr>
        </p15:guide>
        <p15:guide id="13" orient="horz" pos="3712" userDrawn="1">
          <p15:clr>
            <a:srgbClr val="F26B43"/>
          </p15:clr>
        </p15:guide>
        <p15:guide id="14" pos="7523">
          <p15:clr>
            <a:srgbClr val="F26B43"/>
          </p15:clr>
        </p15:guide>
        <p15:guide id="15" pos="7680" userDrawn="1">
          <p15:clr>
            <a:srgbClr val="F26B43"/>
          </p15:clr>
        </p15:guide>
        <p15:guide id="16" orient="horz" pos="1133" userDrawn="1">
          <p15:clr>
            <a:srgbClr val="F26B43"/>
          </p15:clr>
        </p15:guide>
        <p15:guide id="17" pos="2207" userDrawn="1">
          <p15:clr>
            <a:srgbClr val="F26B43"/>
          </p15:clr>
        </p15:guide>
        <p15:guide id="18" pos="70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2C3E338A-11B9-8A9C-0E1A-66393C7EF87D}"/>
              </a:ext>
            </a:extLst>
          </p:cNvPr>
          <p:cNvSpPr>
            <a:spLocks noGrp="1"/>
          </p:cNvSpPr>
          <p:nvPr>
            <p:ph type="subTitle" idx="1"/>
          </p:nvPr>
        </p:nvSpPr>
        <p:spPr/>
        <p:txBody>
          <a:bodyPr/>
          <a:lstStyle/>
          <a:p>
            <a:r>
              <a:rPr lang="de-DE" noProof="0" dirty="0"/>
              <a:t>Dr. Martin Krasney, Mitglied des Vorstands des GKV-Spitzenverbands</a:t>
            </a:r>
          </a:p>
        </p:txBody>
      </p:sp>
      <p:sp>
        <p:nvSpPr>
          <p:cNvPr id="3" name="Titel 2">
            <a:extLst>
              <a:ext uri="{FF2B5EF4-FFF2-40B4-BE49-F238E27FC236}">
                <a16:creationId xmlns:a16="http://schemas.microsoft.com/office/drawing/2014/main" id="{966F8B56-A4C9-A35C-5497-C56288C4D511}"/>
              </a:ext>
            </a:extLst>
          </p:cNvPr>
          <p:cNvSpPr>
            <a:spLocks noGrp="1"/>
          </p:cNvSpPr>
          <p:nvPr>
            <p:ph type="ctrTitle"/>
          </p:nvPr>
        </p:nvSpPr>
        <p:spPr/>
        <p:txBody>
          <a:bodyPr/>
          <a:lstStyle/>
          <a:p>
            <a:r>
              <a:rPr lang="de-DE" sz="2400" noProof="0" dirty="0"/>
              <a:t>Versorgungssicherung, Kostendämpfung und Innovation in Gesundheit und Pflege - Gelingt die Balance?</a:t>
            </a:r>
          </a:p>
        </p:txBody>
      </p:sp>
      <p:sp>
        <p:nvSpPr>
          <p:cNvPr id="4" name="Textplatzhalter 3">
            <a:extLst>
              <a:ext uri="{FF2B5EF4-FFF2-40B4-BE49-F238E27FC236}">
                <a16:creationId xmlns:a16="http://schemas.microsoft.com/office/drawing/2014/main" id="{3BC4D0C5-55E9-F73F-78E8-6CBF4D8CA1BE}"/>
              </a:ext>
            </a:extLst>
          </p:cNvPr>
          <p:cNvSpPr>
            <a:spLocks noGrp="1"/>
          </p:cNvSpPr>
          <p:nvPr>
            <p:ph type="body" sz="quarter" idx="11"/>
          </p:nvPr>
        </p:nvSpPr>
        <p:spPr/>
        <p:txBody>
          <a:bodyPr/>
          <a:lstStyle/>
          <a:p>
            <a:r>
              <a:rPr lang="de-DE" noProof="0" dirty="0"/>
              <a:t>Gastvortrag </a:t>
            </a:r>
          </a:p>
        </p:txBody>
      </p:sp>
    </p:spTree>
    <p:extLst>
      <p:ext uri="{BB962C8B-B14F-4D97-AF65-F5344CB8AC3E}">
        <p14:creationId xmlns:p14="http://schemas.microsoft.com/office/powerpoint/2010/main" val="265421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DB313D7-DE7D-C4B1-4009-CF398220ACB1}"/>
              </a:ext>
            </a:extLst>
          </p:cNvPr>
          <p:cNvSpPr>
            <a:spLocks noGrp="1"/>
          </p:cNvSpPr>
          <p:nvPr>
            <p:ph type="sldNum" sz="quarter" idx="20"/>
          </p:nvPr>
        </p:nvSpPr>
        <p:spPr>
          <a:xfrm>
            <a:off x="11545175" y="6372134"/>
            <a:ext cx="396000" cy="252000"/>
          </a:xfrm>
        </p:spPr>
        <p:txBody>
          <a:bodyPr anchor="b">
            <a:normAutofit/>
          </a:bodyPr>
          <a:lstStyle/>
          <a:p>
            <a:pPr>
              <a:spcAft>
                <a:spcPts val="600"/>
              </a:spcAft>
            </a:pPr>
            <a:fld id="{3A98EE3D-8CD1-4C3F-BD1C-C98C9596463C}" type="slidenum">
              <a:rPr lang="de-DE" noProof="0" smtClean="0"/>
              <a:pPr>
                <a:spcAft>
                  <a:spcPts val="600"/>
                </a:spcAft>
              </a:pPr>
              <a:t>10</a:t>
            </a:fld>
            <a:endParaRPr lang="de-DE" noProof="0" dirty="0"/>
          </a:p>
        </p:txBody>
      </p:sp>
      <p:sp>
        <p:nvSpPr>
          <p:cNvPr id="3" name="Datumsplatzhalter 2">
            <a:extLst>
              <a:ext uri="{FF2B5EF4-FFF2-40B4-BE49-F238E27FC236}">
                <a16:creationId xmlns:a16="http://schemas.microsoft.com/office/drawing/2014/main" id="{1264DE73-8A1B-53A2-B8F6-0BE95DE95C18}"/>
              </a:ext>
            </a:extLst>
          </p:cNvPr>
          <p:cNvSpPr>
            <a:spLocks noGrp="1"/>
          </p:cNvSpPr>
          <p:nvPr>
            <p:ph type="dt" sz="half" idx="18"/>
          </p:nvPr>
        </p:nvSpPr>
        <p:spPr>
          <a:xfrm>
            <a:off x="10515450" y="6372134"/>
            <a:ext cx="937410" cy="252000"/>
          </a:xfrm>
        </p:spPr>
        <p:txBody>
          <a:bodyPr anchor="b">
            <a:normAutofit/>
          </a:bodyPr>
          <a:lstStyle/>
          <a:p>
            <a:pPr>
              <a:spcAft>
                <a:spcPts val="600"/>
              </a:spcAft>
            </a:pPr>
            <a:r>
              <a:rPr lang="de-DE" noProof="0" dirty="0"/>
              <a:t>04.06.2026</a:t>
            </a:r>
          </a:p>
        </p:txBody>
      </p:sp>
      <p:sp>
        <p:nvSpPr>
          <p:cNvPr id="4" name="Fußzeilenplatzhalter 3">
            <a:extLst>
              <a:ext uri="{FF2B5EF4-FFF2-40B4-BE49-F238E27FC236}">
                <a16:creationId xmlns:a16="http://schemas.microsoft.com/office/drawing/2014/main" id="{CF90D9AD-EDDC-4609-B41C-5DEFFA0D7D54}"/>
              </a:ext>
            </a:extLst>
          </p:cNvPr>
          <p:cNvSpPr>
            <a:spLocks noGrp="1"/>
          </p:cNvSpPr>
          <p:nvPr>
            <p:ph type="ftr" sz="quarter" idx="19"/>
          </p:nvPr>
        </p:nvSpPr>
        <p:spPr>
          <a:xfrm>
            <a:off x="1835150" y="6372134"/>
            <a:ext cx="8584409" cy="252000"/>
          </a:xfrm>
        </p:spPr>
        <p:txBody>
          <a:bodyPr anchor="b">
            <a:normAutofit/>
          </a:bodyPr>
          <a:lstStyle/>
          <a:p>
            <a:pPr>
              <a:spcAft>
                <a:spcPts val="600"/>
              </a:spcAft>
            </a:pPr>
            <a:r>
              <a:rPr lang="de-DE" noProof="0" dirty="0"/>
              <a:t>Universität Hamburg | Fakultät für Rechtswissenschaft</a:t>
            </a:r>
          </a:p>
        </p:txBody>
      </p:sp>
      <p:sp>
        <p:nvSpPr>
          <p:cNvPr id="26" name="Text Placeholder 4">
            <a:extLst>
              <a:ext uri="{FF2B5EF4-FFF2-40B4-BE49-F238E27FC236}">
                <a16:creationId xmlns:a16="http://schemas.microsoft.com/office/drawing/2014/main" id="{2B23A8E9-92A6-344B-187B-99DC8E6F14EA}"/>
              </a:ext>
            </a:extLst>
          </p:cNvPr>
          <p:cNvSpPr>
            <a:spLocks noGrp="1"/>
          </p:cNvSpPr>
          <p:nvPr>
            <p:ph type="body" sz="quarter" idx="22"/>
          </p:nvPr>
        </p:nvSpPr>
        <p:spPr>
          <a:xfrm>
            <a:off x="1044000" y="6011646"/>
            <a:ext cx="10897173" cy="180000"/>
          </a:xfrm>
        </p:spPr>
        <p:txBody>
          <a:bodyPr/>
          <a:lstStyle/>
          <a:p>
            <a:endParaRPr lang="de-DE" noProof="0" dirty="0"/>
          </a:p>
        </p:txBody>
      </p:sp>
      <p:sp>
        <p:nvSpPr>
          <p:cNvPr id="7" name="Textplatzhalter 6">
            <a:extLst>
              <a:ext uri="{FF2B5EF4-FFF2-40B4-BE49-F238E27FC236}">
                <a16:creationId xmlns:a16="http://schemas.microsoft.com/office/drawing/2014/main" id="{B5AFCE39-9C6D-F12A-60C0-311BE8C46351}"/>
              </a:ext>
            </a:extLst>
          </p:cNvPr>
          <p:cNvSpPr>
            <a:spLocks noGrp="1"/>
          </p:cNvSpPr>
          <p:nvPr>
            <p:ph type="body" sz="quarter" idx="13"/>
          </p:nvPr>
        </p:nvSpPr>
        <p:spPr>
          <a:xfrm>
            <a:off x="1044000" y="1080000"/>
            <a:ext cx="10897174" cy="252000"/>
          </a:xfrm>
        </p:spPr>
        <p:txBody>
          <a:bodyPr anchor="ctr">
            <a:normAutofit/>
          </a:bodyPr>
          <a:lstStyle/>
          <a:p>
            <a:r>
              <a:rPr lang="de-DE" noProof="0" dirty="0"/>
              <a:t>Maßnahmen des Gesetzentwurfs vom 29.04.2026</a:t>
            </a:r>
            <a:endParaRPr lang="de-DE" noProof="0" dirty="0">
              <a:ea typeface="GKV Open"/>
              <a:cs typeface="GKV Open"/>
            </a:endParaRPr>
          </a:p>
        </p:txBody>
      </p:sp>
      <p:sp>
        <p:nvSpPr>
          <p:cNvPr id="8" name="Titel 7">
            <a:extLst>
              <a:ext uri="{FF2B5EF4-FFF2-40B4-BE49-F238E27FC236}">
                <a16:creationId xmlns:a16="http://schemas.microsoft.com/office/drawing/2014/main" id="{566FB2A6-CECF-593D-3A29-78DE0C40F2C9}"/>
              </a:ext>
            </a:extLst>
          </p:cNvPr>
          <p:cNvSpPr>
            <a:spLocks noGrp="1"/>
          </p:cNvSpPr>
          <p:nvPr>
            <p:ph type="title"/>
          </p:nvPr>
        </p:nvSpPr>
        <p:spPr>
          <a:xfrm>
            <a:off x="1044000" y="252000"/>
            <a:ext cx="10897175" cy="774965"/>
          </a:xfrm>
        </p:spPr>
        <p:txBody>
          <a:bodyPr anchor="b">
            <a:normAutofit/>
          </a:bodyPr>
          <a:lstStyle/>
          <a:p>
            <a:r>
              <a:rPr lang="de-DE" noProof="0" dirty="0"/>
              <a:t>GKV-Beitragssatzstabilisierungsgesetz (</a:t>
            </a:r>
            <a:r>
              <a:rPr lang="de-DE" noProof="0" dirty="0" err="1"/>
              <a:t>BStabG</a:t>
            </a:r>
            <a:r>
              <a:rPr lang="de-DE" noProof="0" dirty="0"/>
              <a:t>)</a:t>
            </a:r>
          </a:p>
        </p:txBody>
      </p:sp>
      <p:graphicFrame>
        <p:nvGraphicFramePr>
          <p:cNvPr id="21" name="Rectangle 1">
            <a:extLst>
              <a:ext uri="{FF2B5EF4-FFF2-40B4-BE49-F238E27FC236}">
                <a16:creationId xmlns:a16="http://schemas.microsoft.com/office/drawing/2014/main" id="{0AE9EF1A-EEEE-28E9-91E9-BDA061930E61}"/>
              </a:ext>
            </a:extLst>
          </p:cNvPr>
          <p:cNvGraphicFramePr>
            <a:graphicFrameLocks noGrp="1"/>
          </p:cNvGraphicFramePr>
          <p:nvPr>
            <p:ph type="tbl" sz="quarter" idx="23"/>
            <p:extLst>
              <p:ext uri="{D42A27DB-BD31-4B8C-83A1-F6EECF244321}">
                <p14:modId xmlns:p14="http://schemas.microsoft.com/office/powerpoint/2010/main" val="4055722217"/>
              </p:ext>
            </p:extLst>
          </p:nvPr>
        </p:nvGraphicFramePr>
        <p:xfrm>
          <a:off x="1044000" y="1800000"/>
          <a:ext cx="10897175" cy="410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fik 5">
            <a:extLst>
              <a:ext uri="{FF2B5EF4-FFF2-40B4-BE49-F238E27FC236}">
                <a16:creationId xmlns:a16="http://schemas.microsoft.com/office/drawing/2014/main" id="{91B0325F-DD87-12C9-07B7-8E5DBBFE5CA2}"/>
              </a:ext>
            </a:extLst>
          </p:cNvPr>
          <p:cNvPicPr>
            <a:picLocks noChangeAspect="1"/>
          </p:cNvPicPr>
          <p:nvPr/>
        </p:nvPicPr>
        <p:blipFill>
          <a:blip r:embed="rId8"/>
          <a:stretch>
            <a:fillRect/>
          </a:stretch>
        </p:blipFill>
        <p:spPr>
          <a:xfrm>
            <a:off x="1835150" y="3586759"/>
            <a:ext cx="498146" cy="498146"/>
          </a:xfrm>
          <a:prstGeom prst="rect">
            <a:avLst/>
          </a:prstGeom>
        </p:spPr>
      </p:pic>
    </p:spTree>
    <p:extLst>
      <p:ext uri="{BB962C8B-B14F-4D97-AF65-F5344CB8AC3E}">
        <p14:creationId xmlns:p14="http://schemas.microsoft.com/office/powerpoint/2010/main" val="354090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62AEDDB-A1CE-2544-8559-ED9B81DA071E}"/>
              </a:ext>
            </a:extLst>
          </p:cNvPr>
          <p:cNvSpPr>
            <a:spLocks noGrp="1"/>
          </p:cNvSpPr>
          <p:nvPr>
            <p:ph type="sldNum" sz="quarter" idx="20"/>
          </p:nvPr>
        </p:nvSpPr>
        <p:spPr/>
        <p:txBody>
          <a:bodyPr/>
          <a:lstStyle/>
          <a:p>
            <a:fld id="{3A98EE3D-8CD1-4C3F-BD1C-C98C9596463C}" type="slidenum">
              <a:rPr lang="de-DE" smtClean="0"/>
              <a:pPr/>
              <a:t>11</a:t>
            </a:fld>
            <a:endParaRPr lang="de-DE"/>
          </a:p>
        </p:txBody>
      </p:sp>
      <p:sp>
        <p:nvSpPr>
          <p:cNvPr id="3" name="Datumsplatzhalter 2">
            <a:extLst>
              <a:ext uri="{FF2B5EF4-FFF2-40B4-BE49-F238E27FC236}">
                <a16:creationId xmlns:a16="http://schemas.microsoft.com/office/drawing/2014/main" id="{C897CC59-0E13-1E3D-71AA-B80A4E5274A4}"/>
              </a:ext>
            </a:extLst>
          </p:cNvPr>
          <p:cNvSpPr>
            <a:spLocks noGrp="1"/>
          </p:cNvSpPr>
          <p:nvPr>
            <p:ph type="dt" sz="half" idx="18"/>
          </p:nvPr>
        </p:nvSpPr>
        <p:spPr/>
        <p:txBody>
          <a:bodyPr/>
          <a:lstStyle/>
          <a:p>
            <a:r>
              <a:rPr lang="de-DE"/>
              <a:t>04.06.2026</a:t>
            </a:r>
          </a:p>
        </p:txBody>
      </p:sp>
      <p:sp>
        <p:nvSpPr>
          <p:cNvPr id="4" name="Fußzeilenplatzhalter 3">
            <a:extLst>
              <a:ext uri="{FF2B5EF4-FFF2-40B4-BE49-F238E27FC236}">
                <a16:creationId xmlns:a16="http://schemas.microsoft.com/office/drawing/2014/main" id="{4BB6CB33-2A62-3EBE-0EBD-8E41848FFA64}"/>
              </a:ext>
            </a:extLst>
          </p:cNvPr>
          <p:cNvSpPr>
            <a:spLocks noGrp="1"/>
          </p:cNvSpPr>
          <p:nvPr>
            <p:ph type="ftr" sz="quarter" idx="19"/>
          </p:nvPr>
        </p:nvSpPr>
        <p:spPr/>
        <p:txBody>
          <a:bodyPr/>
          <a:lstStyle/>
          <a:p>
            <a:r>
              <a:rPr lang="de-DE"/>
              <a:t>Universität Hamburg | Fakultät für Rechtswissenschaft</a:t>
            </a:r>
          </a:p>
        </p:txBody>
      </p:sp>
      <p:sp>
        <p:nvSpPr>
          <p:cNvPr id="5" name="Textplatzhalter 4">
            <a:extLst>
              <a:ext uri="{FF2B5EF4-FFF2-40B4-BE49-F238E27FC236}">
                <a16:creationId xmlns:a16="http://schemas.microsoft.com/office/drawing/2014/main" id="{75A50339-380C-2FD7-3E3C-A136E1BD3AAA}"/>
              </a:ext>
            </a:extLst>
          </p:cNvPr>
          <p:cNvSpPr>
            <a:spLocks noGrp="1"/>
          </p:cNvSpPr>
          <p:nvPr>
            <p:ph type="body" sz="quarter" idx="22"/>
          </p:nvPr>
        </p:nvSpPr>
        <p:spPr/>
        <p:txBody>
          <a:bodyPr/>
          <a:lstStyle/>
          <a:p>
            <a:r>
              <a:rPr lang="de-DE" dirty="0"/>
              <a:t>Quelle: eigene Darstellung auf Basis des Entwurfs für das GKV-Beitragssatzstabilisierungsgesetz, Seite 5</a:t>
            </a:r>
          </a:p>
        </p:txBody>
      </p:sp>
      <p:sp>
        <p:nvSpPr>
          <p:cNvPr id="7" name="Textplatzhalter 6">
            <a:extLst>
              <a:ext uri="{FF2B5EF4-FFF2-40B4-BE49-F238E27FC236}">
                <a16:creationId xmlns:a16="http://schemas.microsoft.com/office/drawing/2014/main" id="{8BDCFFFF-8644-5D13-B4FA-51E896D855FE}"/>
              </a:ext>
            </a:extLst>
          </p:cNvPr>
          <p:cNvSpPr>
            <a:spLocks noGrp="1"/>
          </p:cNvSpPr>
          <p:nvPr>
            <p:ph type="body" sz="quarter" idx="13"/>
          </p:nvPr>
        </p:nvSpPr>
        <p:spPr/>
        <p:txBody>
          <a:bodyPr/>
          <a:lstStyle/>
          <a:p>
            <a:r>
              <a:rPr lang="de-DE" dirty="0"/>
              <a:t>Darstellung der Anteile an der Gesamtentlastung der GKV im Jahr 2027 durch den Gesetzentwurf</a:t>
            </a:r>
            <a:endParaRPr lang="de-DE" dirty="0">
              <a:ea typeface="GKV Open"/>
              <a:cs typeface="GKV Open"/>
            </a:endParaRPr>
          </a:p>
        </p:txBody>
      </p:sp>
      <p:sp>
        <p:nvSpPr>
          <p:cNvPr id="8" name="Titel 7">
            <a:extLst>
              <a:ext uri="{FF2B5EF4-FFF2-40B4-BE49-F238E27FC236}">
                <a16:creationId xmlns:a16="http://schemas.microsoft.com/office/drawing/2014/main" id="{572E66D3-3128-2DA8-2E02-29FF6BEB1D95}"/>
              </a:ext>
            </a:extLst>
          </p:cNvPr>
          <p:cNvSpPr>
            <a:spLocks noGrp="1"/>
          </p:cNvSpPr>
          <p:nvPr>
            <p:ph type="title"/>
          </p:nvPr>
        </p:nvSpPr>
        <p:spPr/>
        <p:txBody>
          <a:bodyPr/>
          <a:lstStyle/>
          <a:p>
            <a:r>
              <a:rPr lang="de-DE" dirty="0"/>
              <a:t>GKV-Beitragssatzstabilisierungsgesetz (</a:t>
            </a:r>
            <a:r>
              <a:rPr lang="de-DE" dirty="0" err="1"/>
              <a:t>BStabG</a:t>
            </a:r>
            <a:r>
              <a:rPr lang="de-DE" dirty="0"/>
              <a:t>)</a:t>
            </a:r>
          </a:p>
        </p:txBody>
      </p:sp>
      <mc:AlternateContent xmlns:mc="http://schemas.openxmlformats.org/markup-compatibility/2006" xmlns:cx1="http://schemas.microsoft.com/office/drawing/2015/9/8/chartex">
        <mc:Choice Requires="cx1">
          <p:graphicFrame>
            <p:nvGraphicFramePr>
              <p:cNvPr id="14" name="Inhaltsplatzhalter 13">
                <a:extLst>
                  <a:ext uri="{FF2B5EF4-FFF2-40B4-BE49-F238E27FC236}">
                    <a16:creationId xmlns:a16="http://schemas.microsoft.com/office/drawing/2014/main" id="{2D0A12CF-CD68-E206-75A4-0F74D22024D5}"/>
                  </a:ext>
                </a:extLst>
              </p:cNvPr>
              <p:cNvGraphicFramePr>
                <a:graphicFrameLocks noGrp="1"/>
              </p:cNvGraphicFramePr>
              <p:nvPr>
                <p:ph sz="quarter" idx="23"/>
                <p:extLst>
                  <p:ext uri="{D42A27DB-BD31-4B8C-83A1-F6EECF244321}">
                    <p14:modId xmlns:p14="http://schemas.microsoft.com/office/powerpoint/2010/main" val="2582862879"/>
                  </p:ext>
                </p:extLst>
              </p:nvPr>
            </p:nvGraphicFramePr>
            <p:xfrm>
              <a:off x="1044575" y="1800225"/>
              <a:ext cx="10896600" cy="410368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4" name="Inhaltsplatzhalter 13">
                <a:extLst>
                  <a:ext uri="{FF2B5EF4-FFF2-40B4-BE49-F238E27FC236}">
                    <a16:creationId xmlns:a16="http://schemas.microsoft.com/office/drawing/2014/main" id="{2D0A12CF-CD68-E206-75A4-0F74D22024D5}"/>
                  </a:ext>
                </a:extLst>
              </p:cNvPr>
              <p:cNvPicPr>
                <a:picLocks noGrp="1" noRot="1" noChangeAspect="1" noMove="1" noResize="1" noEditPoints="1" noAdjustHandles="1" noChangeArrowheads="1" noChangeShapeType="1"/>
              </p:cNvPicPr>
              <p:nvPr/>
            </p:nvPicPr>
            <p:blipFill>
              <a:blip r:embed="rId4"/>
              <a:stretch>
                <a:fillRect/>
              </a:stretch>
            </p:blipFill>
            <p:spPr>
              <a:xfrm>
                <a:off x="1044575" y="1800225"/>
                <a:ext cx="10896600" cy="4103688"/>
              </a:xfrm>
              <a:prstGeom prst="rect">
                <a:avLst/>
              </a:prstGeom>
            </p:spPr>
          </p:pic>
        </mc:Fallback>
      </mc:AlternateContent>
      <p:sp>
        <p:nvSpPr>
          <p:cNvPr id="10" name="Textfeld 9">
            <a:extLst>
              <a:ext uri="{FF2B5EF4-FFF2-40B4-BE49-F238E27FC236}">
                <a16:creationId xmlns:a16="http://schemas.microsoft.com/office/drawing/2014/main" id="{8488E70E-8B4F-B492-DE62-FFC15CB95E1A}"/>
              </a:ext>
            </a:extLst>
          </p:cNvPr>
          <p:cNvSpPr txBox="1"/>
          <p:nvPr/>
        </p:nvSpPr>
        <p:spPr>
          <a:xfrm>
            <a:off x="2134540" y="3828419"/>
            <a:ext cx="1728294" cy="1261884"/>
          </a:xfrm>
          <a:prstGeom prst="rect">
            <a:avLst/>
          </a:prstGeom>
          <a:noFill/>
        </p:spPr>
        <p:txBody>
          <a:bodyPr wrap="square">
            <a:spAutoFit/>
          </a:bodyPr>
          <a:lstStyle/>
          <a:p>
            <a:r>
              <a:rPr lang="de-DE" sz="1600" b="1" noProof="0" dirty="0">
                <a:solidFill>
                  <a:schemeClr val="bg1"/>
                </a:solidFill>
              </a:rPr>
              <a:t>11,2 Mrd. EUR</a:t>
            </a:r>
          </a:p>
          <a:p>
            <a:endParaRPr lang="de-DE" sz="1200" noProof="0" dirty="0">
              <a:solidFill>
                <a:schemeClr val="bg1"/>
              </a:solidFill>
            </a:endParaRPr>
          </a:p>
          <a:p>
            <a:r>
              <a:rPr lang="de-DE" sz="1200" noProof="0" dirty="0">
                <a:solidFill>
                  <a:schemeClr val="bg1"/>
                </a:solidFill>
              </a:rPr>
              <a:t>Anteil der Leistungserbringer, pharm. Hersteller und Krankenkassen </a:t>
            </a:r>
            <a:endParaRPr lang="de-DE" sz="1200" dirty="0"/>
          </a:p>
        </p:txBody>
      </p:sp>
      <p:sp>
        <p:nvSpPr>
          <p:cNvPr id="11" name="Textfeld 10">
            <a:extLst>
              <a:ext uri="{FF2B5EF4-FFF2-40B4-BE49-F238E27FC236}">
                <a16:creationId xmlns:a16="http://schemas.microsoft.com/office/drawing/2014/main" id="{94C1AC66-90BE-21E4-C22F-DAB524C4C15A}"/>
              </a:ext>
            </a:extLst>
          </p:cNvPr>
          <p:cNvSpPr txBox="1"/>
          <p:nvPr/>
        </p:nvSpPr>
        <p:spPr>
          <a:xfrm>
            <a:off x="4730771" y="2437929"/>
            <a:ext cx="1531229" cy="1077218"/>
          </a:xfrm>
          <a:prstGeom prst="rect">
            <a:avLst/>
          </a:prstGeom>
          <a:noFill/>
        </p:spPr>
        <p:txBody>
          <a:bodyPr wrap="square">
            <a:spAutoFit/>
          </a:bodyPr>
          <a:lstStyle/>
          <a:p>
            <a:r>
              <a:rPr lang="de-DE" sz="1600" b="1" noProof="0" dirty="0">
                <a:solidFill>
                  <a:schemeClr val="bg1"/>
                </a:solidFill>
              </a:rPr>
              <a:t>6,8 Mrd. EUR</a:t>
            </a:r>
          </a:p>
          <a:p>
            <a:endParaRPr lang="de-DE" sz="1200" noProof="0" dirty="0">
              <a:solidFill>
                <a:schemeClr val="bg1"/>
              </a:solidFill>
            </a:endParaRPr>
          </a:p>
          <a:p>
            <a:r>
              <a:rPr lang="de-DE" sz="1200" noProof="0" dirty="0">
                <a:solidFill>
                  <a:schemeClr val="bg1"/>
                </a:solidFill>
              </a:rPr>
              <a:t>Anteil der Versicherten und Beitragszahlenden</a:t>
            </a:r>
            <a:endParaRPr lang="de-DE" sz="1200" dirty="0"/>
          </a:p>
        </p:txBody>
      </p:sp>
      <p:sp>
        <p:nvSpPr>
          <p:cNvPr id="12" name="Textfeld 11">
            <a:extLst>
              <a:ext uri="{FF2B5EF4-FFF2-40B4-BE49-F238E27FC236}">
                <a16:creationId xmlns:a16="http://schemas.microsoft.com/office/drawing/2014/main" id="{F253332E-C649-C9FA-02F3-B158A0CFA8CA}"/>
              </a:ext>
            </a:extLst>
          </p:cNvPr>
          <p:cNvSpPr txBox="1"/>
          <p:nvPr/>
        </p:nvSpPr>
        <p:spPr>
          <a:xfrm>
            <a:off x="7146265" y="2751201"/>
            <a:ext cx="1833399" cy="1077218"/>
          </a:xfrm>
          <a:prstGeom prst="rect">
            <a:avLst/>
          </a:prstGeom>
          <a:noFill/>
        </p:spPr>
        <p:txBody>
          <a:bodyPr wrap="square">
            <a:spAutoFit/>
          </a:bodyPr>
          <a:lstStyle/>
          <a:p>
            <a:r>
              <a:rPr lang="de-DE" sz="1600" b="1" noProof="0" dirty="0">
                <a:solidFill>
                  <a:schemeClr val="bg2"/>
                </a:solidFill>
              </a:rPr>
              <a:t>- 1,8 Mrd. EUR</a:t>
            </a:r>
          </a:p>
          <a:p>
            <a:endParaRPr lang="de-DE" sz="1200" noProof="0" dirty="0">
              <a:solidFill>
                <a:schemeClr val="bg2"/>
              </a:solidFill>
            </a:endParaRPr>
          </a:p>
          <a:p>
            <a:r>
              <a:rPr lang="de-DE" sz="1200" noProof="0" dirty="0">
                <a:solidFill>
                  <a:schemeClr val="bg2"/>
                </a:solidFill>
              </a:rPr>
              <a:t>Entlastung des Bundes durch Absenken des Bundeszuschusses</a:t>
            </a:r>
            <a:endParaRPr lang="de-DE" sz="1200" dirty="0">
              <a:solidFill>
                <a:schemeClr val="bg2"/>
              </a:solidFill>
            </a:endParaRPr>
          </a:p>
        </p:txBody>
      </p:sp>
      <p:sp>
        <p:nvSpPr>
          <p:cNvPr id="13" name="Textfeld 12">
            <a:extLst>
              <a:ext uri="{FF2B5EF4-FFF2-40B4-BE49-F238E27FC236}">
                <a16:creationId xmlns:a16="http://schemas.microsoft.com/office/drawing/2014/main" id="{60A2AE1A-17B6-12BD-13FA-5F64B1958ADB}"/>
              </a:ext>
            </a:extLst>
          </p:cNvPr>
          <p:cNvSpPr txBox="1"/>
          <p:nvPr/>
        </p:nvSpPr>
        <p:spPr>
          <a:xfrm>
            <a:off x="9797698" y="3828419"/>
            <a:ext cx="1655162" cy="1077218"/>
          </a:xfrm>
          <a:prstGeom prst="rect">
            <a:avLst/>
          </a:prstGeom>
          <a:noFill/>
        </p:spPr>
        <p:txBody>
          <a:bodyPr wrap="square">
            <a:spAutoFit/>
          </a:bodyPr>
          <a:lstStyle/>
          <a:p>
            <a:r>
              <a:rPr lang="de-DE" sz="1600" b="1" noProof="0" dirty="0">
                <a:solidFill>
                  <a:schemeClr val="bg1"/>
                </a:solidFill>
              </a:rPr>
              <a:t>16,3 Mrd. EUR</a:t>
            </a:r>
          </a:p>
          <a:p>
            <a:endParaRPr lang="de-DE" sz="1200" noProof="0" dirty="0">
              <a:solidFill>
                <a:schemeClr val="bg1"/>
              </a:solidFill>
            </a:endParaRPr>
          </a:p>
          <a:p>
            <a:r>
              <a:rPr lang="de-DE" sz="1200" noProof="0" dirty="0">
                <a:solidFill>
                  <a:schemeClr val="bg1"/>
                </a:solidFill>
              </a:rPr>
              <a:t>Gesamtentlastung der GKV durch den Gesetzentwurf</a:t>
            </a:r>
            <a:endParaRPr lang="de-DE" sz="1200" dirty="0">
              <a:solidFill>
                <a:schemeClr val="bg1"/>
              </a:solidFill>
            </a:endParaRPr>
          </a:p>
        </p:txBody>
      </p:sp>
    </p:spTree>
    <p:extLst>
      <p:ext uri="{BB962C8B-B14F-4D97-AF65-F5344CB8AC3E}">
        <p14:creationId xmlns:p14="http://schemas.microsoft.com/office/powerpoint/2010/main" val="81848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FD0E7F-6392-3061-F72F-FB3318BBC789}"/>
              </a:ext>
            </a:extLst>
          </p:cNvPr>
          <p:cNvSpPr>
            <a:spLocks noGrp="1"/>
          </p:cNvSpPr>
          <p:nvPr>
            <p:ph type="sldNum" sz="quarter" idx="20"/>
          </p:nvPr>
        </p:nvSpPr>
        <p:spPr/>
        <p:txBody>
          <a:bodyPr/>
          <a:lstStyle/>
          <a:p>
            <a:fld id="{3A98EE3D-8CD1-4C3F-BD1C-C98C9596463C}" type="slidenum">
              <a:rPr lang="de-DE" noProof="0" smtClean="0"/>
              <a:pPr/>
              <a:t>12</a:t>
            </a:fld>
            <a:endParaRPr lang="de-DE" noProof="0" dirty="0"/>
          </a:p>
        </p:txBody>
      </p:sp>
      <p:sp>
        <p:nvSpPr>
          <p:cNvPr id="3" name="Date Placeholder 2">
            <a:extLst>
              <a:ext uri="{FF2B5EF4-FFF2-40B4-BE49-F238E27FC236}">
                <a16:creationId xmlns:a16="http://schemas.microsoft.com/office/drawing/2014/main" id="{F16FAEA7-7A8F-54AD-EA1C-3FC166854825}"/>
              </a:ext>
            </a:extLst>
          </p:cNvPr>
          <p:cNvSpPr>
            <a:spLocks noGrp="1"/>
          </p:cNvSpPr>
          <p:nvPr>
            <p:ph type="dt" sz="half" idx="18"/>
          </p:nvPr>
        </p:nvSpPr>
        <p:spPr/>
        <p:txBody>
          <a:bodyPr/>
          <a:lstStyle/>
          <a:p>
            <a:r>
              <a:rPr lang="de-DE" noProof="0" dirty="0"/>
              <a:t>04.06.2026</a:t>
            </a:r>
          </a:p>
        </p:txBody>
      </p:sp>
      <p:sp>
        <p:nvSpPr>
          <p:cNvPr id="4" name="Footer Placeholder 3">
            <a:extLst>
              <a:ext uri="{FF2B5EF4-FFF2-40B4-BE49-F238E27FC236}">
                <a16:creationId xmlns:a16="http://schemas.microsoft.com/office/drawing/2014/main" id="{7D800C62-0D2E-0E56-E03C-0AB405AB96D5}"/>
              </a:ext>
            </a:extLst>
          </p:cNvPr>
          <p:cNvSpPr>
            <a:spLocks noGrp="1"/>
          </p:cNvSpPr>
          <p:nvPr>
            <p:ph type="ftr" sz="quarter" idx="19"/>
          </p:nvPr>
        </p:nvSpPr>
        <p:spPr/>
        <p:txBody>
          <a:bodyPr/>
          <a:lstStyle/>
          <a:p>
            <a:r>
              <a:rPr lang="de-DE" noProof="0" dirty="0"/>
              <a:t>Universität Hamburg | Fakultät für Rechtswissenschaft</a:t>
            </a:r>
          </a:p>
        </p:txBody>
      </p:sp>
      <p:sp>
        <p:nvSpPr>
          <p:cNvPr id="5" name="Text Placeholder 4">
            <a:extLst>
              <a:ext uri="{FF2B5EF4-FFF2-40B4-BE49-F238E27FC236}">
                <a16:creationId xmlns:a16="http://schemas.microsoft.com/office/drawing/2014/main" id="{E4425DBA-1F30-C8F3-407A-269774C038A1}"/>
              </a:ext>
            </a:extLst>
          </p:cNvPr>
          <p:cNvSpPr>
            <a:spLocks noGrp="1"/>
          </p:cNvSpPr>
          <p:nvPr>
            <p:ph type="body" sz="quarter" idx="22"/>
          </p:nvPr>
        </p:nvSpPr>
        <p:spPr/>
        <p:txBody>
          <a:bodyPr/>
          <a:lstStyle/>
          <a:p>
            <a:endParaRPr lang="de-DE" noProof="0" dirty="0"/>
          </a:p>
        </p:txBody>
      </p:sp>
      <p:sp>
        <p:nvSpPr>
          <p:cNvPr id="6" name="Content Placeholder 5">
            <a:extLst>
              <a:ext uri="{FF2B5EF4-FFF2-40B4-BE49-F238E27FC236}">
                <a16:creationId xmlns:a16="http://schemas.microsoft.com/office/drawing/2014/main" id="{3B821C0D-7EF2-37F6-3590-F0C1EDFAFC81}"/>
              </a:ext>
            </a:extLst>
          </p:cNvPr>
          <p:cNvSpPr>
            <a:spLocks noGrp="1"/>
          </p:cNvSpPr>
          <p:nvPr>
            <p:ph sz="quarter" idx="23"/>
          </p:nvPr>
        </p:nvSpPr>
        <p:spPr>
          <a:xfrm>
            <a:off x="1044575" y="1735606"/>
            <a:ext cx="10489370" cy="4168394"/>
          </a:xfrm>
        </p:spPr>
        <p:txBody>
          <a:bodyPr vert="horz" lIns="0" tIns="0" rIns="0" bIns="0" rtlCol="0" anchor="t">
            <a:noAutofit/>
          </a:bodyPr>
          <a:lstStyle/>
          <a:p>
            <a:pPr marL="285750" indent="-285750">
              <a:buFont typeface="Arial" panose="020B0604020202020204" pitchFamily="34" charset="0"/>
              <a:buChar char="•"/>
            </a:pPr>
            <a:r>
              <a:rPr lang="de-DE" sz="1400" b="1" noProof="0" dirty="0">
                <a:ea typeface="GKV Open"/>
                <a:cs typeface="GKV Open"/>
              </a:rPr>
              <a:t>GKV sieht Entwurf grundsätzlich positiv: </a:t>
            </a:r>
            <a:r>
              <a:rPr lang="de-DE" sz="1400" noProof="0" dirty="0">
                <a:ea typeface="GKV Open"/>
                <a:cs typeface="GKV Open"/>
              </a:rPr>
              <a:t>Ziel der Stabilisierung der Beitragssätze ab 2027</a:t>
            </a:r>
          </a:p>
          <a:p>
            <a:pPr marL="285750" indent="-285750">
              <a:buFont typeface="Arial" panose="020B0604020202020204" pitchFamily="34" charset="0"/>
              <a:buChar char="•"/>
            </a:pPr>
            <a:r>
              <a:rPr lang="de-DE" sz="1400" b="1" noProof="0" dirty="0">
                <a:ea typeface="GKV Open"/>
                <a:cs typeface="GKV Open"/>
              </a:rPr>
              <a:t>Überzeugender Ansatz: </a:t>
            </a:r>
            <a:r>
              <a:rPr lang="de-DE" sz="1400" noProof="0" dirty="0">
                <a:ea typeface="GKV Open"/>
                <a:cs typeface="GKV Open"/>
              </a:rPr>
              <a:t>Einnahmenorientierte Ausgabenpolitik (Begrenzung von Vergütungs- und Preisentwicklungen)</a:t>
            </a:r>
          </a:p>
          <a:p>
            <a:pPr marL="285750" indent="-285750">
              <a:buFont typeface="Arial" panose="020B0604020202020204" pitchFamily="34" charset="0"/>
              <a:buChar char="•"/>
            </a:pPr>
            <a:r>
              <a:rPr lang="de-DE" sz="1400" b="1" noProof="0" dirty="0">
                <a:ea typeface="GKV Open"/>
                <a:cs typeface="GKV Open"/>
              </a:rPr>
              <a:t>Adressiert Kernproblem: </a:t>
            </a:r>
            <a:r>
              <a:rPr lang="de-DE" sz="1400" noProof="0" dirty="0">
                <a:ea typeface="GKV Open"/>
                <a:cs typeface="GKV Open"/>
              </a:rPr>
              <a:t>Auseinanderentwicklung von Einnahmen und Ausgaben</a:t>
            </a:r>
          </a:p>
          <a:p>
            <a:pPr marL="285750" indent="-285750">
              <a:buFont typeface="Arial" panose="020B0604020202020204" pitchFamily="34" charset="0"/>
              <a:buChar char="•"/>
            </a:pPr>
            <a:r>
              <a:rPr lang="de-DE" sz="1400" b="1" noProof="0" dirty="0">
                <a:ea typeface="GKV Open"/>
                <a:cs typeface="GKV Open"/>
              </a:rPr>
              <a:t>Kritikpunkt Ungleich verteilte Belastungen: </a:t>
            </a:r>
            <a:r>
              <a:rPr lang="de-DE" sz="1400" noProof="0" dirty="0">
                <a:ea typeface="GKV Open"/>
                <a:cs typeface="GKV Open"/>
              </a:rPr>
              <a:t>Zusätzliche Lasten für Beitragszahlende, Arbeitgeber sowie Versicherte/Patientinnen und Patienten</a:t>
            </a:r>
          </a:p>
          <a:p>
            <a:pPr marL="285750" indent="-285750">
              <a:buFont typeface="Arial" panose="020B0604020202020204" pitchFamily="34" charset="0"/>
              <a:buChar char="•"/>
            </a:pPr>
            <a:r>
              <a:rPr lang="de-DE" sz="1400" b="1" noProof="0" dirty="0">
                <a:ea typeface="GKV Open"/>
                <a:cs typeface="GKV Open"/>
              </a:rPr>
              <a:t>Rolle des Bundes kritisch: </a:t>
            </a:r>
          </a:p>
          <a:p>
            <a:pPr marL="501750" lvl="1" indent="-285750"/>
            <a:r>
              <a:rPr lang="de-DE" sz="1400" noProof="0" dirty="0">
                <a:ea typeface="GKV Open"/>
                <a:cs typeface="GKV Open"/>
              </a:rPr>
              <a:t>Unzureichende Finanzierung gesamtgesellschaftlicher Aufgaben</a:t>
            </a:r>
          </a:p>
          <a:p>
            <a:pPr marL="501750" lvl="1" indent="-285750"/>
            <a:r>
              <a:rPr lang="de-DE" sz="1400" noProof="0" dirty="0">
                <a:ea typeface="GKV Open"/>
                <a:cs typeface="GKV Open"/>
              </a:rPr>
              <a:t>Geplante Absenkung der Bundesbeteiligung für versicherungsfremde Leistungen</a:t>
            </a:r>
          </a:p>
          <a:p>
            <a:pPr marL="285750" indent="-285750">
              <a:buFont typeface="Arial" panose="020B0604020202020204" pitchFamily="34" charset="0"/>
              <a:buChar char="•"/>
            </a:pPr>
            <a:r>
              <a:rPr lang="de-DE" sz="1400" b="1" noProof="0" dirty="0">
                <a:ea typeface="GKV Open"/>
                <a:cs typeface="GKV Open"/>
              </a:rPr>
              <a:t>Nachsteuerungsbedarf im Gesetzgebungsverfahren: </a:t>
            </a:r>
            <a:r>
              <a:rPr lang="de-DE" sz="1400" noProof="0" dirty="0">
                <a:ea typeface="GKV Open"/>
                <a:cs typeface="GKV Open"/>
              </a:rPr>
              <a:t>Stärkere Nutzung von Effizienzreserven auf der Ausgabenseite bei Arzneimitteln, Krankenhausabrechnung, Neue Untersuchungs- und Behandlungsmethoden, Digitalen Gesundheitsanwendungen</a:t>
            </a:r>
          </a:p>
          <a:p>
            <a:endParaRPr lang="de-DE" sz="1400" dirty="0">
              <a:latin typeface="GKV Open"/>
              <a:ea typeface="GKV Open"/>
              <a:cs typeface="GKV Open"/>
            </a:endParaRPr>
          </a:p>
          <a:p>
            <a:r>
              <a:rPr lang="de-DE" sz="1400" b="1" dirty="0">
                <a:latin typeface="GKV Open"/>
                <a:ea typeface="GKV Open"/>
                <a:cs typeface="GKV Open"/>
              </a:rPr>
              <a:t>Ausblick: </a:t>
            </a:r>
            <a:r>
              <a:rPr lang="de-DE" sz="1400" dirty="0">
                <a:latin typeface="GKV Open"/>
                <a:ea typeface="GKV Open"/>
                <a:cs typeface="GKV Open"/>
              </a:rPr>
              <a:t>Die Finanzkommission Gesundheit soll einen zweiten Bericht als Basis für Folgegesetzgebung 2027 erarbeiten.</a:t>
            </a:r>
            <a:endParaRPr lang="de-DE" sz="1400" noProof="0" dirty="0">
              <a:latin typeface="GKV Open"/>
              <a:ea typeface="GKV Open"/>
              <a:cs typeface="GKV Open"/>
            </a:endParaRPr>
          </a:p>
        </p:txBody>
      </p:sp>
      <p:sp>
        <p:nvSpPr>
          <p:cNvPr id="7" name="Text Placeholder 6">
            <a:extLst>
              <a:ext uri="{FF2B5EF4-FFF2-40B4-BE49-F238E27FC236}">
                <a16:creationId xmlns:a16="http://schemas.microsoft.com/office/drawing/2014/main" id="{634624FC-5D60-A0EF-DAC5-02C4A8FFA48D}"/>
              </a:ext>
            </a:extLst>
          </p:cNvPr>
          <p:cNvSpPr>
            <a:spLocks noGrp="1"/>
          </p:cNvSpPr>
          <p:nvPr>
            <p:ph type="body" sz="quarter" idx="13"/>
          </p:nvPr>
        </p:nvSpPr>
        <p:spPr/>
        <p:txBody>
          <a:bodyPr/>
          <a:lstStyle/>
          <a:p>
            <a:r>
              <a:rPr lang="de-DE" noProof="0" dirty="0">
                <a:ea typeface="GKV Open"/>
                <a:cs typeface="GKV Open"/>
              </a:rPr>
              <a:t>Gesetzentwurf vom 29.04.2026 – Einordnung und Bewertung aus Sicht des GKV-SV</a:t>
            </a:r>
            <a:endParaRPr lang="de-DE" noProof="0" dirty="0"/>
          </a:p>
        </p:txBody>
      </p:sp>
      <p:sp>
        <p:nvSpPr>
          <p:cNvPr id="8" name="Title 7">
            <a:extLst>
              <a:ext uri="{FF2B5EF4-FFF2-40B4-BE49-F238E27FC236}">
                <a16:creationId xmlns:a16="http://schemas.microsoft.com/office/drawing/2014/main" id="{429208F1-EC15-EBEE-0E33-4BA61620BCF9}"/>
              </a:ext>
            </a:extLst>
          </p:cNvPr>
          <p:cNvSpPr>
            <a:spLocks noGrp="1"/>
          </p:cNvSpPr>
          <p:nvPr>
            <p:ph type="title"/>
          </p:nvPr>
        </p:nvSpPr>
        <p:spPr/>
        <p:txBody>
          <a:bodyPr/>
          <a:lstStyle/>
          <a:p>
            <a:r>
              <a:rPr lang="de-DE" noProof="0" dirty="0">
                <a:ea typeface="GKV Open Titel"/>
                <a:cs typeface="GKV Open Titel"/>
              </a:rPr>
              <a:t>GKV-Beitragssatzstabilisierungsgesetz (</a:t>
            </a:r>
            <a:r>
              <a:rPr lang="de-DE" noProof="0" dirty="0" err="1">
                <a:ea typeface="GKV Open Titel"/>
                <a:cs typeface="GKV Open Titel"/>
              </a:rPr>
              <a:t>BStabG</a:t>
            </a:r>
            <a:r>
              <a:rPr lang="de-DE" noProof="0" dirty="0">
                <a:ea typeface="GKV Open Titel"/>
                <a:cs typeface="GKV Open Titel"/>
              </a:rPr>
              <a:t>)</a:t>
            </a:r>
            <a:endParaRPr lang="de-DE" noProof="0" dirty="0"/>
          </a:p>
        </p:txBody>
      </p:sp>
    </p:spTree>
    <p:extLst>
      <p:ext uri="{BB962C8B-B14F-4D97-AF65-F5344CB8AC3E}">
        <p14:creationId xmlns:p14="http://schemas.microsoft.com/office/powerpoint/2010/main" val="321179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E557-E0D2-8210-3E98-A77A166D4B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D64B91-F25C-FE36-FDA0-6284DC1EDF5E}"/>
              </a:ext>
            </a:extLst>
          </p:cNvPr>
          <p:cNvSpPr>
            <a:spLocks noGrp="1"/>
          </p:cNvSpPr>
          <p:nvPr>
            <p:ph type="ctrTitle"/>
          </p:nvPr>
        </p:nvSpPr>
        <p:spPr/>
        <p:txBody>
          <a:bodyPr/>
          <a:lstStyle/>
          <a:p>
            <a:pPr lvl="0"/>
            <a:r>
              <a:rPr lang="de-DE" sz="2400" dirty="0">
                <a:ea typeface="GKV Open"/>
                <a:cs typeface="GKV Open"/>
              </a:rPr>
              <a:t>Digitalisierung und Primärversorgung</a:t>
            </a:r>
          </a:p>
        </p:txBody>
      </p:sp>
      <p:sp>
        <p:nvSpPr>
          <p:cNvPr id="3" name="Tabellenplatzhalter 2">
            <a:extLst>
              <a:ext uri="{FF2B5EF4-FFF2-40B4-BE49-F238E27FC236}">
                <a16:creationId xmlns:a16="http://schemas.microsoft.com/office/drawing/2014/main" id="{84E0A847-D4C8-2BF5-9AFF-79419C2C938C}"/>
              </a:ext>
            </a:extLst>
          </p:cNvPr>
          <p:cNvSpPr>
            <a:spLocks noGrp="1"/>
          </p:cNvSpPr>
          <p:nvPr>
            <p:ph type="tbl" sz="quarter" idx="10"/>
          </p:nvPr>
        </p:nvSpPr>
        <p:spPr/>
        <p:txBody>
          <a:bodyPr/>
          <a:lstStyle/>
          <a:p>
            <a:endParaRPr lang="de-DE"/>
          </a:p>
        </p:txBody>
      </p:sp>
      <p:sp>
        <p:nvSpPr>
          <p:cNvPr id="4" name="Datumsplatzhalter 3">
            <a:extLst>
              <a:ext uri="{FF2B5EF4-FFF2-40B4-BE49-F238E27FC236}">
                <a16:creationId xmlns:a16="http://schemas.microsoft.com/office/drawing/2014/main" id="{7C6C3558-F520-73CF-BD85-EF588AAB6B0F}"/>
              </a:ext>
            </a:extLst>
          </p:cNvPr>
          <p:cNvSpPr>
            <a:spLocks noGrp="1"/>
          </p:cNvSpPr>
          <p:nvPr>
            <p:ph type="dt" sz="half" idx="11"/>
          </p:nvPr>
        </p:nvSpPr>
        <p:spPr/>
        <p:txBody>
          <a:bodyPr/>
          <a:lstStyle/>
          <a:p>
            <a:r>
              <a:rPr lang="de-DE"/>
              <a:t>04.06.2026</a:t>
            </a:r>
          </a:p>
        </p:txBody>
      </p:sp>
      <p:sp>
        <p:nvSpPr>
          <p:cNvPr id="5" name="Fußzeilenplatzhalter 4">
            <a:extLst>
              <a:ext uri="{FF2B5EF4-FFF2-40B4-BE49-F238E27FC236}">
                <a16:creationId xmlns:a16="http://schemas.microsoft.com/office/drawing/2014/main" id="{FC6885EB-E008-EDEA-A479-13F6B52D82A3}"/>
              </a:ext>
            </a:extLst>
          </p:cNvPr>
          <p:cNvSpPr>
            <a:spLocks noGrp="1"/>
          </p:cNvSpPr>
          <p:nvPr>
            <p:ph type="ftr" sz="quarter" idx="12"/>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1F1DAF8A-8F99-9945-FF59-1ED4891EE4CA}"/>
              </a:ext>
            </a:extLst>
          </p:cNvPr>
          <p:cNvSpPr>
            <a:spLocks noGrp="1"/>
          </p:cNvSpPr>
          <p:nvPr>
            <p:ph type="sldNum" sz="quarter" idx="13"/>
          </p:nvPr>
        </p:nvSpPr>
        <p:spPr/>
        <p:txBody>
          <a:bodyPr/>
          <a:lstStyle/>
          <a:p>
            <a:fld id="{3A98EE3D-8CD1-4C3F-BD1C-C98C9596463C}" type="slidenum">
              <a:rPr lang="de-DE" smtClean="0"/>
              <a:pPr/>
              <a:t>13</a:t>
            </a:fld>
            <a:endParaRPr lang="de-DE"/>
          </a:p>
        </p:txBody>
      </p:sp>
    </p:spTree>
    <p:extLst>
      <p:ext uri="{BB962C8B-B14F-4D97-AF65-F5344CB8AC3E}">
        <p14:creationId xmlns:p14="http://schemas.microsoft.com/office/powerpoint/2010/main" val="116149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7BC3B-6EA4-B4EC-8F51-026F13D8D51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ED31F3D-A5C2-92D5-E54F-4CFBA173C74F}"/>
              </a:ext>
            </a:extLst>
          </p:cNvPr>
          <p:cNvSpPr>
            <a:spLocks noGrp="1"/>
          </p:cNvSpPr>
          <p:nvPr>
            <p:ph type="sldNum" sz="quarter" idx="20"/>
          </p:nvPr>
        </p:nvSpPr>
        <p:spPr>
          <a:xfrm>
            <a:off x="11545175" y="6372134"/>
            <a:ext cx="396000" cy="252000"/>
          </a:xfrm>
        </p:spPr>
        <p:txBody>
          <a:bodyPr anchor="b">
            <a:normAutofit/>
          </a:bodyPr>
          <a:lstStyle/>
          <a:p>
            <a:pPr>
              <a:spcAft>
                <a:spcPts val="600"/>
              </a:spcAft>
            </a:pPr>
            <a:fld id="{3A98EE3D-8CD1-4C3F-BD1C-C98C9596463C}" type="slidenum">
              <a:rPr lang="de-DE" noProof="0" smtClean="0"/>
              <a:pPr>
                <a:spcAft>
                  <a:spcPts val="600"/>
                </a:spcAft>
              </a:pPr>
              <a:t>14</a:t>
            </a:fld>
            <a:endParaRPr lang="de-DE" noProof="0" dirty="0"/>
          </a:p>
        </p:txBody>
      </p:sp>
      <p:sp>
        <p:nvSpPr>
          <p:cNvPr id="3" name="Datumsplatzhalter 2">
            <a:extLst>
              <a:ext uri="{FF2B5EF4-FFF2-40B4-BE49-F238E27FC236}">
                <a16:creationId xmlns:a16="http://schemas.microsoft.com/office/drawing/2014/main" id="{F328BBEC-BC76-3DAE-7782-7E2DF4587377}"/>
              </a:ext>
            </a:extLst>
          </p:cNvPr>
          <p:cNvSpPr>
            <a:spLocks noGrp="1"/>
          </p:cNvSpPr>
          <p:nvPr>
            <p:ph type="dt" sz="half" idx="18"/>
          </p:nvPr>
        </p:nvSpPr>
        <p:spPr>
          <a:xfrm>
            <a:off x="10515450" y="6372134"/>
            <a:ext cx="937410" cy="252000"/>
          </a:xfrm>
        </p:spPr>
        <p:txBody>
          <a:bodyPr anchor="b">
            <a:normAutofit/>
          </a:bodyPr>
          <a:lstStyle/>
          <a:p>
            <a:pPr>
              <a:spcAft>
                <a:spcPts val="600"/>
              </a:spcAft>
            </a:pPr>
            <a:r>
              <a:rPr lang="de-DE" noProof="0" dirty="0"/>
              <a:t>04.06.2026</a:t>
            </a:r>
          </a:p>
        </p:txBody>
      </p:sp>
      <p:sp>
        <p:nvSpPr>
          <p:cNvPr id="4" name="Fußzeilenplatzhalter 3">
            <a:extLst>
              <a:ext uri="{FF2B5EF4-FFF2-40B4-BE49-F238E27FC236}">
                <a16:creationId xmlns:a16="http://schemas.microsoft.com/office/drawing/2014/main" id="{CEC3D3D8-E5D9-CBB7-24E7-610797424A8C}"/>
              </a:ext>
            </a:extLst>
          </p:cNvPr>
          <p:cNvSpPr>
            <a:spLocks noGrp="1"/>
          </p:cNvSpPr>
          <p:nvPr>
            <p:ph type="ftr" sz="quarter" idx="19"/>
          </p:nvPr>
        </p:nvSpPr>
        <p:spPr>
          <a:xfrm>
            <a:off x="1835150" y="6372134"/>
            <a:ext cx="8584409" cy="252000"/>
          </a:xfrm>
        </p:spPr>
        <p:txBody>
          <a:bodyPr anchor="b">
            <a:normAutofit/>
          </a:bodyPr>
          <a:lstStyle/>
          <a:p>
            <a:pPr>
              <a:spcAft>
                <a:spcPts val="600"/>
              </a:spcAft>
            </a:pPr>
            <a:r>
              <a:rPr lang="de-DE" noProof="0" dirty="0"/>
              <a:t>Universität Hamburg | Fakultät für Rechtswissenschaft</a:t>
            </a:r>
          </a:p>
        </p:txBody>
      </p:sp>
      <p:sp>
        <p:nvSpPr>
          <p:cNvPr id="26" name="Text Placeholder 4">
            <a:extLst>
              <a:ext uri="{FF2B5EF4-FFF2-40B4-BE49-F238E27FC236}">
                <a16:creationId xmlns:a16="http://schemas.microsoft.com/office/drawing/2014/main" id="{CA884CF1-A4E3-23D5-0E6A-1560E207D596}"/>
              </a:ext>
            </a:extLst>
          </p:cNvPr>
          <p:cNvSpPr>
            <a:spLocks noGrp="1"/>
          </p:cNvSpPr>
          <p:nvPr>
            <p:ph type="body" sz="quarter" idx="22"/>
          </p:nvPr>
        </p:nvSpPr>
        <p:spPr>
          <a:xfrm>
            <a:off x="1044000" y="6011646"/>
            <a:ext cx="10897173" cy="180000"/>
          </a:xfrm>
        </p:spPr>
        <p:txBody>
          <a:bodyPr/>
          <a:lstStyle/>
          <a:p>
            <a:endParaRPr lang="de-DE" noProof="0" dirty="0"/>
          </a:p>
        </p:txBody>
      </p:sp>
      <p:sp>
        <p:nvSpPr>
          <p:cNvPr id="7" name="Textplatzhalter 6">
            <a:extLst>
              <a:ext uri="{FF2B5EF4-FFF2-40B4-BE49-F238E27FC236}">
                <a16:creationId xmlns:a16="http://schemas.microsoft.com/office/drawing/2014/main" id="{F58D2D65-DBC5-CE1B-4C16-52D1979DABDC}"/>
              </a:ext>
            </a:extLst>
          </p:cNvPr>
          <p:cNvSpPr>
            <a:spLocks noGrp="1"/>
          </p:cNvSpPr>
          <p:nvPr>
            <p:ph type="body" sz="quarter" idx="13"/>
          </p:nvPr>
        </p:nvSpPr>
        <p:spPr>
          <a:xfrm>
            <a:off x="1044000" y="1080000"/>
            <a:ext cx="10897174" cy="252000"/>
          </a:xfrm>
        </p:spPr>
        <p:txBody>
          <a:bodyPr anchor="ctr">
            <a:normAutofit/>
          </a:bodyPr>
          <a:lstStyle/>
          <a:p>
            <a:r>
              <a:rPr lang="de-DE" noProof="0" dirty="0"/>
              <a:t>Maßnahmen des Referentenentwurfs vom 09.05.2026</a:t>
            </a:r>
            <a:endParaRPr lang="de-DE" noProof="0" dirty="0">
              <a:ea typeface="GKV Open"/>
              <a:cs typeface="GKV Open"/>
            </a:endParaRPr>
          </a:p>
        </p:txBody>
      </p:sp>
      <p:sp>
        <p:nvSpPr>
          <p:cNvPr id="8" name="Titel 7">
            <a:extLst>
              <a:ext uri="{FF2B5EF4-FFF2-40B4-BE49-F238E27FC236}">
                <a16:creationId xmlns:a16="http://schemas.microsoft.com/office/drawing/2014/main" id="{B22859A6-A3E3-F5C9-7EEA-4280029A6DE1}"/>
              </a:ext>
            </a:extLst>
          </p:cNvPr>
          <p:cNvSpPr>
            <a:spLocks noGrp="1"/>
          </p:cNvSpPr>
          <p:nvPr>
            <p:ph type="title"/>
          </p:nvPr>
        </p:nvSpPr>
        <p:spPr>
          <a:xfrm>
            <a:off x="1044000" y="252000"/>
            <a:ext cx="10897175" cy="774965"/>
          </a:xfrm>
        </p:spPr>
        <p:txBody>
          <a:bodyPr anchor="b">
            <a:normAutofit/>
          </a:bodyPr>
          <a:lstStyle/>
          <a:p>
            <a:r>
              <a:rPr lang="de-DE" noProof="0" dirty="0"/>
              <a:t>Gesetz für Daten und digitale Innovationen im Gesundheitswesen (GeDIG)</a:t>
            </a:r>
          </a:p>
        </p:txBody>
      </p:sp>
      <p:graphicFrame>
        <p:nvGraphicFramePr>
          <p:cNvPr id="21" name="Rectangle 1">
            <a:extLst>
              <a:ext uri="{FF2B5EF4-FFF2-40B4-BE49-F238E27FC236}">
                <a16:creationId xmlns:a16="http://schemas.microsoft.com/office/drawing/2014/main" id="{F2ACE2EA-A7FD-92CC-3022-884DB100C090}"/>
              </a:ext>
            </a:extLst>
          </p:cNvPr>
          <p:cNvGraphicFramePr>
            <a:graphicFrameLocks noGrp="1"/>
          </p:cNvGraphicFramePr>
          <p:nvPr>
            <p:ph type="tbl" sz="quarter" idx="23"/>
          </p:nvPr>
        </p:nvGraphicFramePr>
        <p:xfrm>
          <a:off x="1044000" y="1800000"/>
          <a:ext cx="10897175" cy="410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6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98038-5711-413C-57D8-9256A4295DD8}"/>
              </a:ext>
            </a:extLst>
          </p:cNvPr>
          <p:cNvSpPr>
            <a:spLocks noGrp="1"/>
          </p:cNvSpPr>
          <p:nvPr>
            <p:ph type="sldNum" sz="quarter" idx="20"/>
          </p:nvPr>
        </p:nvSpPr>
        <p:spPr/>
        <p:txBody>
          <a:bodyPr/>
          <a:lstStyle/>
          <a:p>
            <a:fld id="{3A98EE3D-8CD1-4C3F-BD1C-C98C9596463C}" type="slidenum">
              <a:rPr lang="de-DE" noProof="0" smtClean="0"/>
              <a:pPr/>
              <a:t>15</a:t>
            </a:fld>
            <a:endParaRPr lang="de-DE" noProof="0" dirty="0"/>
          </a:p>
        </p:txBody>
      </p:sp>
      <p:sp>
        <p:nvSpPr>
          <p:cNvPr id="3" name="Date Placeholder 2">
            <a:extLst>
              <a:ext uri="{FF2B5EF4-FFF2-40B4-BE49-F238E27FC236}">
                <a16:creationId xmlns:a16="http://schemas.microsoft.com/office/drawing/2014/main" id="{812FE729-E717-1D2B-7951-442C6D056E43}"/>
              </a:ext>
            </a:extLst>
          </p:cNvPr>
          <p:cNvSpPr>
            <a:spLocks noGrp="1"/>
          </p:cNvSpPr>
          <p:nvPr>
            <p:ph type="dt" sz="half" idx="18"/>
          </p:nvPr>
        </p:nvSpPr>
        <p:spPr/>
        <p:txBody>
          <a:bodyPr/>
          <a:lstStyle/>
          <a:p>
            <a:r>
              <a:rPr lang="de-DE" noProof="0" dirty="0"/>
              <a:t>04.06.2026</a:t>
            </a:r>
          </a:p>
        </p:txBody>
      </p:sp>
      <p:sp>
        <p:nvSpPr>
          <p:cNvPr id="4" name="Footer Placeholder 3">
            <a:extLst>
              <a:ext uri="{FF2B5EF4-FFF2-40B4-BE49-F238E27FC236}">
                <a16:creationId xmlns:a16="http://schemas.microsoft.com/office/drawing/2014/main" id="{2A156E13-7999-0FC4-6163-D3708E28ECBE}"/>
              </a:ext>
            </a:extLst>
          </p:cNvPr>
          <p:cNvSpPr>
            <a:spLocks noGrp="1"/>
          </p:cNvSpPr>
          <p:nvPr>
            <p:ph type="ftr" sz="quarter" idx="19"/>
          </p:nvPr>
        </p:nvSpPr>
        <p:spPr/>
        <p:txBody>
          <a:bodyPr/>
          <a:lstStyle/>
          <a:p>
            <a:r>
              <a:rPr lang="de-DE" noProof="0" dirty="0"/>
              <a:t>Universität Hamburg | Fakultät für Rechtswissenschaft</a:t>
            </a:r>
          </a:p>
        </p:txBody>
      </p:sp>
      <p:sp>
        <p:nvSpPr>
          <p:cNvPr id="5" name="Text Placeholder 4">
            <a:extLst>
              <a:ext uri="{FF2B5EF4-FFF2-40B4-BE49-F238E27FC236}">
                <a16:creationId xmlns:a16="http://schemas.microsoft.com/office/drawing/2014/main" id="{EA1F31F8-10E5-839C-CD70-06D927985D1B}"/>
              </a:ext>
            </a:extLst>
          </p:cNvPr>
          <p:cNvSpPr>
            <a:spLocks noGrp="1"/>
          </p:cNvSpPr>
          <p:nvPr>
            <p:ph type="body" sz="quarter" idx="22"/>
          </p:nvPr>
        </p:nvSpPr>
        <p:spPr/>
        <p:txBody>
          <a:bodyPr/>
          <a:lstStyle/>
          <a:p>
            <a:endParaRPr lang="de-DE" noProof="0" dirty="0"/>
          </a:p>
        </p:txBody>
      </p:sp>
      <p:sp>
        <p:nvSpPr>
          <p:cNvPr id="6" name="Content Placeholder 5">
            <a:extLst>
              <a:ext uri="{FF2B5EF4-FFF2-40B4-BE49-F238E27FC236}">
                <a16:creationId xmlns:a16="http://schemas.microsoft.com/office/drawing/2014/main" id="{E7A548CE-6D64-FF34-93B3-9D0C98F10C9B}"/>
              </a:ext>
            </a:extLst>
          </p:cNvPr>
          <p:cNvSpPr>
            <a:spLocks noGrp="1"/>
          </p:cNvSpPr>
          <p:nvPr>
            <p:ph sz="quarter" idx="23"/>
          </p:nvPr>
        </p:nvSpPr>
        <p:spPr/>
        <p:txBody>
          <a:bodyPr vert="horz" lIns="0" tIns="0" rIns="0" bIns="0" rtlCol="0" anchor="t">
            <a:noAutofit/>
          </a:bodyPr>
          <a:lstStyle/>
          <a:p>
            <a:pPr marL="285750" indent="-285750">
              <a:buFont typeface="Arial" panose="020B0604020202020204" pitchFamily="34" charset="0"/>
              <a:buChar char="•"/>
            </a:pPr>
            <a:r>
              <a:rPr lang="de-DE" b="1" noProof="0" dirty="0">
                <a:ea typeface="GKV Open"/>
                <a:cs typeface="GKV Open"/>
              </a:rPr>
              <a:t>Grundsätzlich positiv: </a:t>
            </a:r>
            <a:r>
              <a:rPr lang="de-DE" noProof="0" dirty="0">
                <a:ea typeface="GKV Open"/>
                <a:cs typeface="GKV Open"/>
              </a:rPr>
              <a:t>Stärkere Integration digitaler Anwendungen in reale Versorgungsprozesse</a:t>
            </a:r>
          </a:p>
          <a:p>
            <a:pPr marL="285750" indent="-285750">
              <a:buFont typeface="Arial" panose="020B0604020202020204" pitchFamily="34" charset="0"/>
              <a:buChar char="•"/>
            </a:pPr>
            <a:r>
              <a:rPr lang="de-DE" b="1" noProof="0" dirty="0">
                <a:ea typeface="GKV Open"/>
                <a:cs typeface="GKV Open"/>
              </a:rPr>
              <a:t>Weiterentwicklung </a:t>
            </a:r>
            <a:r>
              <a:rPr lang="de-DE" b="1" noProof="0" dirty="0" err="1">
                <a:ea typeface="GKV Open"/>
                <a:cs typeface="GKV Open"/>
              </a:rPr>
              <a:t>ePA</a:t>
            </a:r>
            <a:r>
              <a:rPr lang="de-DE" b="1" noProof="0" dirty="0">
                <a:ea typeface="GKV Open"/>
                <a:cs typeface="GKV Open"/>
              </a:rPr>
              <a:t>: </a:t>
            </a:r>
            <a:r>
              <a:rPr lang="de-DE" noProof="0" dirty="0">
                <a:ea typeface="GKV Open"/>
                <a:cs typeface="GKV Open"/>
              </a:rPr>
              <a:t>Vom Dokumentenspeicher zur Versorgungsplattform</a:t>
            </a:r>
          </a:p>
          <a:p>
            <a:pPr marL="285750" indent="-285750">
              <a:buFont typeface="Arial" panose="020B0604020202020204" pitchFamily="34" charset="0"/>
              <a:buChar char="•"/>
            </a:pPr>
            <a:r>
              <a:rPr lang="de-DE" b="1" noProof="0" dirty="0">
                <a:ea typeface="GKV Open"/>
                <a:cs typeface="GKV Open"/>
              </a:rPr>
              <a:t>Mehr Datennutzung: </a:t>
            </a:r>
            <a:r>
              <a:rPr lang="de-DE" noProof="0" dirty="0">
                <a:ea typeface="GKV Open"/>
                <a:cs typeface="GKV Open"/>
              </a:rPr>
              <a:t>Unterstützung für Prävention, Versorgung und Forschung</a:t>
            </a:r>
          </a:p>
          <a:p>
            <a:endParaRPr lang="de-DE" dirty="0">
              <a:ea typeface="GKV Open"/>
              <a:cs typeface="GKV Open"/>
            </a:endParaRPr>
          </a:p>
          <a:p>
            <a:r>
              <a:rPr lang="de-DE" noProof="0" dirty="0">
                <a:solidFill>
                  <a:schemeClr val="tx2"/>
                </a:solidFill>
                <a:ea typeface="GKV Open"/>
                <a:cs typeface="GKV Open"/>
              </a:rPr>
              <a:t>Chancen für die GKV:</a:t>
            </a:r>
          </a:p>
          <a:p>
            <a:pPr marL="285750" indent="-285750">
              <a:buFont typeface="Arial" panose="020B0604020202020204" pitchFamily="34" charset="0"/>
              <a:buChar char="•"/>
            </a:pPr>
            <a:r>
              <a:rPr lang="de-DE" b="1" noProof="0" dirty="0">
                <a:ea typeface="GKV Open"/>
                <a:cs typeface="GKV Open"/>
              </a:rPr>
              <a:t>Digitaler Versorgungseinstieg: </a:t>
            </a:r>
            <a:r>
              <a:rPr lang="de-DE" noProof="0" dirty="0">
                <a:ea typeface="GKV Open"/>
                <a:cs typeface="GKV Open"/>
              </a:rPr>
              <a:t>Bessere Koordination und digitalisierte Behandlungspfade</a:t>
            </a:r>
          </a:p>
          <a:p>
            <a:pPr marL="285750" indent="-285750">
              <a:buFont typeface="Arial" panose="020B0604020202020204" pitchFamily="34" charset="0"/>
              <a:buChar char="•"/>
            </a:pPr>
            <a:r>
              <a:rPr lang="de-DE" b="1" noProof="0" dirty="0" err="1">
                <a:ea typeface="GKV Open"/>
                <a:cs typeface="GKV Open"/>
              </a:rPr>
              <a:t>ePA</a:t>
            </a:r>
            <a:r>
              <a:rPr lang="de-DE" b="1" noProof="0" dirty="0">
                <a:ea typeface="GKV Open"/>
                <a:cs typeface="GKV Open"/>
              </a:rPr>
              <a:t> als Plattform: </a:t>
            </a:r>
            <a:r>
              <a:rPr lang="de-DE" noProof="0" dirty="0">
                <a:ea typeface="GKV Open"/>
                <a:cs typeface="GKV Open"/>
              </a:rPr>
              <a:t>Basis für individuelle Mehrwert- und Unterstützungsangebote der Kassen</a:t>
            </a:r>
          </a:p>
          <a:p>
            <a:pPr marL="285750" indent="-285750">
              <a:buFont typeface="Arial" panose="020B0604020202020204" pitchFamily="34" charset="0"/>
              <a:buChar char="•"/>
            </a:pPr>
            <a:r>
              <a:rPr lang="de-DE" b="1" noProof="0" dirty="0">
                <a:ea typeface="GKV Open"/>
                <a:cs typeface="GKV Open"/>
              </a:rPr>
              <a:t>Datengestützte Prävention: </a:t>
            </a:r>
            <a:r>
              <a:rPr lang="de-DE" noProof="0" dirty="0">
                <a:ea typeface="GKV Open"/>
                <a:cs typeface="GKV Open"/>
              </a:rPr>
              <a:t>Frühzeitige, zielgerichtete Ansprache von Versicherten</a:t>
            </a:r>
          </a:p>
        </p:txBody>
      </p:sp>
      <p:sp>
        <p:nvSpPr>
          <p:cNvPr id="7" name="Text Placeholder 6">
            <a:extLst>
              <a:ext uri="{FF2B5EF4-FFF2-40B4-BE49-F238E27FC236}">
                <a16:creationId xmlns:a16="http://schemas.microsoft.com/office/drawing/2014/main" id="{46E0AD0A-EE4F-8B30-B485-C19A481897AB}"/>
              </a:ext>
            </a:extLst>
          </p:cNvPr>
          <p:cNvSpPr>
            <a:spLocks noGrp="1"/>
          </p:cNvSpPr>
          <p:nvPr>
            <p:ph type="body" sz="quarter" idx="13"/>
          </p:nvPr>
        </p:nvSpPr>
        <p:spPr/>
        <p:txBody>
          <a:bodyPr/>
          <a:lstStyle/>
          <a:p>
            <a:r>
              <a:rPr lang="de-DE" noProof="0" dirty="0">
                <a:ea typeface="GKV Open"/>
                <a:cs typeface="GKV Open"/>
              </a:rPr>
              <a:t>Referentenentwurf vom 09.05.2026</a:t>
            </a:r>
            <a:r>
              <a:rPr lang="de-DE" dirty="0">
                <a:ea typeface="GKV Open"/>
                <a:cs typeface="GKV Open"/>
              </a:rPr>
              <a:t> – </a:t>
            </a:r>
            <a:r>
              <a:rPr lang="de-DE" sz="1600" dirty="0">
                <a:ea typeface="GKV Open"/>
                <a:cs typeface="GKV Open"/>
              </a:rPr>
              <a:t>Einordnung und Bewertung aus Sicht des GKV-SV</a:t>
            </a:r>
            <a:endParaRPr lang="de-DE" noProof="0" dirty="0"/>
          </a:p>
        </p:txBody>
      </p:sp>
      <p:sp>
        <p:nvSpPr>
          <p:cNvPr id="8" name="Title 7">
            <a:extLst>
              <a:ext uri="{FF2B5EF4-FFF2-40B4-BE49-F238E27FC236}">
                <a16:creationId xmlns:a16="http://schemas.microsoft.com/office/drawing/2014/main" id="{8E0616E2-BE7B-B516-D242-7353C5ABBC99}"/>
              </a:ext>
            </a:extLst>
          </p:cNvPr>
          <p:cNvSpPr>
            <a:spLocks noGrp="1"/>
          </p:cNvSpPr>
          <p:nvPr>
            <p:ph type="title"/>
          </p:nvPr>
        </p:nvSpPr>
        <p:spPr/>
        <p:txBody>
          <a:bodyPr/>
          <a:lstStyle/>
          <a:p>
            <a:r>
              <a:rPr lang="de-DE" noProof="0" dirty="0">
                <a:ea typeface="GKV Open Titel"/>
                <a:cs typeface="GKV Open Titel"/>
              </a:rPr>
              <a:t>Gesetz für Daten und digitale Innovationen im Gesundheitswesen (GeDIG)</a:t>
            </a:r>
            <a:endParaRPr lang="de-DE" noProof="0" dirty="0"/>
          </a:p>
        </p:txBody>
      </p:sp>
    </p:spTree>
    <p:extLst>
      <p:ext uri="{BB962C8B-B14F-4D97-AF65-F5344CB8AC3E}">
        <p14:creationId xmlns:p14="http://schemas.microsoft.com/office/powerpoint/2010/main" val="181839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6A02-2E3B-B28F-C950-284961C442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F81CDC-CAB0-AA22-7408-E362157944FC}"/>
              </a:ext>
            </a:extLst>
          </p:cNvPr>
          <p:cNvSpPr>
            <a:spLocks noGrp="1"/>
          </p:cNvSpPr>
          <p:nvPr>
            <p:ph type="ctrTitle"/>
          </p:nvPr>
        </p:nvSpPr>
        <p:spPr/>
        <p:txBody>
          <a:bodyPr/>
          <a:lstStyle/>
          <a:p>
            <a:pPr lvl="0"/>
            <a:r>
              <a:rPr lang="de-DE" sz="2400" dirty="0">
                <a:ea typeface="GKV Open"/>
                <a:cs typeface="GKV Open"/>
              </a:rPr>
              <a:t>Finanz- und Versorgungsreform der solidarischen Pflegeversicherung</a:t>
            </a:r>
          </a:p>
        </p:txBody>
      </p:sp>
      <p:sp>
        <p:nvSpPr>
          <p:cNvPr id="3" name="Tabellenplatzhalter 2">
            <a:extLst>
              <a:ext uri="{FF2B5EF4-FFF2-40B4-BE49-F238E27FC236}">
                <a16:creationId xmlns:a16="http://schemas.microsoft.com/office/drawing/2014/main" id="{27F645C9-D34A-1AE6-B6A2-A7EF58F20EB7}"/>
              </a:ext>
            </a:extLst>
          </p:cNvPr>
          <p:cNvSpPr>
            <a:spLocks noGrp="1"/>
          </p:cNvSpPr>
          <p:nvPr>
            <p:ph type="tbl" sz="quarter" idx="10"/>
          </p:nvPr>
        </p:nvSpPr>
        <p:spPr/>
        <p:txBody>
          <a:bodyPr/>
          <a:lstStyle/>
          <a:p>
            <a:endParaRPr lang="de-DE"/>
          </a:p>
        </p:txBody>
      </p:sp>
      <p:sp>
        <p:nvSpPr>
          <p:cNvPr id="4" name="Datumsplatzhalter 3">
            <a:extLst>
              <a:ext uri="{FF2B5EF4-FFF2-40B4-BE49-F238E27FC236}">
                <a16:creationId xmlns:a16="http://schemas.microsoft.com/office/drawing/2014/main" id="{99AD9360-577A-C288-1B77-028930A3138A}"/>
              </a:ext>
            </a:extLst>
          </p:cNvPr>
          <p:cNvSpPr>
            <a:spLocks noGrp="1"/>
          </p:cNvSpPr>
          <p:nvPr>
            <p:ph type="dt" sz="half" idx="11"/>
          </p:nvPr>
        </p:nvSpPr>
        <p:spPr/>
        <p:txBody>
          <a:bodyPr/>
          <a:lstStyle/>
          <a:p>
            <a:r>
              <a:rPr lang="de-DE"/>
              <a:t>04.06.2026</a:t>
            </a:r>
          </a:p>
        </p:txBody>
      </p:sp>
      <p:sp>
        <p:nvSpPr>
          <p:cNvPr id="5" name="Fußzeilenplatzhalter 4">
            <a:extLst>
              <a:ext uri="{FF2B5EF4-FFF2-40B4-BE49-F238E27FC236}">
                <a16:creationId xmlns:a16="http://schemas.microsoft.com/office/drawing/2014/main" id="{AF5BD3F7-189A-E78C-EA2A-9058389E9FF9}"/>
              </a:ext>
            </a:extLst>
          </p:cNvPr>
          <p:cNvSpPr>
            <a:spLocks noGrp="1"/>
          </p:cNvSpPr>
          <p:nvPr>
            <p:ph type="ftr" sz="quarter" idx="12"/>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FB36F2AA-D2F1-D6BF-F695-3C0373400E91}"/>
              </a:ext>
            </a:extLst>
          </p:cNvPr>
          <p:cNvSpPr>
            <a:spLocks noGrp="1"/>
          </p:cNvSpPr>
          <p:nvPr>
            <p:ph type="sldNum" sz="quarter" idx="13"/>
          </p:nvPr>
        </p:nvSpPr>
        <p:spPr/>
        <p:txBody>
          <a:bodyPr/>
          <a:lstStyle/>
          <a:p>
            <a:fld id="{3A98EE3D-8CD1-4C3F-BD1C-C98C9596463C}" type="slidenum">
              <a:rPr lang="de-DE" smtClean="0"/>
              <a:pPr/>
              <a:t>16</a:t>
            </a:fld>
            <a:endParaRPr lang="de-DE"/>
          </a:p>
        </p:txBody>
      </p:sp>
    </p:spTree>
    <p:extLst>
      <p:ext uri="{BB962C8B-B14F-4D97-AF65-F5344CB8AC3E}">
        <p14:creationId xmlns:p14="http://schemas.microsoft.com/office/powerpoint/2010/main" val="404409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E3B7A67-BBF7-AC06-9395-56782815FA34}"/>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de-DE" sz="800" b="0" i="0" u="none" strike="noStrike" kern="1200" cap="none" spc="0" normalizeH="0" baseline="0" noProof="0" smtClean="0">
                <a:ln>
                  <a:noFill/>
                </a:ln>
                <a:solidFill>
                  <a:srgbClr val="888888"/>
                </a:solidFill>
                <a:effectLst/>
                <a:uLnTx/>
                <a:uFillTx/>
                <a:latin typeface="GKV Ope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800" b="0" i="0" u="none" strike="noStrike" kern="1200" cap="none" spc="0" normalizeH="0" baseline="0" noProof="0" dirty="0">
              <a:ln>
                <a:noFill/>
              </a:ln>
              <a:solidFill>
                <a:srgbClr val="888888"/>
              </a:solidFill>
              <a:effectLst/>
              <a:uLnTx/>
              <a:uFillTx/>
              <a:latin typeface="GKV Open"/>
              <a:ea typeface="+mn-ea"/>
              <a:cs typeface="+mn-cs"/>
            </a:endParaRPr>
          </a:p>
        </p:txBody>
      </p:sp>
      <p:sp>
        <p:nvSpPr>
          <p:cNvPr id="3" name="Fußzeilenplatzhalter 2">
            <a:extLst>
              <a:ext uri="{FF2B5EF4-FFF2-40B4-BE49-F238E27FC236}">
                <a16:creationId xmlns:a16="http://schemas.microsoft.com/office/drawing/2014/main" id="{8864415E-A392-3E9E-0520-90365DA7B38F}"/>
              </a:ext>
            </a:extLst>
          </p:cNvPr>
          <p:cNvSpPr>
            <a:spLocks noGrp="1"/>
          </p:cNvSpPr>
          <p:nvPr>
            <p:ph type="ftr"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888888"/>
                </a:solidFill>
                <a:effectLst/>
                <a:uLnTx/>
                <a:uFillTx/>
                <a:latin typeface="GKV Open"/>
                <a:ea typeface="+mn-ea"/>
                <a:cs typeface="+mn-cs"/>
              </a:rPr>
              <a:t>Universität Hamburg | Fakultät für Rechtswissenschaft</a:t>
            </a:r>
          </a:p>
        </p:txBody>
      </p:sp>
      <p:sp>
        <p:nvSpPr>
          <p:cNvPr id="9" name="Textplatzhalter 8">
            <a:extLst>
              <a:ext uri="{FF2B5EF4-FFF2-40B4-BE49-F238E27FC236}">
                <a16:creationId xmlns:a16="http://schemas.microsoft.com/office/drawing/2014/main" id="{EF136227-85D9-6E29-38D7-061D2AAA665B}"/>
              </a:ext>
            </a:extLst>
          </p:cNvPr>
          <p:cNvSpPr>
            <a:spLocks noGrp="1"/>
          </p:cNvSpPr>
          <p:nvPr>
            <p:ph type="body" sz="quarter" idx="22"/>
          </p:nvPr>
        </p:nvSpPr>
        <p:spPr>
          <a:xfrm>
            <a:off x="1044575" y="6011863"/>
            <a:ext cx="10896600" cy="179387"/>
          </a:xfrm>
        </p:spPr>
        <p:txBody>
          <a:bodyPr/>
          <a:lstStyle/>
          <a:p>
            <a:r>
              <a:rPr lang="de-DE" sz="800" noProof="0" dirty="0"/>
              <a:t>Quelle: Amtliche Statistik der Leistungsbeziehenden (PG2); seit 2019 werden die Leistungsempfangenden nach § 43a SGB XI in der amtlichen Statistik separat ausgewiesen (Pauschalleistungen für die Pflege von Menschen mit Behinderungen)</a:t>
            </a:r>
          </a:p>
        </p:txBody>
      </p:sp>
      <p:sp>
        <p:nvSpPr>
          <p:cNvPr id="11" name="Titel 6">
            <a:extLst>
              <a:ext uri="{FF2B5EF4-FFF2-40B4-BE49-F238E27FC236}">
                <a16:creationId xmlns:a16="http://schemas.microsoft.com/office/drawing/2014/main" id="{874DAAAB-164E-6016-914C-0370A2DB1404}"/>
              </a:ext>
            </a:extLst>
          </p:cNvPr>
          <p:cNvSpPr>
            <a:spLocks noGrp="1"/>
          </p:cNvSpPr>
          <p:nvPr>
            <p:ph type="title"/>
          </p:nvPr>
        </p:nvSpPr>
        <p:spPr>
          <a:xfrm>
            <a:off x="1044575" y="252413"/>
            <a:ext cx="10896600" cy="774700"/>
          </a:xfrm>
        </p:spPr>
        <p:txBody>
          <a:bodyPr/>
          <a:lstStyle/>
          <a:p>
            <a:r>
              <a:rPr lang="de-DE" noProof="0" dirty="0"/>
              <a:t>Steigender Versorgungsbedarf in der sozialen Pflegeversicherung</a:t>
            </a:r>
          </a:p>
        </p:txBody>
      </p:sp>
      <p:sp>
        <p:nvSpPr>
          <p:cNvPr id="12" name="Textplatzhalter 7">
            <a:extLst>
              <a:ext uri="{FF2B5EF4-FFF2-40B4-BE49-F238E27FC236}">
                <a16:creationId xmlns:a16="http://schemas.microsoft.com/office/drawing/2014/main" id="{76A5B726-799C-BDF0-48CA-7AA9F0999B35}"/>
              </a:ext>
            </a:extLst>
          </p:cNvPr>
          <p:cNvSpPr>
            <a:spLocks noGrp="1"/>
          </p:cNvSpPr>
          <p:nvPr>
            <p:ph type="body" sz="quarter" idx="13"/>
          </p:nvPr>
        </p:nvSpPr>
        <p:spPr>
          <a:xfrm>
            <a:off x="1044575" y="1079500"/>
            <a:ext cx="10896600" cy="252413"/>
          </a:xfrm>
        </p:spPr>
        <p:txBody>
          <a:bodyPr/>
          <a:lstStyle/>
          <a:p>
            <a:r>
              <a:rPr lang="de-DE" noProof="0" dirty="0"/>
              <a:t>Entwicklung der Leistungsbeziehenden in der SPV 1995 bis 2025</a:t>
            </a:r>
          </a:p>
        </p:txBody>
      </p:sp>
      <p:sp>
        <p:nvSpPr>
          <p:cNvPr id="4" name="Datumsplatzhalter 3">
            <a:extLst>
              <a:ext uri="{FF2B5EF4-FFF2-40B4-BE49-F238E27FC236}">
                <a16:creationId xmlns:a16="http://schemas.microsoft.com/office/drawing/2014/main" id="{3E738E94-56CA-191F-820C-B25E924F2AA0}"/>
              </a:ext>
            </a:extLst>
          </p:cNvPr>
          <p:cNvSpPr>
            <a:spLocks noGrp="1"/>
          </p:cNvSpPr>
          <p:nvPr>
            <p:ph type="dt" sz="half" idx="18"/>
          </p:nvPr>
        </p:nvSpPr>
        <p:spPr/>
        <p:txBody>
          <a:bodyPr/>
          <a:lstStyle/>
          <a:p>
            <a:r>
              <a:rPr lang="de-DE" noProof="0" dirty="0"/>
              <a:t>04.06.2026</a:t>
            </a:r>
          </a:p>
        </p:txBody>
      </p:sp>
      <p:graphicFrame>
        <p:nvGraphicFramePr>
          <p:cNvPr id="8" name="Inhaltsplatzhalter 5">
            <a:extLst>
              <a:ext uri="{FF2B5EF4-FFF2-40B4-BE49-F238E27FC236}">
                <a16:creationId xmlns:a16="http://schemas.microsoft.com/office/drawing/2014/main" id="{3025116C-1906-5D6D-8BDE-B3B0C6A62F4E}"/>
              </a:ext>
            </a:extLst>
          </p:cNvPr>
          <p:cNvGraphicFramePr>
            <a:graphicFrameLocks noGrp="1"/>
          </p:cNvGraphicFramePr>
          <p:nvPr>
            <p:ph sz="quarter" idx="23"/>
            <p:extLst>
              <p:ext uri="{D42A27DB-BD31-4B8C-83A1-F6EECF244321}">
                <p14:modId xmlns:p14="http://schemas.microsoft.com/office/powerpoint/2010/main" val="95835998"/>
              </p:ext>
            </p:extLst>
          </p:nvPr>
        </p:nvGraphicFramePr>
        <p:xfrm>
          <a:off x="1044575" y="1800225"/>
          <a:ext cx="10500600" cy="4103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856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A0D29936-292A-F089-FABE-BFE45814B23C}"/>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de-DE" sz="800" b="0" i="0" u="none" strike="noStrike" kern="1200" cap="none" spc="0" normalizeH="0" baseline="0" noProof="0" smtClean="0">
                <a:ln>
                  <a:noFill/>
                </a:ln>
                <a:solidFill>
                  <a:srgbClr val="888888"/>
                </a:solidFill>
                <a:effectLst/>
                <a:uLnTx/>
                <a:uFillTx/>
                <a:latin typeface="GKV Ope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800" b="0" i="0" u="none" strike="noStrike" kern="1200" cap="none" spc="0" normalizeH="0" baseline="0" noProof="0" dirty="0">
              <a:ln>
                <a:noFill/>
              </a:ln>
              <a:solidFill>
                <a:srgbClr val="888888"/>
              </a:solidFill>
              <a:effectLst/>
              <a:uLnTx/>
              <a:uFillTx/>
              <a:latin typeface="GKV Open"/>
              <a:ea typeface="+mn-ea"/>
              <a:cs typeface="+mn-cs"/>
            </a:endParaRPr>
          </a:p>
        </p:txBody>
      </p:sp>
      <p:sp>
        <p:nvSpPr>
          <p:cNvPr id="5" name="Fußzeilenplatzhalter 4">
            <a:extLst>
              <a:ext uri="{FF2B5EF4-FFF2-40B4-BE49-F238E27FC236}">
                <a16:creationId xmlns:a16="http://schemas.microsoft.com/office/drawing/2014/main" id="{BCA2FD71-3A05-366F-A570-8D48ED028447}"/>
              </a:ext>
            </a:extLst>
          </p:cNvPr>
          <p:cNvSpPr>
            <a:spLocks noGrp="1"/>
          </p:cNvSpPr>
          <p:nvPr>
            <p:ph type="ftr"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888888"/>
                </a:solidFill>
                <a:effectLst/>
                <a:uLnTx/>
                <a:uFillTx/>
                <a:latin typeface="GKV Open"/>
                <a:ea typeface="+mn-ea"/>
                <a:cs typeface="+mn-cs"/>
              </a:rPr>
              <a:t>Universität Hamburg | Fakultät für Rechtswissenschaft</a:t>
            </a:r>
          </a:p>
        </p:txBody>
      </p:sp>
      <p:sp>
        <p:nvSpPr>
          <p:cNvPr id="9" name="Textplatzhalter 8">
            <a:extLst>
              <a:ext uri="{FF2B5EF4-FFF2-40B4-BE49-F238E27FC236}">
                <a16:creationId xmlns:a16="http://schemas.microsoft.com/office/drawing/2014/main" id="{E5395B48-500E-48B1-FDDB-BF4483904C3F}"/>
              </a:ext>
            </a:extLst>
          </p:cNvPr>
          <p:cNvSpPr>
            <a:spLocks noGrp="1"/>
          </p:cNvSpPr>
          <p:nvPr>
            <p:ph type="body" sz="quarter" idx="22"/>
          </p:nvPr>
        </p:nvSpPr>
        <p:spPr>
          <a:xfrm>
            <a:off x="1044001" y="6011646"/>
            <a:ext cx="8934570" cy="180000"/>
          </a:xfrm>
        </p:spPr>
        <p:txBody>
          <a:bodyPr/>
          <a:lstStyle/>
          <a:p>
            <a:r>
              <a:rPr lang="de-DE" sz="800" noProof="0" dirty="0"/>
              <a:t>Quelle: Beschäftigtenstatistik der Bundesagentur für Arbeit</a:t>
            </a:r>
          </a:p>
        </p:txBody>
      </p:sp>
      <p:sp>
        <p:nvSpPr>
          <p:cNvPr id="8" name="Textplatzhalter 7">
            <a:extLst>
              <a:ext uri="{FF2B5EF4-FFF2-40B4-BE49-F238E27FC236}">
                <a16:creationId xmlns:a16="http://schemas.microsoft.com/office/drawing/2014/main" id="{3603DE25-5B1A-FD04-42F7-046561F305C2}"/>
              </a:ext>
            </a:extLst>
          </p:cNvPr>
          <p:cNvSpPr>
            <a:spLocks noGrp="1"/>
          </p:cNvSpPr>
          <p:nvPr>
            <p:ph type="body" sz="quarter" idx="13"/>
          </p:nvPr>
        </p:nvSpPr>
        <p:spPr/>
        <p:txBody>
          <a:bodyPr/>
          <a:lstStyle/>
          <a:p>
            <a:r>
              <a:rPr lang="de-DE" noProof="0" dirty="0"/>
              <a:t>Entwicklung der Beschäftigten in der Altenpflege 2013 bis 2024</a:t>
            </a:r>
          </a:p>
        </p:txBody>
      </p:sp>
      <p:sp>
        <p:nvSpPr>
          <p:cNvPr id="7" name="Titel 6">
            <a:extLst>
              <a:ext uri="{FF2B5EF4-FFF2-40B4-BE49-F238E27FC236}">
                <a16:creationId xmlns:a16="http://schemas.microsoft.com/office/drawing/2014/main" id="{9DF9B754-9FD5-6ABF-4682-ABA8BE33DF82}"/>
              </a:ext>
            </a:extLst>
          </p:cNvPr>
          <p:cNvSpPr>
            <a:spLocks noGrp="1"/>
          </p:cNvSpPr>
          <p:nvPr>
            <p:ph type="title"/>
          </p:nvPr>
        </p:nvSpPr>
        <p:spPr/>
        <p:txBody>
          <a:bodyPr/>
          <a:lstStyle/>
          <a:p>
            <a:r>
              <a:rPr lang="de-DE" noProof="0" dirty="0"/>
              <a:t>Stagnierendes Versorgungsangebot</a:t>
            </a:r>
          </a:p>
        </p:txBody>
      </p:sp>
      <p:graphicFrame>
        <p:nvGraphicFramePr>
          <p:cNvPr id="10" name="Diagramm 9">
            <a:extLst>
              <a:ext uri="{FF2B5EF4-FFF2-40B4-BE49-F238E27FC236}">
                <a16:creationId xmlns:a16="http://schemas.microsoft.com/office/drawing/2014/main" id="{D2F5474D-3DB4-47A8-BB14-EC51F3AB4176}"/>
              </a:ext>
            </a:extLst>
          </p:cNvPr>
          <p:cNvGraphicFramePr>
            <a:graphicFrameLocks/>
          </p:cNvGraphicFramePr>
          <p:nvPr>
            <p:extLst>
              <p:ext uri="{D42A27DB-BD31-4B8C-83A1-F6EECF244321}">
                <p14:modId xmlns:p14="http://schemas.microsoft.com/office/powerpoint/2010/main" val="3222486997"/>
              </p:ext>
            </p:extLst>
          </p:nvPr>
        </p:nvGraphicFramePr>
        <p:xfrm>
          <a:off x="1044000" y="1828800"/>
          <a:ext cx="10408860" cy="4182846"/>
        </p:xfrm>
        <a:graphic>
          <a:graphicData uri="http://schemas.openxmlformats.org/drawingml/2006/chart">
            <c:chart xmlns:c="http://schemas.openxmlformats.org/drawingml/2006/chart" xmlns:r="http://schemas.openxmlformats.org/officeDocument/2006/relationships" r:id="rId3"/>
          </a:graphicData>
        </a:graphic>
      </p:graphicFrame>
      <p:sp>
        <p:nvSpPr>
          <p:cNvPr id="2" name="Datumsplatzhalter 1">
            <a:extLst>
              <a:ext uri="{FF2B5EF4-FFF2-40B4-BE49-F238E27FC236}">
                <a16:creationId xmlns:a16="http://schemas.microsoft.com/office/drawing/2014/main" id="{48141A85-087B-8FFF-7AEF-EF2BDE0F5869}"/>
              </a:ext>
            </a:extLst>
          </p:cNvPr>
          <p:cNvSpPr>
            <a:spLocks noGrp="1"/>
          </p:cNvSpPr>
          <p:nvPr>
            <p:ph type="dt" sz="half" idx="18"/>
          </p:nvPr>
        </p:nvSpPr>
        <p:spPr/>
        <p:txBody>
          <a:bodyPr/>
          <a:lstStyle/>
          <a:p>
            <a:r>
              <a:rPr lang="de-DE" noProof="0" dirty="0"/>
              <a:t>04.06.2026</a:t>
            </a:r>
          </a:p>
        </p:txBody>
      </p:sp>
    </p:spTree>
    <p:extLst>
      <p:ext uri="{BB962C8B-B14F-4D97-AF65-F5344CB8AC3E}">
        <p14:creationId xmlns:p14="http://schemas.microsoft.com/office/powerpoint/2010/main" val="383800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4BD65-E412-FAC0-CECD-E593D9C9C0F9}"/>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09819B3-E7C9-E5B2-E9D8-F9534B0DE5B6}"/>
              </a:ext>
            </a:extLst>
          </p:cNvPr>
          <p:cNvSpPr>
            <a:spLocks noGrp="1"/>
          </p:cNvSpPr>
          <p:nvPr>
            <p:ph type="sldNum" sz="quarter" idx="20"/>
          </p:nvPr>
        </p:nvSpPr>
        <p:spPr/>
        <p:txBody>
          <a:bodyPr/>
          <a:lstStyle/>
          <a:p>
            <a:fld id="{3A98EE3D-8CD1-4C3F-BD1C-C98C9596463C}" type="slidenum">
              <a:rPr lang="de-DE" noProof="0" smtClean="0"/>
              <a:pPr/>
              <a:t>19</a:t>
            </a:fld>
            <a:endParaRPr lang="de-DE" noProof="0" dirty="0"/>
          </a:p>
        </p:txBody>
      </p:sp>
      <p:sp>
        <p:nvSpPr>
          <p:cNvPr id="3" name="Fußzeilenplatzhalter 2">
            <a:extLst>
              <a:ext uri="{FF2B5EF4-FFF2-40B4-BE49-F238E27FC236}">
                <a16:creationId xmlns:a16="http://schemas.microsoft.com/office/drawing/2014/main" id="{DE01E4D8-0354-2BA6-0EB9-58720B765197}"/>
              </a:ext>
            </a:extLst>
          </p:cNvPr>
          <p:cNvSpPr>
            <a:spLocks noGrp="1"/>
          </p:cNvSpPr>
          <p:nvPr>
            <p:ph type="ftr" sz="quarter" idx="19"/>
          </p:nvPr>
        </p:nvSpPr>
        <p:spPr/>
        <p:txBody>
          <a:bodyPr/>
          <a:lstStyle/>
          <a:p>
            <a:r>
              <a:rPr lang="de-DE" noProof="0" dirty="0"/>
              <a:t>Universität Hamburg | Fakultät für Rechtswissenschaft</a:t>
            </a:r>
          </a:p>
        </p:txBody>
      </p:sp>
      <p:sp>
        <p:nvSpPr>
          <p:cNvPr id="4" name="Textplatzhalter 3">
            <a:extLst>
              <a:ext uri="{FF2B5EF4-FFF2-40B4-BE49-F238E27FC236}">
                <a16:creationId xmlns:a16="http://schemas.microsoft.com/office/drawing/2014/main" id="{EA0EE92C-ABE9-BEB5-E28D-BBB91D7FF684}"/>
              </a:ext>
            </a:extLst>
          </p:cNvPr>
          <p:cNvSpPr>
            <a:spLocks noGrp="1"/>
          </p:cNvSpPr>
          <p:nvPr>
            <p:ph type="body" sz="quarter" idx="22"/>
          </p:nvPr>
        </p:nvSpPr>
        <p:spPr/>
        <p:txBody>
          <a:bodyPr/>
          <a:lstStyle/>
          <a:p>
            <a:endParaRPr lang="de-DE" noProof="0" dirty="0"/>
          </a:p>
        </p:txBody>
      </p:sp>
      <p:sp>
        <p:nvSpPr>
          <p:cNvPr id="6" name="Textplatzhalter 5">
            <a:extLst>
              <a:ext uri="{FF2B5EF4-FFF2-40B4-BE49-F238E27FC236}">
                <a16:creationId xmlns:a16="http://schemas.microsoft.com/office/drawing/2014/main" id="{08C5B3BE-33E8-BE6A-4880-A40888AF3BB6}"/>
              </a:ext>
            </a:extLst>
          </p:cNvPr>
          <p:cNvSpPr>
            <a:spLocks noGrp="1"/>
          </p:cNvSpPr>
          <p:nvPr>
            <p:ph type="body" sz="quarter" idx="13"/>
          </p:nvPr>
        </p:nvSpPr>
        <p:spPr/>
        <p:txBody>
          <a:bodyPr/>
          <a:lstStyle/>
          <a:p>
            <a:r>
              <a:rPr lang="de-DE" sz="1600" noProof="0" dirty="0"/>
              <a:t>Inanspruchnahme der Hilfe zur Pflege</a:t>
            </a:r>
          </a:p>
        </p:txBody>
      </p:sp>
      <p:sp>
        <p:nvSpPr>
          <p:cNvPr id="7" name="Titel 6">
            <a:extLst>
              <a:ext uri="{FF2B5EF4-FFF2-40B4-BE49-F238E27FC236}">
                <a16:creationId xmlns:a16="http://schemas.microsoft.com/office/drawing/2014/main" id="{948F9D04-E8D8-B682-877B-1CECC29E4CAC}"/>
              </a:ext>
            </a:extLst>
          </p:cNvPr>
          <p:cNvSpPr>
            <a:spLocks noGrp="1"/>
          </p:cNvSpPr>
          <p:nvPr>
            <p:ph type="title"/>
          </p:nvPr>
        </p:nvSpPr>
        <p:spPr/>
        <p:txBody>
          <a:bodyPr/>
          <a:lstStyle/>
          <a:p>
            <a:r>
              <a:rPr lang="de-DE" noProof="0" dirty="0"/>
              <a:t>Steigende Eigenanteile für die Pflege</a:t>
            </a:r>
          </a:p>
        </p:txBody>
      </p:sp>
      <p:sp>
        <p:nvSpPr>
          <p:cNvPr id="5" name="Datumsplatzhalter 4">
            <a:extLst>
              <a:ext uri="{FF2B5EF4-FFF2-40B4-BE49-F238E27FC236}">
                <a16:creationId xmlns:a16="http://schemas.microsoft.com/office/drawing/2014/main" id="{F3815C40-EE9E-C611-67D7-23DEAABB9A58}"/>
              </a:ext>
            </a:extLst>
          </p:cNvPr>
          <p:cNvSpPr>
            <a:spLocks noGrp="1"/>
          </p:cNvSpPr>
          <p:nvPr>
            <p:ph type="dt" sz="half" idx="18"/>
          </p:nvPr>
        </p:nvSpPr>
        <p:spPr/>
        <p:txBody>
          <a:bodyPr/>
          <a:lstStyle/>
          <a:p>
            <a:r>
              <a:rPr lang="de-DE" noProof="0" dirty="0"/>
              <a:t>04.06.2026</a:t>
            </a:r>
          </a:p>
        </p:txBody>
      </p:sp>
      <p:graphicFrame>
        <p:nvGraphicFramePr>
          <p:cNvPr id="10" name="Inhaltsplatzhalter 9">
            <a:extLst>
              <a:ext uri="{FF2B5EF4-FFF2-40B4-BE49-F238E27FC236}">
                <a16:creationId xmlns:a16="http://schemas.microsoft.com/office/drawing/2014/main" id="{AF75662A-46AC-0938-2605-BB358128AD5E}"/>
              </a:ext>
            </a:extLst>
          </p:cNvPr>
          <p:cNvGraphicFramePr>
            <a:graphicFrameLocks noGrp="1"/>
          </p:cNvGraphicFramePr>
          <p:nvPr>
            <p:ph sz="quarter" idx="23"/>
            <p:extLst>
              <p:ext uri="{D42A27DB-BD31-4B8C-83A1-F6EECF244321}">
                <p14:modId xmlns:p14="http://schemas.microsoft.com/office/powerpoint/2010/main" val="765890969"/>
              </p:ext>
            </p:extLst>
          </p:nvPr>
        </p:nvGraphicFramePr>
        <p:xfrm>
          <a:off x="1044575" y="1800225"/>
          <a:ext cx="10172065" cy="4103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08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1319-622E-29F4-56DA-352E056CBD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6D7504-8F20-2DA2-EDF2-898B33E579C5}"/>
              </a:ext>
            </a:extLst>
          </p:cNvPr>
          <p:cNvSpPr>
            <a:spLocks noGrp="1"/>
          </p:cNvSpPr>
          <p:nvPr>
            <p:ph type="ctrTitle"/>
          </p:nvPr>
        </p:nvSpPr>
        <p:spPr/>
        <p:txBody>
          <a:bodyPr/>
          <a:lstStyle/>
          <a:p>
            <a:r>
              <a:rPr lang="de-DE" sz="2400" dirty="0"/>
              <a:t>Gesetzliche Krankenversicherung und soziale Pflegeversicherung – wo stehen wir?</a:t>
            </a:r>
          </a:p>
        </p:txBody>
      </p:sp>
      <p:sp>
        <p:nvSpPr>
          <p:cNvPr id="3" name="Tabellenplatzhalter 2">
            <a:extLst>
              <a:ext uri="{FF2B5EF4-FFF2-40B4-BE49-F238E27FC236}">
                <a16:creationId xmlns:a16="http://schemas.microsoft.com/office/drawing/2014/main" id="{B82C2BF7-74CF-F342-69EC-46A95E0E7FA0}"/>
              </a:ext>
            </a:extLst>
          </p:cNvPr>
          <p:cNvSpPr>
            <a:spLocks noGrp="1"/>
          </p:cNvSpPr>
          <p:nvPr>
            <p:ph type="tbl" sz="quarter" idx="10"/>
          </p:nvPr>
        </p:nvSpPr>
        <p:spPr/>
        <p:txBody>
          <a:bodyPr/>
          <a:lstStyle/>
          <a:p>
            <a:endParaRPr lang="de-DE"/>
          </a:p>
        </p:txBody>
      </p:sp>
      <p:sp>
        <p:nvSpPr>
          <p:cNvPr id="4" name="Datumsplatzhalter 3">
            <a:extLst>
              <a:ext uri="{FF2B5EF4-FFF2-40B4-BE49-F238E27FC236}">
                <a16:creationId xmlns:a16="http://schemas.microsoft.com/office/drawing/2014/main" id="{8340DCC2-8EDA-F9B0-16F0-DEA2DEC9AD64}"/>
              </a:ext>
            </a:extLst>
          </p:cNvPr>
          <p:cNvSpPr>
            <a:spLocks noGrp="1"/>
          </p:cNvSpPr>
          <p:nvPr>
            <p:ph type="dt" sz="half" idx="11"/>
          </p:nvPr>
        </p:nvSpPr>
        <p:spPr/>
        <p:txBody>
          <a:bodyPr/>
          <a:lstStyle/>
          <a:p>
            <a:r>
              <a:rPr lang="de-DE"/>
              <a:t>04.06.2026</a:t>
            </a:r>
          </a:p>
        </p:txBody>
      </p:sp>
      <p:sp>
        <p:nvSpPr>
          <p:cNvPr id="5" name="Fußzeilenplatzhalter 4">
            <a:extLst>
              <a:ext uri="{FF2B5EF4-FFF2-40B4-BE49-F238E27FC236}">
                <a16:creationId xmlns:a16="http://schemas.microsoft.com/office/drawing/2014/main" id="{BE61A737-15B3-BB72-9F83-E1A8EBCFC000}"/>
              </a:ext>
            </a:extLst>
          </p:cNvPr>
          <p:cNvSpPr>
            <a:spLocks noGrp="1"/>
          </p:cNvSpPr>
          <p:nvPr>
            <p:ph type="ftr" sz="quarter" idx="12"/>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5AC33778-A0FA-C43F-32E8-4ABF629246C8}"/>
              </a:ext>
            </a:extLst>
          </p:cNvPr>
          <p:cNvSpPr>
            <a:spLocks noGrp="1"/>
          </p:cNvSpPr>
          <p:nvPr>
            <p:ph type="sldNum" sz="quarter" idx="13"/>
          </p:nvPr>
        </p:nvSpPr>
        <p:spPr/>
        <p:txBody>
          <a:bodyPr/>
          <a:lstStyle/>
          <a:p>
            <a:fld id="{3A98EE3D-8CD1-4C3F-BD1C-C98C9596463C}" type="slidenum">
              <a:rPr lang="de-DE" smtClean="0"/>
              <a:pPr/>
              <a:t>2</a:t>
            </a:fld>
            <a:endParaRPr lang="de-DE"/>
          </a:p>
        </p:txBody>
      </p:sp>
    </p:spTree>
    <p:extLst>
      <p:ext uri="{BB962C8B-B14F-4D97-AF65-F5344CB8AC3E}">
        <p14:creationId xmlns:p14="http://schemas.microsoft.com/office/powerpoint/2010/main" val="192328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263F9C-5471-41C3-4888-FE24D88E92AB}"/>
              </a:ext>
            </a:extLst>
          </p:cNvPr>
          <p:cNvSpPr>
            <a:spLocks noGrp="1"/>
          </p:cNvSpPr>
          <p:nvPr>
            <p:ph type="sldNum" sz="quarter" idx="20"/>
          </p:nvPr>
        </p:nvSpPr>
        <p:spPr/>
        <p:txBody>
          <a:bodyPr/>
          <a:lstStyle/>
          <a:p>
            <a:fld id="{3A98EE3D-8CD1-4C3F-BD1C-C98C9596463C}" type="slidenum">
              <a:rPr lang="de-DE" noProof="0" smtClean="0"/>
              <a:pPr/>
              <a:t>20</a:t>
            </a:fld>
            <a:endParaRPr lang="de-DE" noProof="0" dirty="0"/>
          </a:p>
        </p:txBody>
      </p:sp>
      <p:sp>
        <p:nvSpPr>
          <p:cNvPr id="3" name="Date Placeholder 2">
            <a:extLst>
              <a:ext uri="{FF2B5EF4-FFF2-40B4-BE49-F238E27FC236}">
                <a16:creationId xmlns:a16="http://schemas.microsoft.com/office/drawing/2014/main" id="{2330EE3D-D8AD-4442-D734-CE838746C4C1}"/>
              </a:ext>
            </a:extLst>
          </p:cNvPr>
          <p:cNvSpPr>
            <a:spLocks noGrp="1"/>
          </p:cNvSpPr>
          <p:nvPr>
            <p:ph type="dt" sz="half" idx="18"/>
          </p:nvPr>
        </p:nvSpPr>
        <p:spPr/>
        <p:txBody>
          <a:bodyPr/>
          <a:lstStyle/>
          <a:p>
            <a:r>
              <a:rPr lang="de-DE" noProof="0" dirty="0"/>
              <a:t>04.06.2026</a:t>
            </a:r>
          </a:p>
        </p:txBody>
      </p:sp>
      <p:sp>
        <p:nvSpPr>
          <p:cNvPr id="4" name="Footer Placeholder 3">
            <a:extLst>
              <a:ext uri="{FF2B5EF4-FFF2-40B4-BE49-F238E27FC236}">
                <a16:creationId xmlns:a16="http://schemas.microsoft.com/office/drawing/2014/main" id="{304B3D50-4D41-AAA8-1373-620B8064D0AD}"/>
              </a:ext>
            </a:extLst>
          </p:cNvPr>
          <p:cNvSpPr>
            <a:spLocks noGrp="1"/>
          </p:cNvSpPr>
          <p:nvPr>
            <p:ph type="ftr" sz="quarter" idx="19"/>
          </p:nvPr>
        </p:nvSpPr>
        <p:spPr/>
        <p:txBody>
          <a:bodyPr/>
          <a:lstStyle/>
          <a:p>
            <a:r>
              <a:rPr lang="de-DE" noProof="0" dirty="0"/>
              <a:t>Universität Hamburg | Fakultät für Rechtswissenschaft</a:t>
            </a:r>
          </a:p>
        </p:txBody>
      </p:sp>
      <p:sp>
        <p:nvSpPr>
          <p:cNvPr id="5" name="Text Placeholder 4">
            <a:extLst>
              <a:ext uri="{FF2B5EF4-FFF2-40B4-BE49-F238E27FC236}">
                <a16:creationId xmlns:a16="http://schemas.microsoft.com/office/drawing/2014/main" id="{D7CE48CA-8823-5637-C728-9A8A535BB246}"/>
              </a:ext>
            </a:extLst>
          </p:cNvPr>
          <p:cNvSpPr>
            <a:spLocks noGrp="1"/>
          </p:cNvSpPr>
          <p:nvPr>
            <p:ph type="body" sz="quarter" idx="22"/>
          </p:nvPr>
        </p:nvSpPr>
        <p:spPr/>
        <p:txBody>
          <a:bodyPr/>
          <a:lstStyle/>
          <a:p>
            <a:endParaRPr lang="de-DE" noProof="0" dirty="0"/>
          </a:p>
        </p:txBody>
      </p:sp>
      <p:sp>
        <p:nvSpPr>
          <p:cNvPr id="6" name="Content Placeholder 5">
            <a:extLst>
              <a:ext uri="{FF2B5EF4-FFF2-40B4-BE49-F238E27FC236}">
                <a16:creationId xmlns:a16="http://schemas.microsoft.com/office/drawing/2014/main" id="{A7C02871-6F46-821A-A2B9-CBD49CBA9347}"/>
              </a:ext>
            </a:extLst>
          </p:cNvPr>
          <p:cNvSpPr>
            <a:spLocks noGrp="1"/>
          </p:cNvSpPr>
          <p:nvPr>
            <p:ph sz="quarter" idx="23"/>
          </p:nvPr>
        </p:nvSpPr>
        <p:spPr/>
        <p:txBody>
          <a:bodyPr vert="horz" lIns="0" tIns="0" rIns="0" bIns="0" rtlCol="0" anchor="t">
            <a:noAutofit/>
          </a:bodyPr>
          <a:lstStyle/>
          <a:p>
            <a:pPr marL="285750" marR="0" lvl="0" indent="-285750" algn="l" defTabSz="914400" rtl="0" eaLnBrk="1" fontAlgn="auto" latinLnBrk="0" hangingPunct="1">
              <a:lnSpc>
                <a:spcPct val="100000"/>
              </a:lnSpc>
              <a:spcBef>
                <a:spcPts val="600"/>
              </a:spcBef>
              <a:spcAft>
                <a:spcPts val="600"/>
              </a:spcAft>
              <a:buClr>
                <a:srgbClr val="B10F17"/>
              </a:buClr>
              <a:buSzPct val="110000"/>
              <a:buFont typeface="Arial" panose="020B0604020202020204" pitchFamily="34" charset="0"/>
              <a:buChar char="•"/>
              <a:tabLst/>
              <a:defRPr/>
            </a:pPr>
            <a:r>
              <a:rPr kumimoji="0" lang="de-DE" sz="1400" b="1" i="0" strike="noStrike" kern="1200" cap="none" spc="0" normalizeH="0" baseline="0" noProof="0" dirty="0">
                <a:ln>
                  <a:noFill/>
                </a:ln>
                <a:solidFill>
                  <a:srgbClr val="000000"/>
                </a:solidFill>
                <a:effectLst/>
                <a:uLnTx/>
                <a:uFillTx/>
                <a:latin typeface="GKV Open"/>
                <a:ea typeface="+mn-ea"/>
                <a:cs typeface="+mn-cs"/>
              </a:rPr>
              <a:t>Reformbedarf: </a:t>
            </a:r>
            <a:r>
              <a:rPr kumimoji="0" lang="de-DE" sz="1400" b="0" i="0" strike="noStrike" kern="1200" cap="none" spc="0" normalizeH="0" baseline="0" noProof="0" dirty="0">
                <a:ln>
                  <a:noFill/>
                </a:ln>
                <a:solidFill>
                  <a:srgbClr val="000000"/>
                </a:solidFill>
                <a:effectLst/>
                <a:uLnTx/>
                <a:uFillTx/>
                <a:latin typeface="GKV Open"/>
                <a:ea typeface="+mn-ea"/>
                <a:cs typeface="+mn-cs"/>
              </a:rPr>
              <a:t>Immer mehr Leistungsempfänger und rasant wachsende Kosten für SPV, Pflegebedürftige und Sozialhilfeträger, Fachkräftemangel, demografischer Wandel</a:t>
            </a:r>
          </a:p>
          <a:p>
            <a:pPr marL="285750" marR="0" lvl="0" indent="-285750" algn="l" defTabSz="914400" rtl="0" eaLnBrk="1" fontAlgn="auto" latinLnBrk="0" hangingPunct="1">
              <a:lnSpc>
                <a:spcPct val="100000"/>
              </a:lnSpc>
              <a:spcBef>
                <a:spcPts val="600"/>
              </a:spcBef>
              <a:spcAft>
                <a:spcPts val="600"/>
              </a:spcAft>
              <a:buClr>
                <a:srgbClr val="B10F17"/>
              </a:buClr>
              <a:buSzPct val="110000"/>
              <a:buFont typeface="Arial" panose="020B0604020202020204" pitchFamily="34" charset="0"/>
              <a:buChar char="•"/>
              <a:tabLst/>
              <a:defRPr/>
            </a:pPr>
            <a:r>
              <a:rPr kumimoji="0" lang="de-DE" sz="1400" b="0" i="0" strike="noStrike" kern="1200" cap="none" spc="0" normalizeH="0" baseline="0" noProof="0" dirty="0">
                <a:ln>
                  <a:noFill/>
                </a:ln>
                <a:solidFill>
                  <a:srgbClr val="000000"/>
                </a:solidFill>
                <a:effectLst/>
                <a:uLnTx/>
                <a:uFillTx/>
                <a:latin typeface="GKV Open"/>
                <a:ea typeface="+mn-ea"/>
                <a:cs typeface="+mn-cs"/>
              </a:rPr>
              <a:t>Bund-Länder-AG sollte Vorentscheidungen treffen, aber </a:t>
            </a:r>
            <a:r>
              <a:rPr kumimoji="0" lang="de-DE" sz="1400" b="1" i="0" strike="noStrike" kern="1200" cap="none" spc="0" normalizeH="0" baseline="0" noProof="0" dirty="0">
                <a:ln>
                  <a:noFill/>
                </a:ln>
                <a:solidFill>
                  <a:srgbClr val="000000"/>
                </a:solidFill>
                <a:effectLst/>
                <a:uLnTx/>
                <a:uFillTx/>
                <a:latin typeface="GKV Open"/>
                <a:ea typeface="+mn-ea"/>
                <a:cs typeface="+mn-cs"/>
              </a:rPr>
              <a:t>bisher keine politische Einigung</a:t>
            </a:r>
          </a:p>
          <a:p>
            <a:pPr marL="285750" marR="0" lvl="0" indent="-285750" algn="l" defTabSz="914400" rtl="0" eaLnBrk="1" fontAlgn="auto" latinLnBrk="0" hangingPunct="1">
              <a:lnSpc>
                <a:spcPct val="100000"/>
              </a:lnSpc>
              <a:spcBef>
                <a:spcPts val="600"/>
              </a:spcBef>
              <a:spcAft>
                <a:spcPts val="600"/>
              </a:spcAft>
              <a:buClr>
                <a:srgbClr val="B10F17"/>
              </a:buClr>
              <a:buSzPct val="110000"/>
              <a:buFont typeface="Arial" panose="020B0604020202020204" pitchFamily="34" charset="0"/>
              <a:buChar char="•"/>
              <a:tabLst/>
              <a:defRPr/>
            </a:pPr>
            <a:r>
              <a:rPr kumimoji="0" lang="de-DE" sz="1400" b="1" i="0" strike="noStrike" kern="1200" cap="none" spc="0" normalizeH="0" baseline="0" noProof="0" dirty="0">
                <a:ln>
                  <a:noFill/>
                </a:ln>
                <a:solidFill>
                  <a:srgbClr val="000000"/>
                </a:solidFill>
                <a:effectLst/>
                <a:uLnTx/>
                <a:uFillTx/>
                <a:latin typeface="GKV Open"/>
                <a:ea typeface="+mn-ea"/>
                <a:cs typeface="+mn-cs"/>
              </a:rPr>
              <a:t>Die Zeit drängt: </a:t>
            </a:r>
            <a:r>
              <a:rPr kumimoji="0" lang="de-DE" sz="1400" b="0" i="0" strike="noStrike" kern="1200" cap="none" spc="0" normalizeH="0" baseline="0" noProof="0" dirty="0">
                <a:ln>
                  <a:noFill/>
                </a:ln>
                <a:solidFill>
                  <a:srgbClr val="000000"/>
                </a:solidFill>
                <a:effectLst/>
                <a:uLnTx/>
                <a:uFillTx/>
                <a:latin typeface="GKV Open"/>
                <a:ea typeface="+mn-ea"/>
                <a:cs typeface="+mn-cs"/>
              </a:rPr>
              <a:t>2027 Finanzlücke von 7,5 Mrd. erwartet</a:t>
            </a:r>
          </a:p>
          <a:p>
            <a:pPr marL="285750" marR="0" lvl="0" indent="-285750" algn="l" defTabSz="914400" rtl="0" eaLnBrk="1" fontAlgn="auto" latinLnBrk="0" hangingPunct="1">
              <a:lnSpc>
                <a:spcPct val="100000"/>
              </a:lnSpc>
              <a:spcBef>
                <a:spcPts val="600"/>
              </a:spcBef>
              <a:spcAft>
                <a:spcPts val="600"/>
              </a:spcAft>
              <a:buClr>
                <a:srgbClr val="B10F17"/>
              </a:buClr>
              <a:buSzPct val="110000"/>
              <a:buFont typeface="Arial" panose="020B0604020202020204" pitchFamily="34" charset="0"/>
              <a:buChar char="•"/>
              <a:tabLst/>
              <a:defRPr/>
            </a:pPr>
            <a:r>
              <a:rPr kumimoji="0" lang="de-DE" sz="1400" b="0" i="0" strike="noStrike" kern="1200" cap="none" spc="0" normalizeH="0" baseline="0" noProof="0" dirty="0">
                <a:ln>
                  <a:noFill/>
                </a:ln>
                <a:solidFill>
                  <a:srgbClr val="000000"/>
                </a:solidFill>
                <a:effectLst/>
                <a:uLnTx/>
                <a:uFillTx/>
                <a:latin typeface="GKV Open"/>
                <a:ea typeface="+mn-ea"/>
                <a:cs typeface="+mn-cs"/>
              </a:rPr>
              <a:t>Bisher bekannte Pläne für ein </a:t>
            </a:r>
            <a:r>
              <a:rPr kumimoji="0" lang="de-DE" sz="1400" b="1" i="0" strike="noStrike" kern="1200" cap="none" spc="0" normalizeH="0" baseline="0" noProof="0" dirty="0">
                <a:ln>
                  <a:noFill/>
                </a:ln>
                <a:solidFill>
                  <a:srgbClr val="000000"/>
                </a:solidFill>
                <a:effectLst/>
                <a:uLnTx/>
                <a:uFillTx/>
                <a:latin typeface="GKV Open"/>
                <a:ea typeface="+mn-ea"/>
                <a:cs typeface="+mn-cs"/>
              </a:rPr>
              <a:t>Gesetz zur Neuordnung der Pflegeversicherung (PNOG): </a:t>
            </a:r>
            <a:r>
              <a:rPr kumimoji="0" lang="de-DE" sz="1400" b="0" i="0" strike="noStrike" kern="1200" cap="none" spc="0" normalizeH="0" baseline="0" noProof="0" dirty="0">
                <a:ln>
                  <a:noFill/>
                </a:ln>
                <a:solidFill>
                  <a:srgbClr val="000000"/>
                </a:solidFill>
                <a:effectLst/>
                <a:uLnTx/>
                <a:uFillTx/>
                <a:latin typeface="GKV Open"/>
                <a:ea typeface="+mn-ea"/>
                <a:cs typeface="+mn-cs"/>
              </a:rPr>
              <a:t>v.a. Leistungskürzungen und Beitragssatzerhöhungen</a:t>
            </a:r>
          </a:p>
          <a:p>
            <a:pPr marL="285750" marR="0" lvl="0" indent="-285750" algn="l" defTabSz="914400" rtl="0" eaLnBrk="1" fontAlgn="auto" latinLnBrk="0" hangingPunct="1">
              <a:lnSpc>
                <a:spcPct val="100000"/>
              </a:lnSpc>
              <a:spcBef>
                <a:spcPts val="600"/>
              </a:spcBef>
              <a:spcAft>
                <a:spcPts val="600"/>
              </a:spcAft>
              <a:buClr>
                <a:srgbClr val="B10F17"/>
              </a:buClr>
              <a:buSzPct val="110000"/>
              <a:buFont typeface="Arial" panose="020B0604020202020204" pitchFamily="34" charset="0"/>
              <a:buChar char="•"/>
              <a:tabLst/>
              <a:defRPr/>
            </a:pPr>
            <a:r>
              <a:rPr kumimoji="0" lang="de-DE" sz="1400" b="1" i="0" strike="noStrike" kern="1200" cap="none" spc="0" normalizeH="0" baseline="0" noProof="0" dirty="0">
                <a:ln>
                  <a:noFill/>
                </a:ln>
                <a:solidFill>
                  <a:srgbClr val="000000"/>
                </a:solidFill>
                <a:effectLst/>
                <a:uLnTx/>
                <a:uFillTx/>
                <a:latin typeface="GKV Open"/>
                <a:ea typeface="+mn-ea"/>
                <a:cs typeface="+mn-cs"/>
              </a:rPr>
              <a:t>Forderungen: </a:t>
            </a:r>
            <a:r>
              <a:rPr kumimoji="0" lang="de-DE" sz="1400" b="0" i="0" strike="noStrike" kern="1200" cap="none" spc="0" normalizeH="0" baseline="0" noProof="0" dirty="0">
                <a:ln>
                  <a:noFill/>
                </a:ln>
                <a:solidFill>
                  <a:srgbClr val="000000"/>
                </a:solidFill>
                <a:effectLst/>
                <a:uLnTx/>
                <a:uFillTx/>
                <a:latin typeface="GKV Open"/>
                <a:ea typeface="+mn-ea"/>
                <a:cs typeface="+mn-cs"/>
              </a:rPr>
              <a:t>Rentenbeiträge und Coronahilfen aus Bundesmitteln, Investitionskosten durch Länder</a:t>
            </a:r>
          </a:p>
        </p:txBody>
      </p:sp>
      <p:sp>
        <p:nvSpPr>
          <p:cNvPr id="7" name="Text Placeholder 6">
            <a:extLst>
              <a:ext uri="{FF2B5EF4-FFF2-40B4-BE49-F238E27FC236}">
                <a16:creationId xmlns:a16="http://schemas.microsoft.com/office/drawing/2014/main" id="{66A7B4ED-9E14-3C9C-4346-DAB020B1005F}"/>
              </a:ext>
            </a:extLst>
          </p:cNvPr>
          <p:cNvSpPr>
            <a:spLocks noGrp="1"/>
          </p:cNvSpPr>
          <p:nvPr>
            <p:ph type="body" sz="quarter" idx="13"/>
          </p:nvPr>
        </p:nvSpPr>
        <p:spPr/>
        <p:txBody>
          <a:bodyPr/>
          <a:lstStyle/>
          <a:p>
            <a:endParaRPr lang="de-DE" noProof="0" dirty="0"/>
          </a:p>
        </p:txBody>
      </p:sp>
      <p:sp>
        <p:nvSpPr>
          <p:cNvPr id="8" name="Title 7">
            <a:extLst>
              <a:ext uri="{FF2B5EF4-FFF2-40B4-BE49-F238E27FC236}">
                <a16:creationId xmlns:a16="http://schemas.microsoft.com/office/drawing/2014/main" id="{BFDEA27C-1305-3247-D7EA-DE7EA729F81D}"/>
              </a:ext>
            </a:extLst>
          </p:cNvPr>
          <p:cNvSpPr>
            <a:spLocks noGrp="1"/>
          </p:cNvSpPr>
          <p:nvPr>
            <p:ph type="title"/>
          </p:nvPr>
        </p:nvSpPr>
        <p:spPr/>
        <p:txBody>
          <a:bodyPr/>
          <a:lstStyle/>
          <a:p>
            <a:r>
              <a:rPr lang="de-DE" noProof="0" dirty="0">
                <a:ea typeface="GKV Open Titel"/>
                <a:cs typeface="GKV Open Titel"/>
              </a:rPr>
              <a:t>Warten auf die Pflegereform</a:t>
            </a:r>
            <a:endParaRPr lang="de-DE" noProof="0" dirty="0"/>
          </a:p>
        </p:txBody>
      </p:sp>
    </p:spTree>
    <p:extLst>
      <p:ext uri="{BB962C8B-B14F-4D97-AF65-F5344CB8AC3E}">
        <p14:creationId xmlns:p14="http://schemas.microsoft.com/office/powerpoint/2010/main" val="631101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46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57611-FD54-5CD5-0B07-5502C9C8664F}"/>
              </a:ext>
            </a:extLst>
          </p:cNvPr>
          <p:cNvSpPr>
            <a:spLocks noGrp="1"/>
          </p:cNvSpPr>
          <p:nvPr>
            <p:ph type="ctrTitle"/>
          </p:nvPr>
        </p:nvSpPr>
        <p:spPr/>
        <p:txBody>
          <a:bodyPr/>
          <a:lstStyle/>
          <a:p>
            <a:r>
              <a:rPr lang="de-DE" sz="2400" dirty="0"/>
              <a:t>Backup</a:t>
            </a:r>
          </a:p>
        </p:txBody>
      </p:sp>
      <p:sp>
        <p:nvSpPr>
          <p:cNvPr id="3" name="Tabellenplatzhalter 2">
            <a:extLst>
              <a:ext uri="{FF2B5EF4-FFF2-40B4-BE49-F238E27FC236}">
                <a16:creationId xmlns:a16="http://schemas.microsoft.com/office/drawing/2014/main" id="{D8A73227-0223-36AA-6B3F-650F812B106E}"/>
              </a:ext>
            </a:extLst>
          </p:cNvPr>
          <p:cNvSpPr>
            <a:spLocks noGrp="1"/>
          </p:cNvSpPr>
          <p:nvPr>
            <p:ph type="tbl" sz="quarter" idx="10"/>
          </p:nvPr>
        </p:nvSpPr>
        <p:spPr/>
        <p:txBody>
          <a:bodyPr/>
          <a:lstStyle/>
          <a:p>
            <a:endParaRPr lang="de-DE"/>
          </a:p>
        </p:txBody>
      </p:sp>
      <p:sp>
        <p:nvSpPr>
          <p:cNvPr id="4" name="Datumsplatzhalter 3">
            <a:extLst>
              <a:ext uri="{FF2B5EF4-FFF2-40B4-BE49-F238E27FC236}">
                <a16:creationId xmlns:a16="http://schemas.microsoft.com/office/drawing/2014/main" id="{9C8396AD-D853-C676-E28F-9FA327113EFD}"/>
              </a:ext>
            </a:extLst>
          </p:cNvPr>
          <p:cNvSpPr>
            <a:spLocks noGrp="1"/>
          </p:cNvSpPr>
          <p:nvPr>
            <p:ph type="dt" sz="half" idx="11"/>
          </p:nvPr>
        </p:nvSpPr>
        <p:spPr/>
        <p:txBody>
          <a:bodyPr/>
          <a:lstStyle/>
          <a:p>
            <a:r>
              <a:rPr lang="de-DE"/>
              <a:t>04.06.2026</a:t>
            </a:r>
          </a:p>
        </p:txBody>
      </p:sp>
      <p:sp>
        <p:nvSpPr>
          <p:cNvPr id="5" name="Fußzeilenplatzhalter 4">
            <a:extLst>
              <a:ext uri="{FF2B5EF4-FFF2-40B4-BE49-F238E27FC236}">
                <a16:creationId xmlns:a16="http://schemas.microsoft.com/office/drawing/2014/main" id="{DAC2A4C2-489E-3189-04EF-92576BFFEFD7}"/>
              </a:ext>
            </a:extLst>
          </p:cNvPr>
          <p:cNvSpPr>
            <a:spLocks noGrp="1"/>
          </p:cNvSpPr>
          <p:nvPr>
            <p:ph type="ftr" sz="quarter" idx="12"/>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D027B69D-FCE9-141D-9C18-736F51CCF11A}"/>
              </a:ext>
            </a:extLst>
          </p:cNvPr>
          <p:cNvSpPr>
            <a:spLocks noGrp="1"/>
          </p:cNvSpPr>
          <p:nvPr>
            <p:ph type="sldNum" sz="quarter" idx="13"/>
          </p:nvPr>
        </p:nvSpPr>
        <p:spPr/>
        <p:txBody>
          <a:bodyPr/>
          <a:lstStyle/>
          <a:p>
            <a:fld id="{3A98EE3D-8CD1-4C3F-BD1C-C98C9596463C}" type="slidenum">
              <a:rPr lang="de-DE" smtClean="0"/>
              <a:pPr/>
              <a:t>22</a:t>
            </a:fld>
            <a:endParaRPr lang="de-DE"/>
          </a:p>
        </p:txBody>
      </p:sp>
    </p:spTree>
    <p:extLst>
      <p:ext uri="{BB962C8B-B14F-4D97-AF65-F5344CB8AC3E}">
        <p14:creationId xmlns:p14="http://schemas.microsoft.com/office/powerpoint/2010/main" val="410846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999171D-FC00-E55D-2B92-4AA60117D6A6}"/>
              </a:ext>
            </a:extLst>
          </p:cNvPr>
          <p:cNvSpPr>
            <a:spLocks noGrp="1"/>
          </p:cNvSpPr>
          <p:nvPr>
            <p:ph type="sldNum" sz="quarter" idx="20"/>
          </p:nvPr>
        </p:nvSpPr>
        <p:spPr/>
        <p:txBody>
          <a:bodyPr/>
          <a:lstStyle/>
          <a:p>
            <a:fld id="{3A98EE3D-8CD1-4C3F-BD1C-C98C9596463C}" type="slidenum">
              <a:rPr lang="de-DE" noProof="0" smtClean="0"/>
              <a:pPr/>
              <a:t>23</a:t>
            </a:fld>
            <a:endParaRPr lang="de-DE" noProof="0" dirty="0"/>
          </a:p>
        </p:txBody>
      </p:sp>
      <p:sp>
        <p:nvSpPr>
          <p:cNvPr id="3" name="Fußzeilenplatzhalter 2">
            <a:extLst>
              <a:ext uri="{FF2B5EF4-FFF2-40B4-BE49-F238E27FC236}">
                <a16:creationId xmlns:a16="http://schemas.microsoft.com/office/drawing/2014/main" id="{618F8BB9-DC7B-A062-B098-3813CDE3E5A4}"/>
              </a:ext>
            </a:extLst>
          </p:cNvPr>
          <p:cNvSpPr>
            <a:spLocks noGrp="1"/>
          </p:cNvSpPr>
          <p:nvPr>
            <p:ph type="ftr" sz="quarter" idx="19"/>
          </p:nvPr>
        </p:nvSpPr>
        <p:spPr/>
        <p:txBody>
          <a:bodyPr/>
          <a:lstStyle/>
          <a:p>
            <a:r>
              <a:rPr lang="de-DE" noProof="0" dirty="0"/>
              <a:t>Universität Hamburg | Fakultät für Rechtswissenschaft</a:t>
            </a:r>
          </a:p>
        </p:txBody>
      </p:sp>
      <p:sp>
        <p:nvSpPr>
          <p:cNvPr id="4" name="Textplatzhalter 3">
            <a:extLst>
              <a:ext uri="{FF2B5EF4-FFF2-40B4-BE49-F238E27FC236}">
                <a16:creationId xmlns:a16="http://schemas.microsoft.com/office/drawing/2014/main" id="{BEE3AE21-E7EE-6BD3-2A05-10016C927FCF}"/>
              </a:ext>
            </a:extLst>
          </p:cNvPr>
          <p:cNvSpPr>
            <a:spLocks noGrp="1"/>
          </p:cNvSpPr>
          <p:nvPr>
            <p:ph type="body" sz="quarter" idx="22"/>
          </p:nvPr>
        </p:nvSpPr>
        <p:spPr/>
        <p:txBody>
          <a:bodyPr/>
          <a:lstStyle/>
          <a:p>
            <a:endParaRPr lang="de-DE" noProof="0" dirty="0"/>
          </a:p>
        </p:txBody>
      </p:sp>
      <p:sp>
        <p:nvSpPr>
          <p:cNvPr id="6" name="Textplatzhalter 5">
            <a:extLst>
              <a:ext uri="{FF2B5EF4-FFF2-40B4-BE49-F238E27FC236}">
                <a16:creationId xmlns:a16="http://schemas.microsoft.com/office/drawing/2014/main" id="{9C636FC4-373A-86C9-056F-B30AFC125AE3}"/>
              </a:ext>
            </a:extLst>
          </p:cNvPr>
          <p:cNvSpPr>
            <a:spLocks noGrp="1"/>
          </p:cNvSpPr>
          <p:nvPr>
            <p:ph type="body" sz="quarter" idx="13"/>
          </p:nvPr>
        </p:nvSpPr>
        <p:spPr/>
        <p:txBody>
          <a:bodyPr/>
          <a:lstStyle/>
          <a:p>
            <a:r>
              <a:rPr lang="de-DE" noProof="0" dirty="0"/>
              <a:t>Eigenanteile in der stationären Pflege im Bundesdurchschnitt</a:t>
            </a:r>
          </a:p>
        </p:txBody>
      </p:sp>
      <p:sp>
        <p:nvSpPr>
          <p:cNvPr id="7" name="Titel 6">
            <a:extLst>
              <a:ext uri="{FF2B5EF4-FFF2-40B4-BE49-F238E27FC236}">
                <a16:creationId xmlns:a16="http://schemas.microsoft.com/office/drawing/2014/main" id="{781BBEAA-2099-24B0-8CEA-E82D791ED5C7}"/>
              </a:ext>
            </a:extLst>
          </p:cNvPr>
          <p:cNvSpPr>
            <a:spLocks noGrp="1"/>
          </p:cNvSpPr>
          <p:nvPr>
            <p:ph type="title"/>
          </p:nvPr>
        </p:nvSpPr>
        <p:spPr/>
        <p:txBody>
          <a:bodyPr/>
          <a:lstStyle/>
          <a:p>
            <a:r>
              <a:rPr lang="de-DE" noProof="0" dirty="0"/>
              <a:t>Steigende Kosten für Pflegebedürftige</a:t>
            </a:r>
          </a:p>
        </p:txBody>
      </p:sp>
      <p:sp>
        <p:nvSpPr>
          <p:cNvPr id="31" name="Textfeld 30">
            <a:extLst>
              <a:ext uri="{FF2B5EF4-FFF2-40B4-BE49-F238E27FC236}">
                <a16:creationId xmlns:a16="http://schemas.microsoft.com/office/drawing/2014/main" id="{15C53E5C-3B70-15C9-4224-5BD8BBE1F4F0}"/>
              </a:ext>
            </a:extLst>
          </p:cNvPr>
          <p:cNvSpPr txBox="1"/>
          <p:nvPr/>
        </p:nvSpPr>
        <p:spPr>
          <a:xfrm>
            <a:off x="1112827" y="4043322"/>
            <a:ext cx="1776111" cy="811367"/>
          </a:xfrm>
          <a:prstGeom prst="rect">
            <a:avLst/>
          </a:prstGeom>
          <a:noFill/>
        </p:spPr>
        <p:txBody>
          <a:bodyPr wrap="square" lIns="36000" tIns="36000" rIns="36000" bIns="36000" rtlCol="0">
            <a:spAutoFit/>
          </a:bodyPr>
          <a:lstStyle/>
          <a:p>
            <a:pPr algn="l"/>
            <a:r>
              <a:rPr lang="de-DE" sz="1200" b="1" noProof="0" dirty="0"/>
              <a:t>Kosten für Unterkunft und Verpflegung</a:t>
            </a:r>
          </a:p>
          <a:p>
            <a:pPr algn="l"/>
            <a:endParaRPr lang="de-DE" sz="1200" b="1" noProof="0" dirty="0"/>
          </a:p>
          <a:p>
            <a:pPr algn="l"/>
            <a:r>
              <a:rPr lang="de-DE" sz="1200" noProof="0" dirty="0"/>
              <a:t>2025: 1044 Euro</a:t>
            </a:r>
          </a:p>
        </p:txBody>
      </p:sp>
      <p:pic>
        <p:nvPicPr>
          <p:cNvPr id="34" name="Grafik 33">
            <a:extLst>
              <a:ext uri="{FF2B5EF4-FFF2-40B4-BE49-F238E27FC236}">
                <a16:creationId xmlns:a16="http://schemas.microsoft.com/office/drawing/2014/main" id="{4F4C3B3A-0519-0E97-BB8C-AD8231C1AC81}"/>
              </a:ext>
            </a:extLst>
          </p:cNvPr>
          <p:cNvPicPr>
            <a:picLocks noChangeAspect="1"/>
          </p:cNvPicPr>
          <p:nvPr/>
        </p:nvPicPr>
        <p:blipFill>
          <a:blip r:embed="rId3"/>
          <a:stretch>
            <a:fillRect/>
          </a:stretch>
        </p:blipFill>
        <p:spPr>
          <a:xfrm>
            <a:off x="8708117" y="2934604"/>
            <a:ext cx="493819" cy="219475"/>
          </a:xfrm>
          <a:prstGeom prst="rect">
            <a:avLst/>
          </a:prstGeom>
        </p:spPr>
      </p:pic>
      <p:sp>
        <p:nvSpPr>
          <p:cNvPr id="35" name="Textfeld 34">
            <a:extLst>
              <a:ext uri="{FF2B5EF4-FFF2-40B4-BE49-F238E27FC236}">
                <a16:creationId xmlns:a16="http://schemas.microsoft.com/office/drawing/2014/main" id="{EEEB0F0D-8C63-C907-4AFF-CD2DC3FF43D3}"/>
              </a:ext>
            </a:extLst>
          </p:cNvPr>
          <p:cNvSpPr txBox="1"/>
          <p:nvPr/>
        </p:nvSpPr>
        <p:spPr>
          <a:xfrm>
            <a:off x="9818508" y="2737765"/>
            <a:ext cx="1880075" cy="565146"/>
          </a:xfrm>
          <a:prstGeom prst="rect">
            <a:avLst/>
          </a:prstGeom>
          <a:noFill/>
        </p:spPr>
        <p:txBody>
          <a:bodyPr wrap="square" lIns="36000" tIns="36000" rIns="36000" bIns="36000" rtlCol="0">
            <a:spAutoFit/>
          </a:bodyPr>
          <a:lstStyle/>
          <a:p>
            <a:r>
              <a:rPr lang="de-DE" sz="1600" b="1" noProof="0" dirty="0"/>
              <a:t>Gesamtkosten Pflegeheimplatz</a:t>
            </a:r>
          </a:p>
        </p:txBody>
      </p:sp>
      <p:sp>
        <p:nvSpPr>
          <p:cNvPr id="38" name="Textfeld 37">
            <a:extLst>
              <a:ext uri="{FF2B5EF4-FFF2-40B4-BE49-F238E27FC236}">
                <a16:creationId xmlns:a16="http://schemas.microsoft.com/office/drawing/2014/main" id="{500C735A-BB58-9278-F975-9104054BF1A6}"/>
              </a:ext>
            </a:extLst>
          </p:cNvPr>
          <p:cNvSpPr txBox="1"/>
          <p:nvPr/>
        </p:nvSpPr>
        <p:spPr>
          <a:xfrm>
            <a:off x="3794333" y="4045343"/>
            <a:ext cx="1521152" cy="626701"/>
          </a:xfrm>
          <a:prstGeom prst="rect">
            <a:avLst/>
          </a:prstGeom>
          <a:noFill/>
        </p:spPr>
        <p:txBody>
          <a:bodyPr wrap="square" lIns="36000" tIns="36000" rIns="36000" bIns="36000" rtlCol="0">
            <a:spAutoFit/>
          </a:bodyPr>
          <a:lstStyle/>
          <a:p>
            <a:pPr algn="l"/>
            <a:r>
              <a:rPr lang="de-DE" sz="1200" b="1" noProof="0" dirty="0"/>
              <a:t>Investitionskosten</a:t>
            </a:r>
          </a:p>
          <a:p>
            <a:pPr algn="l"/>
            <a:endParaRPr lang="de-DE" sz="1200" b="1" noProof="0" dirty="0"/>
          </a:p>
          <a:p>
            <a:pPr algn="l"/>
            <a:r>
              <a:rPr lang="de-DE" sz="1200" noProof="0" dirty="0"/>
              <a:t>2025: 517 Euro</a:t>
            </a:r>
          </a:p>
        </p:txBody>
      </p:sp>
      <p:sp>
        <p:nvSpPr>
          <p:cNvPr id="39" name="Textfeld 38">
            <a:extLst>
              <a:ext uri="{FF2B5EF4-FFF2-40B4-BE49-F238E27FC236}">
                <a16:creationId xmlns:a16="http://schemas.microsoft.com/office/drawing/2014/main" id="{C28EF19C-8DBD-F05E-B503-D3410379AC2E}"/>
              </a:ext>
            </a:extLst>
          </p:cNvPr>
          <p:cNvSpPr txBox="1"/>
          <p:nvPr/>
        </p:nvSpPr>
        <p:spPr>
          <a:xfrm>
            <a:off x="5943600" y="4078179"/>
            <a:ext cx="3359889" cy="2104028"/>
          </a:xfrm>
          <a:prstGeom prst="rect">
            <a:avLst/>
          </a:prstGeom>
          <a:noFill/>
        </p:spPr>
        <p:txBody>
          <a:bodyPr wrap="square" lIns="36000" tIns="36000" rIns="36000" bIns="36000" rtlCol="0">
            <a:spAutoFit/>
          </a:bodyPr>
          <a:lstStyle/>
          <a:p>
            <a:pPr algn="l"/>
            <a:r>
              <a:rPr lang="de-DE" sz="1200" b="1" noProof="0" dirty="0"/>
              <a:t>Einrichtungseinheitlicher Eigenanteil (EEE)</a:t>
            </a:r>
          </a:p>
          <a:p>
            <a:pPr algn="l"/>
            <a:endParaRPr lang="de-DE" sz="1200" b="1" noProof="0" dirty="0"/>
          </a:p>
          <a:p>
            <a:pPr marL="171450" indent="-171450">
              <a:buFont typeface="Arial" panose="020B0604020202020204" pitchFamily="34" charset="0"/>
              <a:buChar char="•"/>
            </a:pPr>
            <a:r>
              <a:rPr lang="de-DE" sz="1200" noProof="0" dirty="0"/>
              <a:t>Verbleibende Pflegebedingte Kosten </a:t>
            </a:r>
          </a:p>
          <a:p>
            <a:pPr marL="171450" indent="-171450">
              <a:buFont typeface="Arial" panose="020B0604020202020204" pitchFamily="34" charset="0"/>
              <a:buChar char="•"/>
            </a:pPr>
            <a:endParaRPr lang="de-DE" sz="1200" noProof="0" dirty="0"/>
          </a:p>
          <a:p>
            <a:r>
              <a:rPr lang="de-DE" sz="1200" noProof="0" dirty="0"/>
              <a:t>( </a:t>
            </a:r>
            <a:r>
              <a:rPr lang="de-DE" sz="1200" b="1" noProof="0" dirty="0"/>
              <a:t>-</a:t>
            </a:r>
            <a:r>
              <a:rPr lang="de-DE" sz="1200" noProof="0" dirty="0"/>
              <a:t> verweildauerabhängiger Zuschlag (15, 30, 50, 75%))</a:t>
            </a:r>
          </a:p>
          <a:p>
            <a:endParaRPr lang="de-DE" sz="1200" noProof="0" dirty="0"/>
          </a:p>
          <a:p>
            <a:r>
              <a:rPr lang="de-DE" sz="1200" noProof="0" dirty="0"/>
              <a:t>+ ggf. Ausbildungskosten</a:t>
            </a:r>
          </a:p>
          <a:p>
            <a:endParaRPr lang="de-DE" sz="1200" noProof="0" dirty="0"/>
          </a:p>
          <a:p>
            <a:r>
              <a:rPr lang="de-DE" sz="1200" noProof="0" dirty="0"/>
              <a:t>2025: 1933 Euro</a:t>
            </a:r>
          </a:p>
          <a:p>
            <a:pPr algn="l"/>
            <a:endParaRPr lang="de-DE" sz="1200" noProof="0" dirty="0"/>
          </a:p>
        </p:txBody>
      </p:sp>
      <p:pic>
        <p:nvPicPr>
          <p:cNvPr id="8" name="Grafik 7">
            <a:extLst>
              <a:ext uri="{FF2B5EF4-FFF2-40B4-BE49-F238E27FC236}">
                <a16:creationId xmlns:a16="http://schemas.microsoft.com/office/drawing/2014/main" id="{E4C31EFA-D553-F2FB-DF52-7EE6489E35CD}"/>
              </a:ext>
            </a:extLst>
          </p:cNvPr>
          <p:cNvPicPr>
            <a:picLocks noChangeAspect="1"/>
          </p:cNvPicPr>
          <p:nvPr/>
        </p:nvPicPr>
        <p:blipFill>
          <a:blip r:embed="rId4"/>
          <a:stretch>
            <a:fillRect/>
          </a:stretch>
        </p:blipFill>
        <p:spPr>
          <a:xfrm>
            <a:off x="1053369" y="1910776"/>
            <a:ext cx="1895025" cy="1895025"/>
          </a:xfrm>
          <a:prstGeom prst="rect">
            <a:avLst/>
          </a:prstGeom>
        </p:spPr>
      </p:pic>
      <p:pic>
        <p:nvPicPr>
          <p:cNvPr id="16" name="Grafik 15">
            <a:extLst>
              <a:ext uri="{FF2B5EF4-FFF2-40B4-BE49-F238E27FC236}">
                <a16:creationId xmlns:a16="http://schemas.microsoft.com/office/drawing/2014/main" id="{DCF4E6F8-D2F2-1373-4792-39402E269D36}"/>
              </a:ext>
            </a:extLst>
          </p:cNvPr>
          <p:cNvPicPr>
            <a:picLocks noChangeAspect="1"/>
          </p:cNvPicPr>
          <p:nvPr/>
        </p:nvPicPr>
        <p:blipFill>
          <a:blip r:embed="rId5"/>
          <a:stretch>
            <a:fillRect/>
          </a:stretch>
        </p:blipFill>
        <p:spPr>
          <a:xfrm>
            <a:off x="6442508" y="2134964"/>
            <a:ext cx="1712484" cy="1712484"/>
          </a:xfrm>
          <a:prstGeom prst="rect">
            <a:avLst/>
          </a:prstGeom>
        </p:spPr>
      </p:pic>
      <p:pic>
        <p:nvPicPr>
          <p:cNvPr id="18" name="Grafik 17">
            <a:extLst>
              <a:ext uri="{FF2B5EF4-FFF2-40B4-BE49-F238E27FC236}">
                <a16:creationId xmlns:a16="http://schemas.microsoft.com/office/drawing/2014/main" id="{F04DE36D-6737-262C-56A8-94BCDAE5ADB2}"/>
              </a:ext>
            </a:extLst>
          </p:cNvPr>
          <p:cNvPicPr>
            <a:picLocks noChangeAspect="1"/>
          </p:cNvPicPr>
          <p:nvPr/>
        </p:nvPicPr>
        <p:blipFill>
          <a:blip r:embed="rId6"/>
          <a:stretch>
            <a:fillRect/>
          </a:stretch>
        </p:blipFill>
        <p:spPr>
          <a:xfrm>
            <a:off x="3643553" y="1957041"/>
            <a:ext cx="1895026" cy="1895026"/>
          </a:xfrm>
          <a:prstGeom prst="rect">
            <a:avLst/>
          </a:prstGeom>
        </p:spPr>
      </p:pic>
      <p:sp>
        <p:nvSpPr>
          <p:cNvPr id="19" name="Kreuz 18">
            <a:extLst>
              <a:ext uri="{FF2B5EF4-FFF2-40B4-BE49-F238E27FC236}">
                <a16:creationId xmlns:a16="http://schemas.microsoft.com/office/drawing/2014/main" id="{10AE3694-AD93-3DC8-EF39-E98635D1DA29}"/>
              </a:ext>
            </a:extLst>
          </p:cNvPr>
          <p:cNvSpPr/>
          <p:nvPr/>
        </p:nvSpPr>
        <p:spPr>
          <a:xfrm>
            <a:off x="5761706" y="2823360"/>
            <a:ext cx="410149" cy="415090"/>
          </a:xfrm>
          <a:prstGeom prst="plus">
            <a:avLst>
              <a:gd name="adj" fmla="val 3996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noProof="0" dirty="0"/>
          </a:p>
        </p:txBody>
      </p:sp>
      <p:sp>
        <p:nvSpPr>
          <p:cNvPr id="20" name="Kreuz 19">
            <a:extLst>
              <a:ext uri="{FF2B5EF4-FFF2-40B4-BE49-F238E27FC236}">
                <a16:creationId xmlns:a16="http://schemas.microsoft.com/office/drawing/2014/main" id="{2A04C425-A673-5D06-0269-A2032D19FC9E}"/>
              </a:ext>
            </a:extLst>
          </p:cNvPr>
          <p:cNvSpPr/>
          <p:nvPr/>
        </p:nvSpPr>
        <p:spPr>
          <a:xfrm>
            <a:off x="3233404" y="2823360"/>
            <a:ext cx="410149" cy="415090"/>
          </a:xfrm>
          <a:prstGeom prst="plus">
            <a:avLst>
              <a:gd name="adj" fmla="val 3996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noProof="0" dirty="0"/>
          </a:p>
        </p:txBody>
      </p:sp>
      <p:pic>
        <p:nvPicPr>
          <p:cNvPr id="21" name="Grafik 20">
            <a:extLst>
              <a:ext uri="{FF2B5EF4-FFF2-40B4-BE49-F238E27FC236}">
                <a16:creationId xmlns:a16="http://schemas.microsoft.com/office/drawing/2014/main" id="{13655CF3-D578-437F-E00D-993C0B3ED4F6}"/>
              </a:ext>
            </a:extLst>
          </p:cNvPr>
          <p:cNvPicPr>
            <a:picLocks noChangeAspect="1"/>
          </p:cNvPicPr>
          <p:nvPr/>
        </p:nvPicPr>
        <p:blipFill>
          <a:blip r:embed="rId7"/>
          <a:stretch>
            <a:fillRect/>
          </a:stretch>
        </p:blipFill>
        <p:spPr>
          <a:xfrm>
            <a:off x="7229579" y="5618411"/>
            <a:ext cx="425493" cy="425493"/>
          </a:xfrm>
          <a:prstGeom prst="rect">
            <a:avLst/>
          </a:prstGeom>
        </p:spPr>
      </p:pic>
      <p:pic>
        <p:nvPicPr>
          <p:cNvPr id="23" name="Grafik 22">
            <a:extLst>
              <a:ext uri="{FF2B5EF4-FFF2-40B4-BE49-F238E27FC236}">
                <a16:creationId xmlns:a16="http://schemas.microsoft.com/office/drawing/2014/main" id="{A909EDE6-4438-FD8A-91C4-A32A0EDBF2EA}"/>
              </a:ext>
            </a:extLst>
          </p:cNvPr>
          <p:cNvPicPr>
            <a:picLocks noChangeAspect="1"/>
          </p:cNvPicPr>
          <p:nvPr/>
        </p:nvPicPr>
        <p:blipFill>
          <a:blip r:embed="rId7"/>
          <a:stretch>
            <a:fillRect/>
          </a:stretch>
        </p:blipFill>
        <p:spPr>
          <a:xfrm>
            <a:off x="5298266" y="3972801"/>
            <a:ext cx="425493" cy="425493"/>
          </a:xfrm>
          <a:prstGeom prst="rect">
            <a:avLst/>
          </a:prstGeom>
        </p:spPr>
      </p:pic>
      <p:sp>
        <p:nvSpPr>
          <p:cNvPr id="5" name="Textfeld 4">
            <a:extLst>
              <a:ext uri="{FF2B5EF4-FFF2-40B4-BE49-F238E27FC236}">
                <a16:creationId xmlns:a16="http://schemas.microsoft.com/office/drawing/2014/main" id="{C91F1672-9D62-86C2-3099-F58F336E7069}"/>
              </a:ext>
            </a:extLst>
          </p:cNvPr>
          <p:cNvSpPr txBox="1"/>
          <p:nvPr/>
        </p:nvSpPr>
        <p:spPr>
          <a:xfrm>
            <a:off x="9818507" y="4101324"/>
            <a:ext cx="1880075" cy="257369"/>
          </a:xfrm>
          <a:prstGeom prst="rect">
            <a:avLst/>
          </a:prstGeom>
          <a:noFill/>
        </p:spPr>
        <p:txBody>
          <a:bodyPr wrap="square" lIns="36000" tIns="36000" rIns="36000" bIns="36000" rtlCol="0">
            <a:spAutoFit/>
          </a:bodyPr>
          <a:lstStyle/>
          <a:p>
            <a:pPr algn="l"/>
            <a:r>
              <a:rPr lang="de-DE" sz="1200" noProof="0" dirty="0"/>
              <a:t>2025: 3494 Euro</a:t>
            </a:r>
          </a:p>
        </p:txBody>
      </p:sp>
      <p:sp>
        <p:nvSpPr>
          <p:cNvPr id="9" name="Datumsplatzhalter 8">
            <a:extLst>
              <a:ext uri="{FF2B5EF4-FFF2-40B4-BE49-F238E27FC236}">
                <a16:creationId xmlns:a16="http://schemas.microsoft.com/office/drawing/2014/main" id="{77DE1C69-C36A-2144-6ADA-21AE145BAB33}"/>
              </a:ext>
            </a:extLst>
          </p:cNvPr>
          <p:cNvSpPr>
            <a:spLocks noGrp="1"/>
          </p:cNvSpPr>
          <p:nvPr>
            <p:ph type="dt" sz="half" idx="18"/>
          </p:nvPr>
        </p:nvSpPr>
        <p:spPr/>
        <p:txBody>
          <a:bodyPr/>
          <a:lstStyle/>
          <a:p>
            <a:r>
              <a:rPr lang="de-DE" noProof="0" dirty="0"/>
              <a:t>04.06.2026</a:t>
            </a:r>
          </a:p>
        </p:txBody>
      </p:sp>
    </p:spTree>
    <p:extLst>
      <p:ext uri="{BB962C8B-B14F-4D97-AF65-F5344CB8AC3E}">
        <p14:creationId xmlns:p14="http://schemas.microsoft.com/office/powerpoint/2010/main" val="254343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DF0BA-8181-78D8-560D-1C4CCAA9336E}"/>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3CE1F25-27FD-24BB-B4DA-B40C753E7F99}"/>
              </a:ext>
            </a:extLst>
          </p:cNvPr>
          <p:cNvSpPr>
            <a:spLocks noGrp="1"/>
          </p:cNvSpPr>
          <p:nvPr>
            <p:ph type="ftr" sz="quarter" idx="19"/>
          </p:nvPr>
        </p:nvSpPr>
        <p:spPr/>
        <p:txBody>
          <a:bodyPr/>
          <a:lstStyle/>
          <a:p>
            <a:r>
              <a:rPr lang="de-DE" noProof="0" dirty="0"/>
              <a:t>Universität Hamburg | Fakultät für Rechtswissenschaft</a:t>
            </a:r>
          </a:p>
        </p:txBody>
      </p:sp>
      <p:sp>
        <p:nvSpPr>
          <p:cNvPr id="5" name="Textplatzhalter 4">
            <a:extLst>
              <a:ext uri="{FF2B5EF4-FFF2-40B4-BE49-F238E27FC236}">
                <a16:creationId xmlns:a16="http://schemas.microsoft.com/office/drawing/2014/main" id="{FA67A6BA-0BAC-8CB1-B686-CD9613F987CB}"/>
              </a:ext>
            </a:extLst>
          </p:cNvPr>
          <p:cNvSpPr>
            <a:spLocks noGrp="1"/>
          </p:cNvSpPr>
          <p:nvPr>
            <p:ph type="body" sz="quarter" idx="22"/>
          </p:nvPr>
        </p:nvSpPr>
        <p:spPr/>
        <p:txBody>
          <a:bodyPr/>
          <a:lstStyle/>
          <a:p>
            <a:r>
              <a:rPr lang="de-DE" noProof="0" dirty="0"/>
              <a:t>Quelle: Erster Bericht der Finanzkommission Gesundheit</a:t>
            </a:r>
          </a:p>
        </p:txBody>
      </p:sp>
      <p:sp>
        <p:nvSpPr>
          <p:cNvPr id="7" name="Textplatzhalter 6">
            <a:extLst>
              <a:ext uri="{FF2B5EF4-FFF2-40B4-BE49-F238E27FC236}">
                <a16:creationId xmlns:a16="http://schemas.microsoft.com/office/drawing/2014/main" id="{5F94366A-E176-35DF-9D68-7C2381F99D25}"/>
              </a:ext>
            </a:extLst>
          </p:cNvPr>
          <p:cNvSpPr>
            <a:spLocks noGrp="1"/>
          </p:cNvSpPr>
          <p:nvPr>
            <p:ph type="body" sz="quarter" idx="13"/>
          </p:nvPr>
        </p:nvSpPr>
        <p:spPr/>
        <p:txBody>
          <a:bodyPr/>
          <a:lstStyle/>
          <a:p>
            <a:r>
              <a:rPr lang="de-DE" noProof="0" dirty="0"/>
              <a:t>Einnahmen und Ausgaben der GKV ohne Reform</a:t>
            </a:r>
          </a:p>
        </p:txBody>
      </p:sp>
      <p:sp>
        <p:nvSpPr>
          <p:cNvPr id="8" name="Titel 7">
            <a:extLst>
              <a:ext uri="{FF2B5EF4-FFF2-40B4-BE49-F238E27FC236}">
                <a16:creationId xmlns:a16="http://schemas.microsoft.com/office/drawing/2014/main" id="{9C222982-C04D-AD76-16E2-D979461D1325}"/>
              </a:ext>
            </a:extLst>
          </p:cNvPr>
          <p:cNvSpPr>
            <a:spLocks noGrp="1"/>
          </p:cNvSpPr>
          <p:nvPr>
            <p:ph type="title"/>
          </p:nvPr>
        </p:nvSpPr>
        <p:spPr/>
        <p:txBody>
          <a:bodyPr/>
          <a:lstStyle/>
          <a:p>
            <a:r>
              <a:rPr lang="de-DE" noProof="0" dirty="0"/>
              <a:t>Wachsende Deckungslücke </a:t>
            </a:r>
            <a:r>
              <a:rPr lang="de-DE" dirty="0"/>
              <a:t>in der gesetzlichen Krankenversicherung</a:t>
            </a:r>
            <a:endParaRPr lang="de-DE" noProof="0" dirty="0"/>
          </a:p>
        </p:txBody>
      </p:sp>
      <p:sp>
        <p:nvSpPr>
          <p:cNvPr id="3" name="Foliennummernplatzhalter 2">
            <a:extLst>
              <a:ext uri="{FF2B5EF4-FFF2-40B4-BE49-F238E27FC236}">
                <a16:creationId xmlns:a16="http://schemas.microsoft.com/office/drawing/2014/main" id="{75AA52AD-FF84-2308-BEE7-4C4C706EBCCA}"/>
              </a:ext>
            </a:extLst>
          </p:cNvPr>
          <p:cNvSpPr>
            <a:spLocks noGrp="1"/>
          </p:cNvSpPr>
          <p:nvPr>
            <p:ph type="sldNum" sz="quarter" idx="20"/>
          </p:nvPr>
        </p:nvSpPr>
        <p:spPr/>
        <p:txBody>
          <a:bodyPr/>
          <a:lstStyle/>
          <a:p>
            <a:fld id="{3A98EE3D-8CD1-4C3F-BD1C-C98C9596463C}" type="slidenum">
              <a:rPr lang="de-DE" noProof="0" smtClean="0"/>
              <a:pPr/>
              <a:t>3</a:t>
            </a:fld>
            <a:endParaRPr lang="de-DE" noProof="0" dirty="0"/>
          </a:p>
        </p:txBody>
      </p:sp>
      <p:sp>
        <p:nvSpPr>
          <p:cNvPr id="2" name="Datumsplatzhalter 1">
            <a:extLst>
              <a:ext uri="{FF2B5EF4-FFF2-40B4-BE49-F238E27FC236}">
                <a16:creationId xmlns:a16="http://schemas.microsoft.com/office/drawing/2014/main" id="{FFD97041-4572-8C5B-8DF5-F3C51A5C12AE}"/>
              </a:ext>
            </a:extLst>
          </p:cNvPr>
          <p:cNvSpPr>
            <a:spLocks noGrp="1"/>
          </p:cNvSpPr>
          <p:nvPr>
            <p:ph type="dt" sz="half" idx="18"/>
          </p:nvPr>
        </p:nvSpPr>
        <p:spPr/>
        <p:txBody>
          <a:bodyPr/>
          <a:lstStyle/>
          <a:p>
            <a:r>
              <a:rPr lang="de-DE" noProof="0" dirty="0"/>
              <a:t>04.06.2026</a:t>
            </a:r>
          </a:p>
        </p:txBody>
      </p:sp>
      <p:pic>
        <p:nvPicPr>
          <p:cNvPr id="22" name="Content Placeholder 21">
            <a:extLst>
              <a:ext uri="{FF2B5EF4-FFF2-40B4-BE49-F238E27FC236}">
                <a16:creationId xmlns:a16="http://schemas.microsoft.com/office/drawing/2014/main" id="{8EACD27E-3334-3AD1-724E-74ECD89A5215}"/>
              </a:ext>
            </a:extLst>
          </p:cNvPr>
          <p:cNvPicPr>
            <a:picLocks noGrp="1" noChangeAspect="1"/>
          </p:cNvPicPr>
          <p:nvPr>
            <p:ph sz="quarter" idx="23"/>
          </p:nvPr>
        </p:nvPicPr>
        <p:blipFill>
          <a:blip r:embed="rId3"/>
          <a:srcRect t="1179" b="160"/>
          <a:stretch>
            <a:fillRect/>
          </a:stretch>
        </p:blipFill>
        <p:spPr>
          <a:xfrm>
            <a:off x="2703144" y="1849696"/>
            <a:ext cx="6792662" cy="4161843"/>
          </a:xfrm>
          <a:prstGeom prst="rect">
            <a:avLst/>
          </a:prstGeom>
        </p:spPr>
      </p:pic>
    </p:spTree>
    <p:extLst>
      <p:ext uri="{BB962C8B-B14F-4D97-AF65-F5344CB8AC3E}">
        <p14:creationId xmlns:p14="http://schemas.microsoft.com/office/powerpoint/2010/main" val="261752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65CCC8-239B-40E1-2F5D-9A8DD514808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de-DE" sz="800" b="0" i="0" u="none" strike="noStrike" kern="1200" cap="none" spc="0" normalizeH="0" baseline="0" noProof="0" smtClean="0">
                <a:ln>
                  <a:noFill/>
                </a:ln>
                <a:solidFill>
                  <a:srgbClr val="888888"/>
                </a:solidFill>
                <a:effectLst/>
                <a:uLnTx/>
                <a:uFillTx/>
                <a:latin typeface="GKV Ope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800" b="0" i="0" u="none" strike="noStrike" kern="1200" cap="none" spc="0" normalizeH="0" baseline="0" noProof="0" dirty="0">
              <a:ln>
                <a:noFill/>
              </a:ln>
              <a:solidFill>
                <a:srgbClr val="888888"/>
              </a:solidFill>
              <a:effectLst/>
              <a:uLnTx/>
              <a:uFillTx/>
              <a:latin typeface="GKV Open"/>
              <a:ea typeface="+mn-ea"/>
              <a:cs typeface="+mn-cs"/>
            </a:endParaRPr>
          </a:p>
        </p:txBody>
      </p:sp>
      <p:sp>
        <p:nvSpPr>
          <p:cNvPr id="3" name="Fußzeilenplatzhalter 2">
            <a:extLst>
              <a:ext uri="{FF2B5EF4-FFF2-40B4-BE49-F238E27FC236}">
                <a16:creationId xmlns:a16="http://schemas.microsoft.com/office/drawing/2014/main" id="{05411AE0-A437-92D6-3FE3-10331DF85BA5}"/>
              </a:ext>
            </a:extLst>
          </p:cNvPr>
          <p:cNvSpPr>
            <a:spLocks noGrp="1"/>
          </p:cNvSpPr>
          <p:nvPr>
            <p:ph type="ftr"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888888"/>
                </a:solidFill>
                <a:effectLst/>
                <a:uLnTx/>
                <a:uFillTx/>
                <a:latin typeface="GKV Open"/>
                <a:ea typeface="+mn-ea"/>
                <a:cs typeface="+mn-cs"/>
              </a:rPr>
              <a:t>Universität Hamburg | Fakultät für Rechtswissenschaft</a:t>
            </a:r>
          </a:p>
        </p:txBody>
      </p:sp>
      <p:sp>
        <p:nvSpPr>
          <p:cNvPr id="4" name="Textplatzhalter 3">
            <a:extLst>
              <a:ext uri="{FF2B5EF4-FFF2-40B4-BE49-F238E27FC236}">
                <a16:creationId xmlns:a16="http://schemas.microsoft.com/office/drawing/2014/main" id="{FBCCDF86-6D18-0AEB-17EE-4DB2E5F3390A}"/>
              </a:ext>
            </a:extLst>
          </p:cNvPr>
          <p:cNvSpPr>
            <a:spLocks noGrp="1"/>
          </p:cNvSpPr>
          <p:nvPr>
            <p:ph type="body" sz="quarter" idx="22"/>
          </p:nvPr>
        </p:nvSpPr>
        <p:spPr/>
        <p:txBody>
          <a:bodyPr/>
          <a:lstStyle/>
          <a:p>
            <a:r>
              <a:rPr lang="de-DE" noProof="0" dirty="0"/>
              <a:t>Quelle: amtliche Statistik PV45</a:t>
            </a:r>
          </a:p>
          <a:p>
            <a:endParaRPr lang="de-DE" noProof="0" dirty="0"/>
          </a:p>
        </p:txBody>
      </p:sp>
      <p:sp>
        <p:nvSpPr>
          <p:cNvPr id="6" name="Textplatzhalter 5">
            <a:extLst>
              <a:ext uri="{FF2B5EF4-FFF2-40B4-BE49-F238E27FC236}">
                <a16:creationId xmlns:a16="http://schemas.microsoft.com/office/drawing/2014/main" id="{3E4C2B55-69B4-161F-11FB-BA45233F0A76}"/>
              </a:ext>
            </a:extLst>
          </p:cNvPr>
          <p:cNvSpPr>
            <a:spLocks noGrp="1"/>
          </p:cNvSpPr>
          <p:nvPr>
            <p:ph type="body" sz="quarter" idx="13"/>
          </p:nvPr>
        </p:nvSpPr>
        <p:spPr/>
        <p:txBody>
          <a:bodyPr/>
          <a:lstStyle/>
          <a:p>
            <a:r>
              <a:rPr lang="de-DE" noProof="0" dirty="0"/>
              <a:t>Entwicklung der Einnahmen und der Ausgaben sowie des allg. Beitragssatzes der SPV </a:t>
            </a:r>
          </a:p>
        </p:txBody>
      </p:sp>
      <p:sp>
        <p:nvSpPr>
          <p:cNvPr id="7" name="Titel 6">
            <a:extLst>
              <a:ext uri="{FF2B5EF4-FFF2-40B4-BE49-F238E27FC236}">
                <a16:creationId xmlns:a16="http://schemas.microsoft.com/office/drawing/2014/main" id="{B9B52BC4-035A-CB8B-F525-E25270F4DF40}"/>
              </a:ext>
            </a:extLst>
          </p:cNvPr>
          <p:cNvSpPr>
            <a:spLocks noGrp="1"/>
          </p:cNvSpPr>
          <p:nvPr>
            <p:ph type="title"/>
          </p:nvPr>
        </p:nvSpPr>
        <p:spPr/>
        <p:txBody>
          <a:bodyPr/>
          <a:lstStyle/>
          <a:p>
            <a:r>
              <a:rPr lang="de-DE" noProof="0" dirty="0"/>
              <a:t>Steigende Ausgaben und Beitragssätze in der sozialen Pflegeversicherung</a:t>
            </a:r>
          </a:p>
        </p:txBody>
      </p:sp>
      <p:graphicFrame>
        <p:nvGraphicFramePr>
          <p:cNvPr id="8" name="Inhaltsplatzhalter 7">
            <a:extLst>
              <a:ext uri="{FF2B5EF4-FFF2-40B4-BE49-F238E27FC236}">
                <a16:creationId xmlns:a16="http://schemas.microsoft.com/office/drawing/2014/main" id="{0188E2BF-5B26-83FE-525C-5B9565124205}"/>
              </a:ext>
            </a:extLst>
          </p:cNvPr>
          <p:cNvGraphicFramePr>
            <a:graphicFrameLocks noGrp="1"/>
          </p:cNvGraphicFramePr>
          <p:nvPr>
            <p:ph sz="quarter" idx="23"/>
            <p:extLst>
              <p:ext uri="{D42A27DB-BD31-4B8C-83A1-F6EECF244321}">
                <p14:modId xmlns:p14="http://schemas.microsoft.com/office/powerpoint/2010/main" val="2182614800"/>
              </p:ext>
            </p:extLst>
          </p:nvPr>
        </p:nvGraphicFramePr>
        <p:xfrm>
          <a:off x="1044575" y="1800225"/>
          <a:ext cx="10500600" cy="4103688"/>
        </p:xfrm>
        <a:graphic>
          <a:graphicData uri="http://schemas.openxmlformats.org/drawingml/2006/chart">
            <c:chart xmlns:c="http://schemas.openxmlformats.org/drawingml/2006/chart" xmlns:r="http://schemas.openxmlformats.org/officeDocument/2006/relationships" r:id="rId3"/>
          </a:graphicData>
        </a:graphic>
      </p:graphicFrame>
      <p:sp>
        <p:nvSpPr>
          <p:cNvPr id="5" name="Datumsplatzhalter 4">
            <a:extLst>
              <a:ext uri="{FF2B5EF4-FFF2-40B4-BE49-F238E27FC236}">
                <a16:creationId xmlns:a16="http://schemas.microsoft.com/office/drawing/2014/main" id="{96FCEB53-90E9-CBBB-CE95-0AF61AB53625}"/>
              </a:ext>
            </a:extLst>
          </p:cNvPr>
          <p:cNvSpPr>
            <a:spLocks noGrp="1"/>
          </p:cNvSpPr>
          <p:nvPr>
            <p:ph type="dt" sz="half" idx="18"/>
          </p:nvPr>
        </p:nvSpPr>
        <p:spPr/>
        <p:txBody>
          <a:bodyPr/>
          <a:lstStyle/>
          <a:p>
            <a:r>
              <a:rPr lang="de-DE" noProof="0" dirty="0"/>
              <a:t>04.06.2026</a:t>
            </a:r>
          </a:p>
        </p:txBody>
      </p:sp>
    </p:spTree>
    <p:extLst>
      <p:ext uri="{BB962C8B-B14F-4D97-AF65-F5344CB8AC3E}">
        <p14:creationId xmlns:p14="http://schemas.microsoft.com/office/powerpoint/2010/main" val="209456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BD701-C577-8191-AB54-10E32C58CB70}"/>
              </a:ext>
            </a:extLst>
          </p:cNvPr>
          <p:cNvSpPr>
            <a:spLocks noGrp="1"/>
          </p:cNvSpPr>
          <p:nvPr>
            <p:ph type="ctrTitle"/>
          </p:nvPr>
        </p:nvSpPr>
        <p:spPr/>
        <p:txBody>
          <a:bodyPr/>
          <a:lstStyle/>
          <a:p>
            <a:r>
              <a:rPr lang="de-DE" sz="2400" dirty="0"/>
              <a:t>Gesamtgesellschaftliche Aufgaben in staatlicher Finanzierungsverantwortung</a:t>
            </a:r>
          </a:p>
        </p:txBody>
      </p:sp>
      <p:sp>
        <p:nvSpPr>
          <p:cNvPr id="3" name="Tabellenplatzhalter 2">
            <a:extLst>
              <a:ext uri="{FF2B5EF4-FFF2-40B4-BE49-F238E27FC236}">
                <a16:creationId xmlns:a16="http://schemas.microsoft.com/office/drawing/2014/main" id="{61298F6A-03DD-F9D3-5439-B8FEF54CE194}"/>
              </a:ext>
            </a:extLst>
          </p:cNvPr>
          <p:cNvSpPr>
            <a:spLocks noGrp="1"/>
          </p:cNvSpPr>
          <p:nvPr>
            <p:ph type="tbl" sz="quarter" idx="10"/>
          </p:nvPr>
        </p:nvSpPr>
        <p:spPr/>
        <p:txBody>
          <a:bodyPr/>
          <a:lstStyle/>
          <a:p>
            <a:endParaRPr lang="de-DE"/>
          </a:p>
        </p:txBody>
      </p:sp>
      <p:sp>
        <p:nvSpPr>
          <p:cNvPr id="4" name="Datumsplatzhalter 3">
            <a:extLst>
              <a:ext uri="{FF2B5EF4-FFF2-40B4-BE49-F238E27FC236}">
                <a16:creationId xmlns:a16="http://schemas.microsoft.com/office/drawing/2014/main" id="{38C26B81-36BE-E186-B224-6349F6C509BC}"/>
              </a:ext>
            </a:extLst>
          </p:cNvPr>
          <p:cNvSpPr>
            <a:spLocks noGrp="1"/>
          </p:cNvSpPr>
          <p:nvPr>
            <p:ph type="dt" sz="half" idx="11"/>
          </p:nvPr>
        </p:nvSpPr>
        <p:spPr/>
        <p:txBody>
          <a:bodyPr/>
          <a:lstStyle/>
          <a:p>
            <a:r>
              <a:rPr lang="de-DE"/>
              <a:t>04.06.2026</a:t>
            </a:r>
          </a:p>
        </p:txBody>
      </p:sp>
      <p:sp>
        <p:nvSpPr>
          <p:cNvPr id="5" name="Fußzeilenplatzhalter 4">
            <a:extLst>
              <a:ext uri="{FF2B5EF4-FFF2-40B4-BE49-F238E27FC236}">
                <a16:creationId xmlns:a16="http://schemas.microsoft.com/office/drawing/2014/main" id="{DBE26BCC-8BFC-56E2-50A0-2605217713A3}"/>
              </a:ext>
            </a:extLst>
          </p:cNvPr>
          <p:cNvSpPr>
            <a:spLocks noGrp="1"/>
          </p:cNvSpPr>
          <p:nvPr>
            <p:ph type="ftr" sz="quarter" idx="12"/>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554E7730-CD80-B471-014E-61C777B95645}"/>
              </a:ext>
            </a:extLst>
          </p:cNvPr>
          <p:cNvSpPr>
            <a:spLocks noGrp="1"/>
          </p:cNvSpPr>
          <p:nvPr>
            <p:ph type="sldNum" sz="quarter" idx="13"/>
          </p:nvPr>
        </p:nvSpPr>
        <p:spPr/>
        <p:txBody>
          <a:bodyPr/>
          <a:lstStyle/>
          <a:p>
            <a:fld id="{3A98EE3D-8CD1-4C3F-BD1C-C98C9596463C}" type="slidenum">
              <a:rPr lang="de-DE" smtClean="0"/>
              <a:pPr/>
              <a:t>5</a:t>
            </a:fld>
            <a:endParaRPr lang="de-DE"/>
          </a:p>
        </p:txBody>
      </p:sp>
    </p:spTree>
    <p:extLst>
      <p:ext uri="{BB962C8B-B14F-4D97-AF65-F5344CB8AC3E}">
        <p14:creationId xmlns:p14="http://schemas.microsoft.com/office/powerpoint/2010/main" val="151492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75ADA84-5C4B-67B8-E3F7-4D5BAFE02EC6}"/>
              </a:ext>
            </a:extLst>
          </p:cNvPr>
          <p:cNvSpPr>
            <a:spLocks noGrp="1"/>
          </p:cNvSpPr>
          <p:nvPr>
            <p:ph type="dt" sz="half" idx="19"/>
          </p:nvPr>
        </p:nvSpPr>
        <p:spPr>
          <a:xfrm>
            <a:off x="10515450" y="6372134"/>
            <a:ext cx="937410" cy="252000"/>
          </a:xfrm>
        </p:spPr>
        <p:txBody>
          <a:bodyPr anchor="b">
            <a:normAutofit/>
          </a:bodyPr>
          <a:lstStyle/>
          <a:p>
            <a:pPr>
              <a:spcAft>
                <a:spcPts val="600"/>
              </a:spcAft>
            </a:pPr>
            <a:r>
              <a:rPr lang="de-DE" noProof="0" dirty="0"/>
              <a:t>04.06.2026</a:t>
            </a:r>
          </a:p>
        </p:txBody>
      </p:sp>
      <p:sp>
        <p:nvSpPr>
          <p:cNvPr id="7" name="Textplatzhalter 6">
            <a:extLst>
              <a:ext uri="{FF2B5EF4-FFF2-40B4-BE49-F238E27FC236}">
                <a16:creationId xmlns:a16="http://schemas.microsoft.com/office/drawing/2014/main" id="{A2E80868-6519-F684-AC3F-DE354867F68E}"/>
              </a:ext>
            </a:extLst>
          </p:cNvPr>
          <p:cNvSpPr>
            <a:spLocks noGrp="1"/>
          </p:cNvSpPr>
          <p:nvPr>
            <p:ph type="body" sz="quarter" idx="13"/>
          </p:nvPr>
        </p:nvSpPr>
        <p:spPr>
          <a:xfrm>
            <a:off x="1044000" y="1080000"/>
            <a:ext cx="10897174" cy="252000"/>
          </a:xfrm>
        </p:spPr>
        <p:txBody>
          <a:bodyPr anchor="ctr">
            <a:normAutofit/>
          </a:bodyPr>
          <a:lstStyle/>
          <a:p>
            <a:r>
              <a:rPr lang="de-DE" noProof="0" dirty="0"/>
              <a:t>Ordnungspolitisch erforderlich</a:t>
            </a:r>
          </a:p>
        </p:txBody>
      </p:sp>
      <p:sp>
        <p:nvSpPr>
          <p:cNvPr id="8" name="Titel 7">
            <a:extLst>
              <a:ext uri="{FF2B5EF4-FFF2-40B4-BE49-F238E27FC236}">
                <a16:creationId xmlns:a16="http://schemas.microsoft.com/office/drawing/2014/main" id="{5006E766-BD4B-7B26-9826-08E27F280129}"/>
              </a:ext>
            </a:extLst>
          </p:cNvPr>
          <p:cNvSpPr>
            <a:spLocks noGrp="1"/>
          </p:cNvSpPr>
          <p:nvPr>
            <p:ph type="title"/>
          </p:nvPr>
        </p:nvSpPr>
        <p:spPr>
          <a:xfrm>
            <a:off x="1044000" y="252000"/>
            <a:ext cx="10897175" cy="774965"/>
          </a:xfrm>
        </p:spPr>
        <p:txBody>
          <a:bodyPr anchor="b">
            <a:normAutofit/>
          </a:bodyPr>
          <a:lstStyle/>
          <a:p>
            <a:r>
              <a:rPr lang="de-DE" noProof="0" dirty="0"/>
              <a:t>Aufgabenabgrenzung zwischen Staat und Sozialversicherung </a:t>
            </a:r>
          </a:p>
        </p:txBody>
      </p:sp>
      <p:sp>
        <p:nvSpPr>
          <p:cNvPr id="6" name="Inhaltsplatzhalter 5">
            <a:extLst>
              <a:ext uri="{FF2B5EF4-FFF2-40B4-BE49-F238E27FC236}">
                <a16:creationId xmlns:a16="http://schemas.microsoft.com/office/drawing/2014/main" id="{CC388448-F841-2063-5F13-F05FEDABEFE5}"/>
              </a:ext>
            </a:extLst>
          </p:cNvPr>
          <p:cNvSpPr>
            <a:spLocks noGrp="1"/>
          </p:cNvSpPr>
          <p:nvPr>
            <p:ph sz="quarter" idx="26"/>
          </p:nvPr>
        </p:nvSpPr>
        <p:spPr>
          <a:xfrm>
            <a:off x="1044575" y="3924000"/>
            <a:ext cx="10896598" cy="1980269"/>
          </a:xfrm>
        </p:spPr>
        <p:txBody>
          <a:bodyPr vert="horz" lIns="0" tIns="0" rIns="0" bIns="0" rtlCol="0">
            <a:normAutofit/>
          </a:bodyPr>
          <a:lstStyle/>
          <a:p>
            <a:endParaRPr lang="de-DE" noProof="0" dirty="0"/>
          </a:p>
          <a:p>
            <a:endParaRPr lang="de-DE" noProof="0" dirty="0"/>
          </a:p>
        </p:txBody>
      </p:sp>
      <p:sp>
        <p:nvSpPr>
          <p:cNvPr id="14" name="Text Placeholder 8">
            <a:extLst>
              <a:ext uri="{FF2B5EF4-FFF2-40B4-BE49-F238E27FC236}">
                <a16:creationId xmlns:a16="http://schemas.microsoft.com/office/drawing/2014/main" id="{2A843A1C-9B88-22D7-8E67-93EAAF9197F9}"/>
              </a:ext>
            </a:extLst>
          </p:cNvPr>
          <p:cNvSpPr>
            <a:spLocks noGrp="1"/>
          </p:cNvSpPr>
          <p:nvPr>
            <p:ph type="body" sz="quarter" idx="22"/>
          </p:nvPr>
        </p:nvSpPr>
        <p:spPr>
          <a:xfrm>
            <a:off x="1044000" y="6011646"/>
            <a:ext cx="10897173" cy="180000"/>
          </a:xfrm>
        </p:spPr>
        <p:txBody>
          <a:bodyPr/>
          <a:lstStyle/>
          <a:p>
            <a:endParaRPr lang="de-DE" noProof="0" dirty="0"/>
          </a:p>
        </p:txBody>
      </p:sp>
      <p:graphicFrame>
        <p:nvGraphicFramePr>
          <p:cNvPr id="9" name="Diagram 8">
            <a:extLst>
              <a:ext uri="{FF2B5EF4-FFF2-40B4-BE49-F238E27FC236}">
                <a16:creationId xmlns:a16="http://schemas.microsoft.com/office/drawing/2014/main" id="{863B064C-86F4-6A09-017E-10C5C936021F}"/>
              </a:ext>
            </a:extLst>
          </p:cNvPr>
          <p:cNvGraphicFramePr/>
          <p:nvPr>
            <p:extLst>
              <p:ext uri="{D42A27DB-BD31-4B8C-83A1-F6EECF244321}">
                <p14:modId xmlns:p14="http://schemas.microsoft.com/office/powerpoint/2010/main" val="2627089782"/>
              </p:ext>
            </p:extLst>
          </p:nvPr>
        </p:nvGraphicFramePr>
        <p:xfrm>
          <a:off x="851410" y="2445499"/>
          <a:ext cx="10896598" cy="198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34FD6DBA-5E8C-7255-EF40-9D84A319D440}"/>
              </a:ext>
            </a:extLst>
          </p:cNvPr>
          <p:cNvSpPr>
            <a:spLocks noGrp="1"/>
          </p:cNvSpPr>
          <p:nvPr>
            <p:ph type="ftr" sz="quarter" idx="20"/>
          </p:nvPr>
        </p:nvSpPr>
        <p:spPr/>
        <p:txBody>
          <a:bodyPr/>
          <a:lstStyle/>
          <a:p>
            <a:r>
              <a:rPr lang="de-DE" noProof="0" dirty="0"/>
              <a:t>Universität Hamburg | Fakultät für Rechtswissenschaft</a:t>
            </a:r>
          </a:p>
        </p:txBody>
      </p:sp>
      <p:sp>
        <p:nvSpPr>
          <p:cNvPr id="10" name="Foliennummernplatzhalter 9">
            <a:extLst>
              <a:ext uri="{FF2B5EF4-FFF2-40B4-BE49-F238E27FC236}">
                <a16:creationId xmlns:a16="http://schemas.microsoft.com/office/drawing/2014/main" id="{214A2FE3-3736-D4BF-BB5F-C5FB80D99158}"/>
              </a:ext>
            </a:extLst>
          </p:cNvPr>
          <p:cNvSpPr>
            <a:spLocks noGrp="1"/>
          </p:cNvSpPr>
          <p:nvPr>
            <p:ph type="sldNum" sz="quarter" idx="21"/>
          </p:nvPr>
        </p:nvSpPr>
        <p:spPr/>
        <p:txBody>
          <a:bodyPr/>
          <a:lstStyle/>
          <a:p>
            <a:fld id="{3A98EE3D-8CD1-4C3F-BD1C-C98C9596463C}" type="slidenum">
              <a:rPr lang="de-DE" noProof="0" smtClean="0"/>
              <a:pPr/>
              <a:t>6</a:t>
            </a:fld>
            <a:endParaRPr lang="de-DE" noProof="0" dirty="0"/>
          </a:p>
        </p:txBody>
      </p:sp>
    </p:spTree>
    <p:extLst>
      <p:ext uri="{BB962C8B-B14F-4D97-AF65-F5344CB8AC3E}">
        <p14:creationId xmlns:p14="http://schemas.microsoft.com/office/powerpoint/2010/main" val="400945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5E7EF70-999D-3967-9FFC-E8D8CE168198}"/>
              </a:ext>
            </a:extLst>
          </p:cNvPr>
          <p:cNvSpPr>
            <a:spLocks noGrp="1"/>
          </p:cNvSpPr>
          <p:nvPr>
            <p:ph type="dt" sz="half" idx="18"/>
          </p:nvPr>
        </p:nvSpPr>
        <p:spPr/>
        <p:txBody>
          <a:bodyPr/>
          <a:lstStyle/>
          <a:p>
            <a:r>
              <a:rPr lang="de-DE" noProof="0" dirty="0"/>
              <a:t>04.06.2026</a:t>
            </a:r>
          </a:p>
        </p:txBody>
      </p:sp>
      <p:sp>
        <p:nvSpPr>
          <p:cNvPr id="5" name="Textplatzhalter 4">
            <a:extLst>
              <a:ext uri="{FF2B5EF4-FFF2-40B4-BE49-F238E27FC236}">
                <a16:creationId xmlns:a16="http://schemas.microsoft.com/office/drawing/2014/main" id="{FE13D4FF-36ED-3B80-BD74-91A474D5244F}"/>
              </a:ext>
            </a:extLst>
          </p:cNvPr>
          <p:cNvSpPr>
            <a:spLocks noGrp="1"/>
          </p:cNvSpPr>
          <p:nvPr>
            <p:ph type="body" sz="quarter" idx="22"/>
          </p:nvPr>
        </p:nvSpPr>
        <p:spPr/>
        <p:txBody>
          <a:bodyPr/>
          <a:lstStyle/>
          <a:p>
            <a:endParaRPr lang="de-DE" noProof="0" dirty="0"/>
          </a:p>
        </p:txBody>
      </p:sp>
      <p:sp>
        <p:nvSpPr>
          <p:cNvPr id="7" name="Textplatzhalter 6">
            <a:extLst>
              <a:ext uri="{FF2B5EF4-FFF2-40B4-BE49-F238E27FC236}">
                <a16:creationId xmlns:a16="http://schemas.microsoft.com/office/drawing/2014/main" id="{ECD2D49B-024C-1AB2-661D-6A003283F2AA}"/>
              </a:ext>
            </a:extLst>
          </p:cNvPr>
          <p:cNvSpPr>
            <a:spLocks noGrp="1"/>
          </p:cNvSpPr>
          <p:nvPr>
            <p:ph type="body" sz="quarter" idx="13"/>
          </p:nvPr>
        </p:nvSpPr>
        <p:spPr/>
        <p:txBody>
          <a:bodyPr/>
          <a:lstStyle/>
          <a:p>
            <a:endParaRPr lang="de-DE" noProof="0" dirty="0"/>
          </a:p>
        </p:txBody>
      </p:sp>
      <p:sp>
        <p:nvSpPr>
          <p:cNvPr id="8" name="Titel 7">
            <a:extLst>
              <a:ext uri="{FF2B5EF4-FFF2-40B4-BE49-F238E27FC236}">
                <a16:creationId xmlns:a16="http://schemas.microsoft.com/office/drawing/2014/main" id="{E90E8678-1811-41F1-497E-2606FE74FA26}"/>
              </a:ext>
            </a:extLst>
          </p:cNvPr>
          <p:cNvSpPr>
            <a:spLocks noGrp="1"/>
          </p:cNvSpPr>
          <p:nvPr>
            <p:ph type="title"/>
          </p:nvPr>
        </p:nvSpPr>
        <p:spPr/>
        <p:txBody>
          <a:bodyPr/>
          <a:lstStyle/>
          <a:p>
            <a:r>
              <a:rPr lang="de-DE" noProof="0" dirty="0"/>
              <a:t>Gesamtgesellschaftliche Aufgaben in staatlicher Finanzierungsverantwortung</a:t>
            </a:r>
          </a:p>
        </p:txBody>
      </p:sp>
      <p:graphicFrame>
        <p:nvGraphicFramePr>
          <p:cNvPr id="377" name="Content Placeholder 376">
            <a:extLst>
              <a:ext uri="{FF2B5EF4-FFF2-40B4-BE49-F238E27FC236}">
                <a16:creationId xmlns:a16="http://schemas.microsoft.com/office/drawing/2014/main" id="{EEFDAD19-2BED-A66B-224F-DEA10FAFCC60}"/>
              </a:ext>
            </a:extLst>
          </p:cNvPr>
          <p:cNvGraphicFramePr>
            <a:graphicFrameLocks noGrp="1"/>
          </p:cNvGraphicFramePr>
          <p:nvPr>
            <p:ph sz="quarter" idx="23"/>
            <p:extLst>
              <p:ext uri="{D42A27DB-BD31-4B8C-83A1-F6EECF244321}">
                <p14:modId xmlns:p14="http://schemas.microsoft.com/office/powerpoint/2010/main" val="3290750831"/>
              </p:ext>
            </p:extLst>
          </p:nvPr>
        </p:nvGraphicFramePr>
        <p:xfrm>
          <a:off x="1043243" y="1857284"/>
          <a:ext cx="10501932" cy="3866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5">
            <a:extLst>
              <a:ext uri="{FF2B5EF4-FFF2-40B4-BE49-F238E27FC236}">
                <a16:creationId xmlns:a16="http://schemas.microsoft.com/office/drawing/2014/main" id="{6354B3F6-431A-F039-FFFD-904196EEDA3C}"/>
              </a:ext>
            </a:extLst>
          </p:cNvPr>
          <p:cNvSpPr>
            <a:spLocks noGrp="1"/>
          </p:cNvSpPr>
          <p:nvPr>
            <p:ph type="ftr" sz="quarter" idx="19"/>
          </p:nvPr>
        </p:nvSpPr>
        <p:spPr/>
        <p:txBody>
          <a:bodyPr/>
          <a:lstStyle/>
          <a:p>
            <a:r>
              <a:rPr lang="de-DE" noProof="0" dirty="0"/>
              <a:t>Universität Hamburg | Fakultät für Rechtswissenschaft</a:t>
            </a:r>
          </a:p>
        </p:txBody>
      </p:sp>
      <p:sp>
        <p:nvSpPr>
          <p:cNvPr id="9" name="Foliennummernplatzhalter 8">
            <a:extLst>
              <a:ext uri="{FF2B5EF4-FFF2-40B4-BE49-F238E27FC236}">
                <a16:creationId xmlns:a16="http://schemas.microsoft.com/office/drawing/2014/main" id="{88D6090A-AEAC-A7E5-DC4E-D097BFAC2120}"/>
              </a:ext>
            </a:extLst>
          </p:cNvPr>
          <p:cNvSpPr>
            <a:spLocks noGrp="1"/>
          </p:cNvSpPr>
          <p:nvPr>
            <p:ph type="sldNum" sz="quarter" idx="20"/>
          </p:nvPr>
        </p:nvSpPr>
        <p:spPr/>
        <p:txBody>
          <a:bodyPr/>
          <a:lstStyle/>
          <a:p>
            <a:fld id="{3A98EE3D-8CD1-4C3F-BD1C-C98C9596463C}" type="slidenum">
              <a:rPr lang="de-DE" noProof="0" smtClean="0"/>
              <a:pPr/>
              <a:t>7</a:t>
            </a:fld>
            <a:endParaRPr lang="de-DE" noProof="0" dirty="0"/>
          </a:p>
        </p:txBody>
      </p:sp>
    </p:spTree>
    <p:extLst>
      <p:ext uri="{BB962C8B-B14F-4D97-AF65-F5344CB8AC3E}">
        <p14:creationId xmlns:p14="http://schemas.microsoft.com/office/powerpoint/2010/main" val="22730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F9BE-7827-DCBD-EC6B-C929BFC8BA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C57CDA-4851-5169-0AB0-8D66C2531FB0}"/>
              </a:ext>
            </a:extLst>
          </p:cNvPr>
          <p:cNvSpPr>
            <a:spLocks noGrp="1"/>
          </p:cNvSpPr>
          <p:nvPr>
            <p:ph type="ctrTitle"/>
          </p:nvPr>
        </p:nvSpPr>
        <p:spPr/>
        <p:txBody>
          <a:bodyPr/>
          <a:lstStyle/>
          <a:p>
            <a:pPr lvl="0"/>
            <a:r>
              <a:rPr lang="de-DE" sz="2400" dirty="0">
                <a:ea typeface="GKV Open"/>
                <a:cs typeface="GKV Open"/>
              </a:rPr>
              <a:t>Finanzreform der gesetzlichen Krankenversicherung</a:t>
            </a:r>
          </a:p>
        </p:txBody>
      </p:sp>
      <p:sp>
        <p:nvSpPr>
          <p:cNvPr id="3" name="Tabellenplatzhalter 2">
            <a:extLst>
              <a:ext uri="{FF2B5EF4-FFF2-40B4-BE49-F238E27FC236}">
                <a16:creationId xmlns:a16="http://schemas.microsoft.com/office/drawing/2014/main" id="{7D9873A3-0B46-BE4B-9658-C88413E38C90}"/>
              </a:ext>
            </a:extLst>
          </p:cNvPr>
          <p:cNvSpPr>
            <a:spLocks noGrp="1"/>
          </p:cNvSpPr>
          <p:nvPr>
            <p:ph type="tbl" sz="quarter" idx="10"/>
          </p:nvPr>
        </p:nvSpPr>
        <p:spPr/>
        <p:txBody>
          <a:bodyPr/>
          <a:lstStyle/>
          <a:p>
            <a:endParaRPr lang="de-DE"/>
          </a:p>
        </p:txBody>
      </p:sp>
      <p:sp>
        <p:nvSpPr>
          <p:cNvPr id="4" name="Datumsplatzhalter 3">
            <a:extLst>
              <a:ext uri="{FF2B5EF4-FFF2-40B4-BE49-F238E27FC236}">
                <a16:creationId xmlns:a16="http://schemas.microsoft.com/office/drawing/2014/main" id="{FB431E76-552B-5C13-AE55-9A30D260BF1E}"/>
              </a:ext>
            </a:extLst>
          </p:cNvPr>
          <p:cNvSpPr>
            <a:spLocks noGrp="1"/>
          </p:cNvSpPr>
          <p:nvPr>
            <p:ph type="dt" sz="half" idx="11"/>
          </p:nvPr>
        </p:nvSpPr>
        <p:spPr/>
        <p:txBody>
          <a:bodyPr/>
          <a:lstStyle/>
          <a:p>
            <a:r>
              <a:rPr lang="de-DE"/>
              <a:t>04.06.2026</a:t>
            </a:r>
          </a:p>
        </p:txBody>
      </p:sp>
      <p:sp>
        <p:nvSpPr>
          <p:cNvPr id="5" name="Fußzeilenplatzhalter 4">
            <a:extLst>
              <a:ext uri="{FF2B5EF4-FFF2-40B4-BE49-F238E27FC236}">
                <a16:creationId xmlns:a16="http://schemas.microsoft.com/office/drawing/2014/main" id="{5F7E5774-B815-E7BC-2C89-65EF1BC5E5C3}"/>
              </a:ext>
            </a:extLst>
          </p:cNvPr>
          <p:cNvSpPr>
            <a:spLocks noGrp="1"/>
          </p:cNvSpPr>
          <p:nvPr>
            <p:ph type="ftr" sz="quarter" idx="12"/>
          </p:nvPr>
        </p:nvSpPr>
        <p:spPr/>
        <p:txBody>
          <a:bodyPr/>
          <a:lstStyle/>
          <a:p>
            <a:r>
              <a:rPr lang="de-DE"/>
              <a:t>Universität Hamburg | Fakultät für Rechtswissenschaft</a:t>
            </a:r>
          </a:p>
        </p:txBody>
      </p:sp>
      <p:sp>
        <p:nvSpPr>
          <p:cNvPr id="6" name="Foliennummernplatzhalter 5">
            <a:extLst>
              <a:ext uri="{FF2B5EF4-FFF2-40B4-BE49-F238E27FC236}">
                <a16:creationId xmlns:a16="http://schemas.microsoft.com/office/drawing/2014/main" id="{3EC75873-8786-8E03-3597-6206A68AD33F}"/>
              </a:ext>
            </a:extLst>
          </p:cNvPr>
          <p:cNvSpPr>
            <a:spLocks noGrp="1"/>
          </p:cNvSpPr>
          <p:nvPr>
            <p:ph type="sldNum" sz="quarter" idx="13"/>
          </p:nvPr>
        </p:nvSpPr>
        <p:spPr/>
        <p:txBody>
          <a:bodyPr/>
          <a:lstStyle/>
          <a:p>
            <a:fld id="{3A98EE3D-8CD1-4C3F-BD1C-C98C9596463C}" type="slidenum">
              <a:rPr lang="de-DE" smtClean="0"/>
              <a:pPr/>
              <a:t>8</a:t>
            </a:fld>
            <a:endParaRPr lang="de-DE"/>
          </a:p>
        </p:txBody>
      </p:sp>
    </p:spTree>
    <p:extLst>
      <p:ext uri="{BB962C8B-B14F-4D97-AF65-F5344CB8AC3E}">
        <p14:creationId xmlns:p14="http://schemas.microsoft.com/office/powerpoint/2010/main" val="374143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98737F3-C8EE-A3A6-D725-9FA450FE67EA}"/>
              </a:ext>
            </a:extLst>
          </p:cNvPr>
          <p:cNvSpPr>
            <a:spLocks noGrp="1"/>
          </p:cNvSpPr>
          <p:nvPr>
            <p:ph type="sldNum" sz="quarter" idx="20"/>
          </p:nvPr>
        </p:nvSpPr>
        <p:spPr/>
        <p:txBody>
          <a:bodyPr/>
          <a:lstStyle/>
          <a:p>
            <a:fld id="{3A98EE3D-8CD1-4C3F-BD1C-C98C9596463C}" type="slidenum">
              <a:rPr lang="de-DE" noProof="0" smtClean="0"/>
              <a:pPr/>
              <a:t>9</a:t>
            </a:fld>
            <a:endParaRPr lang="de-DE" noProof="0" dirty="0"/>
          </a:p>
        </p:txBody>
      </p:sp>
      <p:sp>
        <p:nvSpPr>
          <p:cNvPr id="3" name="Datumsplatzhalter 2">
            <a:extLst>
              <a:ext uri="{FF2B5EF4-FFF2-40B4-BE49-F238E27FC236}">
                <a16:creationId xmlns:a16="http://schemas.microsoft.com/office/drawing/2014/main" id="{AE928C57-EDD5-2F01-E799-EF2F1E7CBFE3}"/>
              </a:ext>
            </a:extLst>
          </p:cNvPr>
          <p:cNvSpPr>
            <a:spLocks noGrp="1"/>
          </p:cNvSpPr>
          <p:nvPr>
            <p:ph type="dt" sz="half" idx="18"/>
          </p:nvPr>
        </p:nvSpPr>
        <p:spPr/>
        <p:txBody>
          <a:bodyPr/>
          <a:lstStyle/>
          <a:p>
            <a:r>
              <a:rPr lang="de-DE" noProof="0" dirty="0"/>
              <a:t>04.06.2026</a:t>
            </a:r>
          </a:p>
        </p:txBody>
      </p:sp>
      <p:sp>
        <p:nvSpPr>
          <p:cNvPr id="4" name="Fußzeilenplatzhalter 3">
            <a:extLst>
              <a:ext uri="{FF2B5EF4-FFF2-40B4-BE49-F238E27FC236}">
                <a16:creationId xmlns:a16="http://schemas.microsoft.com/office/drawing/2014/main" id="{9AF236CF-88C9-9195-AB38-A9E2DD21E2A1}"/>
              </a:ext>
            </a:extLst>
          </p:cNvPr>
          <p:cNvSpPr>
            <a:spLocks noGrp="1"/>
          </p:cNvSpPr>
          <p:nvPr>
            <p:ph type="ftr" sz="quarter" idx="19"/>
          </p:nvPr>
        </p:nvSpPr>
        <p:spPr/>
        <p:txBody>
          <a:bodyPr/>
          <a:lstStyle/>
          <a:p>
            <a:r>
              <a:rPr lang="de-DE" noProof="0" dirty="0"/>
              <a:t>Universität Hamburg | Fakultät für Rechtswissenschaft</a:t>
            </a:r>
          </a:p>
        </p:txBody>
      </p:sp>
      <p:sp>
        <p:nvSpPr>
          <p:cNvPr id="5" name="Textplatzhalter 4">
            <a:extLst>
              <a:ext uri="{FF2B5EF4-FFF2-40B4-BE49-F238E27FC236}">
                <a16:creationId xmlns:a16="http://schemas.microsoft.com/office/drawing/2014/main" id="{3726EEF9-8419-87F3-52A6-A5221BB763F5}"/>
              </a:ext>
            </a:extLst>
          </p:cNvPr>
          <p:cNvSpPr>
            <a:spLocks noGrp="1"/>
          </p:cNvSpPr>
          <p:nvPr>
            <p:ph type="body" sz="quarter" idx="22"/>
          </p:nvPr>
        </p:nvSpPr>
        <p:spPr/>
        <p:txBody>
          <a:bodyPr/>
          <a:lstStyle/>
          <a:p>
            <a:r>
              <a:rPr lang="de-DE" noProof="0" dirty="0"/>
              <a:t>Quelle: BMG</a:t>
            </a:r>
          </a:p>
        </p:txBody>
      </p:sp>
      <p:sp>
        <p:nvSpPr>
          <p:cNvPr id="7" name="Textplatzhalter 6">
            <a:extLst>
              <a:ext uri="{FF2B5EF4-FFF2-40B4-BE49-F238E27FC236}">
                <a16:creationId xmlns:a16="http://schemas.microsoft.com/office/drawing/2014/main" id="{069E008C-E377-36C1-35CE-B11EFB8B0F9B}"/>
              </a:ext>
            </a:extLst>
          </p:cNvPr>
          <p:cNvSpPr>
            <a:spLocks noGrp="1"/>
          </p:cNvSpPr>
          <p:nvPr>
            <p:ph type="body" sz="quarter" idx="13"/>
          </p:nvPr>
        </p:nvSpPr>
        <p:spPr/>
        <p:txBody>
          <a:bodyPr/>
          <a:lstStyle/>
          <a:p>
            <a:r>
              <a:rPr lang="de-DE" sz="1800" noProof="0" dirty="0"/>
              <a:t>66 Empfehlungen mit einem Finanzvolumen von 42,3 Mrd. € für 2027</a:t>
            </a:r>
          </a:p>
        </p:txBody>
      </p:sp>
      <p:sp>
        <p:nvSpPr>
          <p:cNvPr id="8" name="Titel 7">
            <a:extLst>
              <a:ext uri="{FF2B5EF4-FFF2-40B4-BE49-F238E27FC236}">
                <a16:creationId xmlns:a16="http://schemas.microsoft.com/office/drawing/2014/main" id="{8845E9D7-70B6-0068-4AB9-6BDD437971D8}"/>
              </a:ext>
            </a:extLst>
          </p:cNvPr>
          <p:cNvSpPr>
            <a:spLocks noGrp="1"/>
          </p:cNvSpPr>
          <p:nvPr>
            <p:ph type="title"/>
          </p:nvPr>
        </p:nvSpPr>
        <p:spPr/>
        <p:txBody>
          <a:bodyPr/>
          <a:lstStyle/>
          <a:p>
            <a:r>
              <a:rPr lang="de-DE" noProof="0" dirty="0"/>
              <a:t>Die Finanzkommission Gesundheit hat vorgelegt</a:t>
            </a:r>
          </a:p>
        </p:txBody>
      </p:sp>
      <p:pic>
        <p:nvPicPr>
          <p:cNvPr id="11" name="Content Placeholder 10">
            <a:extLst>
              <a:ext uri="{FF2B5EF4-FFF2-40B4-BE49-F238E27FC236}">
                <a16:creationId xmlns:a16="http://schemas.microsoft.com/office/drawing/2014/main" id="{530334A7-2B8C-AE8F-788B-EBBE89D4D105}"/>
              </a:ext>
            </a:extLst>
          </p:cNvPr>
          <p:cNvPicPr>
            <a:picLocks noGrp="1" noChangeAspect="1"/>
          </p:cNvPicPr>
          <p:nvPr>
            <p:ph sz="quarter" idx="23"/>
          </p:nvPr>
        </p:nvPicPr>
        <p:blipFill>
          <a:blip r:embed="rId3"/>
          <a:stretch>
            <a:fillRect/>
          </a:stretch>
        </p:blipFill>
        <p:spPr>
          <a:xfrm>
            <a:off x="1044575" y="1822488"/>
            <a:ext cx="10505617" cy="3953191"/>
          </a:xfrm>
          <a:prstGeom prst="rect">
            <a:avLst/>
          </a:prstGeom>
        </p:spPr>
      </p:pic>
    </p:spTree>
    <p:extLst>
      <p:ext uri="{BB962C8B-B14F-4D97-AF65-F5344CB8AC3E}">
        <p14:creationId xmlns:p14="http://schemas.microsoft.com/office/powerpoint/2010/main" val="3937053893"/>
      </p:ext>
    </p:extLst>
  </p:cSld>
  <p:clrMapOvr>
    <a:masterClrMapping/>
  </p:clrMapOvr>
</p:sld>
</file>

<file path=ppt/theme/theme1.xml><?xml version="1.0" encoding="utf-8"?>
<a:theme xmlns:a="http://schemas.openxmlformats.org/drawingml/2006/main" name="GKV 2024">
  <a:themeElements>
    <a:clrScheme name="GKV 2024 Color">
      <a:dk1>
        <a:srgbClr val="000000"/>
      </a:dk1>
      <a:lt1>
        <a:srgbClr val="FFFFFF"/>
      </a:lt1>
      <a:dk2>
        <a:srgbClr val="B10F17"/>
      </a:dk2>
      <a:lt2>
        <a:srgbClr val="680C00"/>
      </a:lt2>
      <a:accent1>
        <a:srgbClr val="6286A4"/>
      </a:accent1>
      <a:accent2>
        <a:srgbClr val="506F86"/>
      </a:accent2>
      <a:accent3>
        <a:srgbClr val="3C5466"/>
      </a:accent3>
      <a:accent4>
        <a:srgbClr val="304351"/>
      </a:accent4>
      <a:accent5>
        <a:srgbClr val="B2B2B2"/>
      </a:accent5>
      <a:accent6>
        <a:srgbClr val="888888"/>
      </a:accent6>
      <a:hlink>
        <a:srgbClr val="506F86"/>
      </a:hlink>
      <a:folHlink>
        <a:srgbClr val="506F86"/>
      </a:folHlink>
    </a:clrScheme>
    <a:fontScheme name="GKV Font 2024">
      <a:majorFont>
        <a:latin typeface="GKV Open Titel"/>
        <a:ea typeface=""/>
        <a:cs typeface=""/>
      </a:majorFont>
      <a:minorFont>
        <a:latin typeface="GKV Open"/>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lIns="36000" tIns="36000" rIns="36000" bIns="36000" rtlCol="0" anchor="ctr">
        <a:noAutofit/>
      </a:bodyP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sz="1200" dirty="0" smtClean="0"/>
        </a:defPPr>
      </a:lstStyle>
    </a:txDef>
  </a:objectDefaults>
  <a:extraClrSchemeLst/>
  <a:custClrLst>
    <a:custClr name="Rot 2">
      <a:srgbClr val="8E0F07"/>
    </a:custClr>
    <a:custClr name="Rot 3">
      <a:srgbClr val="7B0E02"/>
    </a:custClr>
    <a:custClr name="Orange 1">
      <a:srgbClr val="EC6617"/>
    </a:custClr>
    <a:custClr name="Orange 2">
      <a:srgbClr val="E84E19"/>
    </a:custClr>
    <a:custClr name="Orange 3">
      <a:srgbClr val="C44408"/>
    </a:custClr>
    <a:custClr name="Violett 1">
      <a:srgbClr val="9372B1"/>
    </a:custClr>
    <a:custClr name="Violett 2">
      <a:srgbClr val="6D4F8C"/>
    </a:custClr>
    <a:custClr name="Violett 3">
      <a:srgbClr val="503965"/>
    </a:custClr>
    <a:custClr name="Petrol 1">
      <a:srgbClr val="4AA0AF"/>
    </a:custClr>
    <a:custClr name="Petrol 2">
      <a:srgbClr val="007A86"/>
    </a:custClr>
    <a:custClr name="Petrol 3">
      <a:srgbClr val="03616A"/>
    </a:custClr>
    <a:custClr name="Taubenblau 0">
      <a:srgbClr val="E5EAF2"/>
    </a:custClr>
  </a:custClrLst>
  <a:extLst>
    <a:ext uri="{05A4C25C-085E-4340-85A3-A5531E510DB2}">
      <thm15:themeFamily xmlns:thm15="http://schemas.microsoft.com/office/thememl/2012/main" name="GKV PP Vorlage 010.potx" id="{D84581F1-3908-41DB-B4A4-90D8B51D544B}" vid="{80A20ED0-C443-45AB-B4D4-FDB283E35CD4}"/>
    </a:ext>
  </a:extLst>
</a:theme>
</file>

<file path=ppt/theme/theme2.xml><?xml version="1.0" encoding="utf-8"?>
<a:theme xmlns:a="http://schemas.openxmlformats.org/drawingml/2006/main" name="GKV 2024 Personalrat">
  <a:themeElements>
    <a:clrScheme name="GKV 2024 Color">
      <a:dk1>
        <a:srgbClr val="000000"/>
      </a:dk1>
      <a:lt1>
        <a:srgbClr val="FFFFFF"/>
      </a:lt1>
      <a:dk2>
        <a:srgbClr val="B10F17"/>
      </a:dk2>
      <a:lt2>
        <a:srgbClr val="680C00"/>
      </a:lt2>
      <a:accent1>
        <a:srgbClr val="6286A4"/>
      </a:accent1>
      <a:accent2>
        <a:srgbClr val="506F86"/>
      </a:accent2>
      <a:accent3>
        <a:srgbClr val="3C5466"/>
      </a:accent3>
      <a:accent4>
        <a:srgbClr val="304351"/>
      </a:accent4>
      <a:accent5>
        <a:srgbClr val="B2B2B2"/>
      </a:accent5>
      <a:accent6>
        <a:srgbClr val="888888"/>
      </a:accent6>
      <a:hlink>
        <a:srgbClr val="506F86"/>
      </a:hlink>
      <a:folHlink>
        <a:srgbClr val="506F86"/>
      </a:folHlink>
    </a:clrScheme>
    <a:fontScheme name="GKV Font 2024">
      <a:majorFont>
        <a:latin typeface="GKV Open Titel"/>
        <a:ea typeface=""/>
        <a:cs typeface=""/>
      </a:majorFont>
      <a:minorFont>
        <a:latin typeface="GKV Open"/>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lIns="36000" tIns="36000" rIns="36000" bIns="36000" rtlCol="0" anchor="ctr">
        <a:noAutofit/>
      </a:bodyP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sz="1200" dirty="0" smtClean="0"/>
        </a:defPPr>
      </a:lstStyle>
    </a:txDef>
  </a:objectDefaults>
  <a:extraClrSchemeLst/>
  <a:custClrLst>
    <a:custClr name="Rot 2">
      <a:srgbClr val="8E0F07"/>
    </a:custClr>
    <a:custClr name="Rot 3">
      <a:srgbClr val="7B0E02"/>
    </a:custClr>
    <a:custClr name="Orange 1">
      <a:srgbClr val="EC6617"/>
    </a:custClr>
    <a:custClr name="Orange 2">
      <a:srgbClr val="E84E19"/>
    </a:custClr>
    <a:custClr name="Orange 3">
      <a:srgbClr val="C44408"/>
    </a:custClr>
    <a:custClr name="Violett 1">
      <a:srgbClr val="9372B1"/>
    </a:custClr>
    <a:custClr name="Violett 2">
      <a:srgbClr val="6D4F8C"/>
    </a:custClr>
    <a:custClr name="Violett 3">
      <a:srgbClr val="503965"/>
    </a:custClr>
    <a:custClr name="Petrol 1">
      <a:srgbClr val="4AA0AF"/>
    </a:custClr>
    <a:custClr name="Petrol 2">
      <a:srgbClr val="007A86"/>
    </a:custClr>
    <a:custClr name="Petrol 3">
      <a:srgbClr val="03616A"/>
    </a:custClr>
    <a:custClr name="Taubenblau 0">
      <a:srgbClr val="E5EAF2"/>
    </a:custClr>
  </a:custClrLst>
  <a:extLst>
    <a:ext uri="{05A4C25C-085E-4340-85A3-A5531E510DB2}">
      <thm15:themeFamily xmlns:thm15="http://schemas.microsoft.com/office/thememl/2012/main" name="GKV PP Vorlage 010.potx" id="{D84581F1-3908-41DB-B4A4-90D8B51D544B}" vid="{5D318E56-3304-4B74-8951-5E10865CB275}"/>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GKV 2024 Color">
      <a:dk1>
        <a:srgbClr val="000000"/>
      </a:dk1>
      <a:lt1>
        <a:srgbClr val="FFFFFF"/>
      </a:lt1>
      <a:dk2>
        <a:srgbClr val="B10F17"/>
      </a:dk2>
      <a:lt2>
        <a:srgbClr val="680C00"/>
      </a:lt2>
      <a:accent1>
        <a:srgbClr val="6286A4"/>
      </a:accent1>
      <a:accent2>
        <a:srgbClr val="506F86"/>
      </a:accent2>
      <a:accent3>
        <a:srgbClr val="3C5466"/>
      </a:accent3>
      <a:accent4>
        <a:srgbClr val="304351"/>
      </a:accent4>
      <a:accent5>
        <a:srgbClr val="B2B2B2"/>
      </a:accent5>
      <a:accent6>
        <a:srgbClr val="888888"/>
      </a:accent6>
      <a:hlink>
        <a:srgbClr val="506F86"/>
      </a:hlink>
      <a:folHlink>
        <a:srgbClr val="506F86"/>
      </a:folHlink>
    </a:clrScheme>
    <a:fontScheme name="GKV_2024">
      <a:majorFont>
        <a:latin typeface="GKV Open Titel"/>
        <a:ea typeface=""/>
        <a:cs typeface=""/>
      </a:majorFont>
      <a:minorFont>
        <a:latin typeface="GKV Op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EC23D79D061AB488CF6E7C6EF8603B8" ma:contentTypeVersion="3" ma:contentTypeDescription="Ein neues Dokument erstellen." ma:contentTypeScope="" ma:versionID="a071baa11cde908823734e27381b3cb0">
  <xsd:schema xmlns:xsd="http://www.w3.org/2001/XMLSchema" xmlns:xs="http://www.w3.org/2001/XMLSchema" xmlns:p="http://schemas.microsoft.com/office/2006/metadata/properties" xmlns:ns2="e5fb02ba-9993-4244-9235-14cd56aa2ed8" targetNamespace="http://schemas.microsoft.com/office/2006/metadata/properties" ma:root="true" ma:fieldsID="d036071548bc6ec737215b87ae9a519a" ns2:_="">
    <xsd:import namespace="e5fb02ba-9993-4244-9235-14cd56aa2ed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b02ba-9993-4244-9235-14cd56aa2e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e5fb02ba-9993-4244-9235-14cd56aa2e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83508890-94C7-4649-9AD3-D0394BD3DFB5}">
  <ds:schemaRefs>
    <ds:schemaRef ds:uri="e5fb02ba-9993-4244-9235-14cd56aa2e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83f23de-f41f-4c76-a7e1-f60c5b7fe3f3}" enabled="1" method="Standard" siteId="{ad273f4f-25fb-4244-ad7a-46dbef34bccb}" contentBits="0" removed="0"/>
</clbl:labelList>
</file>

<file path=docProps/app.xml><?xml version="1.0" encoding="utf-8"?>
<Properties xmlns="http://schemas.openxmlformats.org/officeDocument/2006/extended-properties" xmlns:vt="http://schemas.openxmlformats.org/officeDocument/2006/docPropsVTypes">
  <Template>GKV PP Vorlage</Template>
  <TotalTime>0</TotalTime>
  <Words>6024</Words>
  <Application>Microsoft Office PowerPoint</Application>
  <PresentationFormat>Breitbild</PresentationFormat>
  <Paragraphs>529</Paragraphs>
  <Slides>23</Slides>
  <Notes>17</Notes>
  <HiddenSlides>1</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23</vt:i4>
      </vt:variant>
    </vt:vector>
  </HeadingPairs>
  <TitlesOfParts>
    <vt:vector size="30" baseType="lpstr">
      <vt:lpstr>GKV Open</vt:lpstr>
      <vt:lpstr>Arial,Sans-Serif</vt:lpstr>
      <vt:lpstr>Calibri</vt:lpstr>
      <vt:lpstr>GKV Open Titel</vt:lpstr>
      <vt:lpstr>Arial</vt:lpstr>
      <vt:lpstr>GKV 2024</vt:lpstr>
      <vt:lpstr>GKV 2024 Personalrat</vt:lpstr>
      <vt:lpstr>Versorgungssicherung, Kostendämpfung und Innovation in Gesundheit und Pflege - Gelingt die Balance?</vt:lpstr>
      <vt:lpstr>Gesetzliche Krankenversicherung und soziale Pflegeversicherung – wo stehen wir?</vt:lpstr>
      <vt:lpstr>Wachsende Deckungslücke in der gesetzlichen Krankenversicherung</vt:lpstr>
      <vt:lpstr>Steigende Ausgaben und Beitragssätze in der sozialen Pflegeversicherung</vt:lpstr>
      <vt:lpstr>Gesamtgesellschaftliche Aufgaben in staatlicher Finanzierungsverantwortung</vt:lpstr>
      <vt:lpstr>Aufgabenabgrenzung zwischen Staat und Sozialversicherung </vt:lpstr>
      <vt:lpstr>Gesamtgesellschaftliche Aufgaben in staatlicher Finanzierungsverantwortung</vt:lpstr>
      <vt:lpstr>Finanzreform der gesetzlichen Krankenversicherung</vt:lpstr>
      <vt:lpstr>Die Finanzkommission Gesundheit hat vorgelegt</vt:lpstr>
      <vt:lpstr>GKV-Beitragssatzstabilisierungsgesetz (BStabG)</vt:lpstr>
      <vt:lpstr>GKV-Beitragssatzstabilisierungsgesetz (BStabG)</vt:lpstr>
      <vt:lpstr>GKV-Beitragssatzstabilisierungsgesetz (BStabG)</vt:lpstr>
      <vt:lpstr>Digitalisierung und Primärversorgung</vt:lpstr>
      <vt:lpstr>Gesetz für Daten und digitale Innovationen im Gesundheitswesen (GeDIG)</vt:lpstr>
      <vt:lpstr>Gesetz für Daten und digitale Innovationen im Gesundheitswesen (GeDIG)</vt:lpstr>
      <vt:lpstr>Finanz- und Versorgungsreform der solidarischen Pflegeversicherung</vt:lpstr>
      <vt:lpstr>Steigender Versorgungsbedarf in der sozialen Pflegeversicherung</vt:lpstr>
      <vt:lpstr>Stagnierendes Versorgungsangebot</vt:lpstr>
      <vt:lpstr>Steigende Eigenanteile für die Pflege</vt:lpstr>
      <vt:lpstr>Warten auf die Pflegereform</vt:lpstr>
      <vt:lpstr>PowerPoint-Präsentation</vt:lpstr>
      <vt:lpstr>Backup</vt:lpstr>
      <vt:lpstr>Steigende Kosten für Pflegebedürftige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Versorgungssicherung, Kostendämpfung und Innovation in Gesundheit und Pflege - Gelingt die Balance?</dc:title>
  <dc:creator>Visarius, Julian</dc:creator>
  <cp:lastModifiedBy>Podlewski, Nastassja</cp:lastModifiedBy>
  <cp:revision>25</cp:revision>
  <cp:lastPrinted>2025-09-17T10:39:36Z</cp:lastPrinted>
  <dcterms:created xsi:type="dcterms:W3CDTF">2025-03-18T14:45:38Z</dcterms:created>
  <dcterms:modified xsi:type="dcterms:W3CDTF">2026-06-05T15:50:28Z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0x010100FEC23D79D061AB488CF6E7C6EF8603B8</vt:lpwstr>
  </property>
  <property fmtid="{D5CDD505-2E9C-101B-9397-08002B2CF9AE}" pid="3" name="MSIP_Label_783f23de-f41f-4c76-a7e1-f60c5b7fe3f3_Enabled">
    <vt:lpwstr>true</vt:lpwstr>
  </property>
  <property fmtid="{D5CDD505-2E9C-101B-9397-08002B2CF9AE}" pid="4" name="MSIP_Label_783f23de-f41f-4c76-a7e1-f60c5b7fe3f3_SetDate">
    <vt:lpwstr>2024-06-14T11:29:58Z</vt:lpwstr>
  </property>
  <property fmtid="{D5CDD505-2E9C-101B-9397-08002B2CF9AE}" pid="5" name="MSIP_Label_783f23de-f41f-4c76-a7e1-f60c5b7fe3f3_Method">
    <vt:lpwstr>Standard</vt:lpwstr>
  </property>
  <property fmtid="{D5CDD505-2E9C-101B-9397-08002B2CF9AE}" pid="6" name="MSIP_Label_783f23de-f41f-4c76-a7e1-f60c5b7fe3f3_Name">
    <vt:lpwstr>Öffentlich</vt:lpwstr>
  </property>
  <property fmtid="{D5CDD505-2E9C-101B-9397-08002B2CF9AE}" pid="7" name="MSIP_Label_783f23de-f41f-4c76-a7e1-f60c5b7fe3f3_SiteId">
    <vt:lpwstr>ad273f4f-25fb-4244-ad7a-46dbef34bccb</vt:lpwstr>
  </property>
  <property fmtid="{D5CDD505-2E9C-101B-9397-08002B2CF9AE}" pid="8" name="MSIP_Label_783f23de-f41f-4c76-a7e1-f60c5b7fe3f3_ActionId">
    <vt:lpwstr>2743eac3-50f8-478d-8aa1-69172d705fca</vt:lpwstr>
  </property>
  <property fmtid="{D5CDD505-2E9C-101B-9397-08002B2CF9AE}" pid="9" name="MSIP_Label_783f23de-f41f-4c76-a7e1-f60c5b7fe3f3_ContentBits">
    <vt:lpwstr>0</vt:lpwstr>
  </property>
</Properties>
</file>