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9"/>
  </p:notesMasterIdLst>
  <p:handoutMasterIdLst>
    <p:handoutMasterId r:id="rId10"/>
  </p:handoutMasterIdLst>
  <p:sldIdLst>
    <p:sldId id="258" r:id="rId3"/>
    <p:sldId id="556" r:id="rId4"/>
    <p:sldId id="557" r:id="rId5"/>
    <p:sldId id="558" r:id="rId6"/>
    <p:sldId id="559" r:id="rId7"/>
    <p:sldId id="286" r:id="rId8"/>
  </p:sldIdLst>
  <p:sldSz cx="9144000" cy="6858000" type="screen4x3"/>
  <p:notesSz cx="7102475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5"/>
    <a:srgbClr val="808080"/>
    <a:srgbClr val="B2B2B2"/>
    <a:srgbClr val="6666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12" autoAdjust="0"/>
    <p:restoredTop sz="91633" autoAdjust="0"/>
  </p:normalViewPr>
  <p:slideViewPr>
    <p:cSldViewPr>
      <p:cViewPr varScale="1">
        <p:scale>
          <a:sx n="99" d="100"/>
          <a:sy n="99" d="100"/>
        </p:scale>
        <p:origin x="16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2419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2046502" y="9497588"/>
            <a:ext cx="3077739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78" tIns="47389" rIns="94778" bIns="473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 algn="ctr"/>
            <a:fld id="{07C90D91-FB0B-4ED0-9007-CD9146D2B8B5}" type="slidenum">
              <a:rPr lang="de-DE" altLang="de-DE"/>
              <a:pPr algn="ctr"/>
              <a:t>‹Nr.›</a:t>
            </a:fld>
            <a:endParaRPr lang="de-DE" altLang="de-D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E04B4DD1-74CF-DF87-B68A-1851731653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106" y="143089"/>
            <a:ext cx="1437022" cy="51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269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3077739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78" tIns="47389" rIns="94778" bIns="473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3095" y="0"/>
            <a:ext cx="3077739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78" tIns="47389" rIns="94778" bIns="473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 altLang="de-DE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248" y="4861444"/>
            <a:ext cx="5681980" cy="4605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78" tIns="47389" rIns="94778" bIns="473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721107"/>
            <a:ext cx="3077739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78" tIns="47389" rIns="94778" bIns="473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 altLang="de-DE" dirty="0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3095" y="9721107"/>
            <a:ext cx="3077739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778" tIns="47389" rIns="94778" bIns="473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F25F8D1-0BC1-4805-A990-70FB6C28FEB0}" type="slidenum">
              <a:rPr lang="de-DE" altLang="de-DE"/>
              <a:pPr/>
              <a:t>‹Nr.›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1483593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5F8D1-0BC1-4805-A990-70FB6C28FEB0}" type="slidenum">
              <a:rPr lang="de-DE" altLang="de-DE" smtClean="0"/>
              <a:pPr/>
              <a:t>1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17667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5F8D1-0BC1-4805-A990-70FB6C28FEB0}" type="slidenum">
              <a:rPr lang="de-DE" altLang="de-DE" smtClean="0"/>
              <a:pPr/>
              <a:t>6</a:t>
            </a:fld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535754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0"/>
          <p:cNvSpPr txBox="1">
            <a:spLocks noChangeArrowheads="1"/>
          </p:cNvSpPr>
          <p:nvPr/>
        </p:nvSpPr>
        <p:spPr bwMode="auto">
          <a:xfrm>
            <a:off x="3671888" y="368300"/>
            <a:ext cx="52212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de-DE" altLang="de-DE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9850" y="3573463"/>
            <a:ext cx="6400800" cy="10795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762325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dirty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>
          <a:xfrm>
            <a:off x="179388" y="6381750"/>
            <a:ext cx="1944687" cy="331788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654429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79388" y="6381750"/>
            <a:ext cx="1944687" cy="331788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866937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69100" y="1268413"/>
            <a:ext cx="2195513" cy="524668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79388" y="1268413"/>
            <a:ext cx="6437312" cy="5246687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79388" y="6381750"/>
            <a:ext cx="1944687" cy="331788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747602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Diagramm oder Organi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martArt-Platzhalter 2"/>
          <p:cNvSpPr>
            <a:spLocks noGrp="1"/>
          </p:cNvSpPr>
          <p:nvPr>
            <p:ph type="dgm" idx="1"/>
          </p:nvPr>
        </p:nvSpPr>
        <p:spPr>
          <a:xfrm>
            <a:off x="250825" y="1989138"/>
            <a:ext cx="8713788" cy="4525962"/>
          </a:xfrm>
        </p:spPr>
        <p:txBody>
          <a:bodyPr/>
          <a:lstStyle/>
          <a:p>
            <a:pPr lvl="0"/>
            <a:r>
              <a:rPr lang="de-DE" noProof="0" dirty="0"/>
              <a:t>Klicken Sie auf das Symbol, um die SmartArt-Grafik hinzuzufügen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79388" y="6381750"/>
            <a:ext cx="1944687" cy="331788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1372232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179388" y="6381750"/>
            <a:ext cx="1944687" cy="3317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139250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9388" y="1600200"/>
            <a:ext cx="8713787" cy="4525963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46887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9388" y="1600200"/>
            <a:ext cx="8713787" cy="4525963"/>
          </a:xfrm>
          <a:prstGeom prst="rect">
            <a:avLst/>
          </a:prstGeom>
        </p:spPr>
        <p:txBody>
          <a:bodyPr/>
          <a:lstStyle>
            <a:lvl1pPr marL="342900" indent="-342900">
              <a:buFont typeface="Wingdings" panose="05000000000000000000" pitchFamily="2" charset="2"/>
              <a:buChar char="§"/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52106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12" y="980728"/>
            <a:ext cx="8642350" cy="576262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520" y="1736812"/>
            <a:ext cx="8713788" cy="4525962"/>
          </a:xfrm>
        </p:spPr>
        <p:txBody>
          <a:bodyPr/>
          <a:lstStyle>
            <a:lvl1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defRPr sz="2000"/>
            </a:lvl1pPr>
            <a:lvl2pPr marL="714375" indent="-2667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defRPr sz="2000"/>
            </a:lvl2pPr>
            <a:lvl3pPr marL="1076325" indent="-2667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defRPr sz="2000"/>
            </a:lvl3pPr>
            <a:lvl4pPr marL="1438275" indent="-276225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defRPr sz="2000"/>
            </a:lvl4pPr>
            <a:lvl5pPr marL="1790700" indent="-2667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defRPr sz="20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70439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179388" y="6381750"/>
            <a:ext cx="1944687" cy="3317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888148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179388" y="6381750"/>
            <a:ext cx="1944687" cy="331788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577633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5" y="1989138"/>
            <a:ext cx="42799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83125" y="1989138"/>
            <a:ext cx="4281488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>
          <a:xfrm>
            <a:off x="179388" y="6381750"/>
            <a:ext cx="1944687" cy="331788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701196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>
          <a:xfrm>
            <a:off x="179388" y="6381750"/>
            <a:ext cx="1944687" cy="331788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976828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179388" y="6381750"/>
            <a:ext cx="1944687" cy="331788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4064302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7901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>
          <a:xfrm>
            <a:off x="179388" y="6381750"/>
            <a:ext cx="1944687" cy="331788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227704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hteck 10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gradFill rotWithShape="1">
            <a:gsLst>
              <a:gs pos="0">
                <a:srgbClr val="5F000C"/>
              </a:gs>
              <a:gs pos="50000">
                <a:srgbClr val="8B0017"/>
              </a:gs>
              <a:gs pos="100000">
                <a:srgbClr val="A6021E"/>
              </a:gs>
            </a:gsLst>
            <a:lin ang="13500000" scaled="1"/>
          </a:gra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de-DE" altLang="de-DE" dirty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268413"/>
            <a:ext cx="864235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989138"/>
            <a:ext cx="8713788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altLang="de-DE"/>
          </a:p>
        </p:txBody>
      </p:sp>
      <p:sp>
        <p:nvSpPr>
          <p:cNvPr id="3077" name="Textfeld 8"/>
          <p:cNvSpPr txBox="1">
            <a:spLocks noChangeArrowheads="1"/>
          </p:cNvSpPr>
          <p:nvPr/>
        </p:nvSpPr>
        <p:spPr bwMode="auto">
          <a:xfrm>
            <a:off x="6408738" y="152400"/>
            <a:ext cx="27352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de-DE" altLang="de-DE" sz="1400" dirty="0">
                <a:solidFill>
                  <a:schemeClr val="bg1"/>
                </a:solidFill>
                <a:cs typeface="Microsoft Sans Serif" panose="020B0604020202020204" pitchFamily="34" charset="0"/>
              </a:rPr>
              <a:t>SEUFERT RECHTSANWÄLTE</a:t>
            </a:r>
          </a:p>
        </p:txBody>
      </p:sp>
      <p:sp>
        <p:nvSpPr>
          <p:cNvPr id="3078" name="Textfeld 7"/>
          <p:cNvSpPr txBox="1">
            <a:spLocks noChangeArrowheads="1"/>
          </p:cNvSpPr>
          <p:nvPr/>
        </p:nvSpPr>
        <p:spPr bwMode="auto">
          <a:xfrm>
            <a:off x="250825" y="6524625"/>
            <a:ext cx="30607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de-DE" altLang="de-DE" sz="1000" b="1" dirty="0">
                <a:latin typeface="Calibri" panose="020F0502020204030204" pitchFamily="34" charset="0"/>
              </a:rPr>
              <a:t>www.seufert-law.de</a:t>
            </a:r>
          </a:p>
        </p:txBody>
      </p:sp>
      <p:sp>
        <p:nvSpPr>
          <p:cNvPr id="3079" name="Textfeld 6"/>
          <p:cNvSpPr txBox="1">
            <a:spLocks noChangeArrowheads="1"/>
          </p:cNvSpPr>
          <p:nvPr/>
        </p:nvSpPr>
        <p:spPr bwMode="auto">
          <a:xfrm>
            <a:off x="1588" y="142875"/>
            <a:ext cx="5326062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de-DE" altLang="de-DE" sz="1400" dirty="0">
              <a:solidFill>
                <a:schemeClr val="bg1"/>
              </a:solidFill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740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6" r:id="rId15"/>
    <p:sldLayoutId id="2147483677" r:id="rId1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95536" y="1340768"/>
            <a:ext cx="8424936" cy="3312368"/>
          </a:xfrm>
          <a:ln/>
        </p:spPr>
        <p:txBody>
          <a:bodyPr/>
          <a:lstStyle/>
          <a:p>
            <a:br>
              <a:rPr lang="de-DE" altLang="de-DE" sz="2800" dirty="0"/>
            </a:br>
            <a:r>
              <a:rPr lang="de-DE" altLang="de-DE" dirty="0"/>
              <a:t>Planungshoheit versus Qualitätssicherung. Welche Spielräume bleiben für die Bundesländer?</a:t>
            </a:r>
            <a:br>
              <a:rPr lang="de-DE" altLang="de-DE" dirty="0"/>
            </a:br>
            <a:br>
              <a:rPr lang="de-DE" altLang="de-DE" dirty="0"/>
            </a:br>
            <a:r>
              <a:rPr lang="de-DE" altLang="de-DE" sz="2000" dirty="0"/>
              <a:t>Vortrag an der Universität Hamburg am 22. Januar 2026</a:t>
            </a:r>
            <a:endParaRPr lang="de-DE" altLang="de-DE" sz="2000" b="0" dirty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39850" y="4797152"/>
            <a:ext cx="6400800" cy="1296143"/>
          </a:xfrm>
        </p:spPr>
        <p:txBody>
          <a:bodyPr/>
          <a:lstStyle/>
          <a:p>
            <a:endParaRPr lang="de-DE" altLang="de-DE" sz="1600" dirty="0"/>
          </a:p>
          <a:p>
            <a:endParaRPr lang="de-DE" altLang="de-DE" b="1" dirty="0"/>
          </a:p>
          <a:p>
            <a:r>
              <a:rPr lang="de-DE" altLang="de-DE" b="1" dirty="0">
                <a:solidFill>
                  <a:schemeClr val="tx2"/>
                </a:solidFill>
              </a:rPr>
              <a:t>SEUFERT</a:t>
            </a:r>
            <a:r>
              <a:rPr lang="de-DE" altLang="de-DE" b="1" dirty="0"/>
              <a:t> </a:t>
            </a:r>
            <a:r>
              <a:rPr lang="de-DE" altLang="de-DE" b="1" dirty="0">
                <a:solidFill>
                  <a:schemeClr val="bg1">
                    <a:lumMod val="50000"/>
                  </a:schemeClr>
                </a:solidFill>
              </a:rPr>
              <a:t>RECHTSANWÄLTE</a:t>
            </a:r>
          </a:p>
          <a:p>
            <a:r>
              <a:rPr lang="de-DE" altLang="de-DE" dirty="0"/>
              <a:t>RA Prof. Dr. Thomas Vollmöller</a:t>
            </a:r>
          </a:p>
          <a:p>
            <a:endParaRPr lang="de-DE" altLang="de-DE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de-DE" altLang="de-DE" b="1" dirty="0"/>
          </a:p>
          <a:p>
            <a:endParaRPr lang="de-DE" altLang="de-DE" b="1" dirty="0"/>
          </a:p>
        </p:txBody>
      </p:sp>
    </p:spTree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849F-9D90-5F93-6160-016089E7CD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E9D658-AEBC-D841-E29C-C99FF719A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dirty="0"/>
              <a:t>I. Verfassungsrechtliche Grundlagen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53646E8-6221-0CF0-C6EB-3C2D43616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de-DE" sz="1800" b="1" dirty="0">
                <a:solidFill>
                  <a:schemeClr val="tx2"/>
                </a:solidFill>
              </a:rPr>
              <a:t>1. Art. 74 Abs. 1 Nr. 19a GG</a:t>
            </a:r>
          </a:p>
          <a:p>
            <a:pPr marL="0" indent="0"/>
            <a:r>
              <a:rPr lang="de-DE" sz="1800" dirty="0"/>
              <a:t>Gesetzgebungskompetenz des Bundes für die wirtschaftliche Sicherung der Krankenhäuser und die Regelung der Krankenhauspflegesätze</a:t>
            </a:r>
          </a:p>
          <a:p>
            <a:pPr marL="0" indent="0"/>
            <a:r>
              <a:rPr lang="de-DE" sz="1800" b="1" dirty="0">
                <a:solidFill>
                  <a:schemeClr val="tx2"/>
                </a:solidFill>
              </a:rPr>
              <a:t>2. Art. 74 Abs. 1 Nr. 12 GG</a:t>
            </a:r>
          </a:p>
          <a:p>
            <a:pPr marL="0" indent="0"/>
            <a:r>
              <a:rPr lang="de-DE" sz="1800" dirty="0"/>
              <a:t>Gesetzgebungskompetenz des Bundes für die Sozialversicherung (einschl. Qualitätssicherung)</a:t>
            </a:r>
          </a:p>
          <a:p>
            <a:pPr marL="0" indent="0"/>
            <a:r>
              <a:rPr lang="de-DE" sz="1800" b="1" i="1" dirty="0">
                <a:solidFill>
                  <a:srgbClr val="990035"/>
                </a:solidFill>
              </a:rPr>
              <a:t>=&gt; Bund kann Regelungen treffen, die die Planungshoheit der Länder einschränken, es müssen aber ausreichende Spielräume für die Kranken-</a:t>
            </a:r>
            <a:r>
              <a:rPr lang="de-DE" sz="1800" b="1" i="1" dirty="0" err="1">
                <a:solidFill>
                  <a:srgbClr val="990035"/>
                </a:solidFill>
              </a:rPr>
              <a:t>hausplanung</a:t>
            </a:r>
            <a:r>
              <a:rPr lang="de-DE" sz="1800" b="1" i="1" dirty="0">
                <a:solidFill>
                  <a:srgbClr val="990035"/>
                </a:solidFill>
              </a:rPr>
              <a:t> verbleiben.</a:t>
            </a:r>
          </a:p>
        </p:txBody>
      </p:sp>
    </p:spTree>
    <p:extLst>
      <p:ext uri="{BB962C8B-B14F-4D97-AF65-F5344CB8AC3E}">
        <p14:creationId xmlns:p14="http://schemas.microsoft.com/office/powerpoint/2010/main" val="1910560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C4979-CB8D-EC46-F6A8-B9E70436B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30683B-A029-A023-07B7-BD75BDC96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dirty="0"/>
              <a:t>II. Aktuelle Problemkonstellationen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B158A1-C5E6-08B8-29AF-D1B4498C3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736812"/>
            <a:ext cx="8713788" cy="4788532"/>
          </a:xfrm>
        </p:spPr>
        <p:txBody>
          <a:bodyPr/>
          <a:lstStyle/>
          <a:p>
            <a:pPr marL="0" indent="0"/>
            <a:r>
              <a:rPr lang="de-DE" sz="1800" b="1" dirty="0">
                <a:solidFill>
                  <a:schemeClr val="tx2"/>
                </a:solidFill>
              </a:rPr>
              <a:t>1. Planung von Leistungsgruppen</a:t>
            </a:r>
          </a:p>
          <a:p>
            <a:pPr marL="0" indent="0"/>
            <a:r>
              <a:rPr lang="de-DE" sz="1600" b="1" dirty="0">
                <a:solidFill>
                  <a:schemeClr val="tx2"/>
                </a:solidFill>
              </a:rPr>
              <a:t>a) Aktuelle Rechtslage: Zersplitterung der Krankenhausplanung</a:t>
            </a:r>
          </a:p>
          <a:p>
            <a:pPr marL="0" indent="0"/>
            <a:r>
              <a:rPr lang="de-DE" sz="1200" dirty="0"/>
              <a:t>Unterschiedliche Planungsinhalte und Planungstiefe:</a:t>
            </a:r>
          </a:p>
          <a:p>
            <a:pPr marL="657225" lvl="1" indent="-285750">
              <a:buFontTx/>
              <a:buChar char="-"/>
            </a:pPr>
            <a:r>
              <a:rPr lang="de-DE" sz="1200" dirty="0"/>
              <a:t>Betten/keine Betten/nur Gesamtbetten</a:t>
            </a:r>
          </a:p>
          <a:p>
            <a:pPr marL="657225" lvl="1" indent="-285750">
              <a:buFontTx/>
              <a:buChar char="-"/>
            </a:pPr>
            <a:r>
              <a:rPr lang="de-DE" sz="1200" dirty="0"/>
              <a:t>Fachgebiete/Subdisziplinen/Fachprogramme/Leistungsgruppen</a:t>
            </a:r>
          </a:p>
          <a:p>
            <a:pPr marL="657225" lvl="1" indent="-285750">
              <a:buFontTx/>
              <a:buChar char="-"/>
            </a:pPr>
            <a:r>
              <a:rPr lang="de-DE" sz="1200" dirty="0"/>
              <a:t>Unterschiedliche Qualitätsanforderungen</a:t>
            </a:r>
          </a:p>
          <a:p>
            <a:pPr marL="657225" lvl="1" indent="-285750">
              <a:buFontTx/>
              <a:buChar char="-"/>
            </a:pPr>
            <a:r>
              <a:rPr lang="de-DE" sz="1200" dirty="0"/>
              <a:t>Ganz unterschiedliche Planungstiefe (Facharztkompetenzen/Subdisziplinen/einzelne Leistungen)</a:t>
            </a:r>
          </a:p>
          <a:p>
            <a:pPr marL="0" indent="0"/>
            <a:r>
              <a:rPr lang="de-DE" sz="1600" b="1" dirty="0">
                <a:solidFill>
                  <a:schemeClr val="tx2"/>
                </a:solidFill>
              </a:rPr>
              <a:t>b) Neue Rechtslage: Vereinheitlichung der Krankenhausplanung</a:t>
            </a:r>
          </a:p>
          <a:p>
            <a:pPr marL="0" indent="0"/>
            <a:r>
              <a:rPr lang="de-DE" sz="1200" dirty="0"/>
              <a:t>Einheitliche Leistungsgruppen nach dem Vorbild NRW </a:t>
            </a:r>
          </a:p>
          <a:p>
            <a:pPr marL="0" indent="0"/>
            <a:r>
              <a:rPr lang="de-DE" sz="1200" dirty="0"/>
              <a:t>Einheitliche Qualitätsanforderungen gem. SGB V (verwandte Leistungsgruppen/sachliche Ausstattung/personelle Anforderungen) </a:t>
            </a:r>
          </a:p>
        </p:txBody>
      </p:sp>
    </p:spTree>
    <p:extLst>
      <p:ext uri="{BB962C8B-B14F-4D97-AF65-F5344CB8AC3E}">
        <p14:creationId xmlns:p14="http://schemas.microsoft.com/office/powerpoint/2010/main" val="1140149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55653-90DB-2EA0-035E-A7364AB99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FF7FEF-DE10-E226-9436-91E3772E3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dirty="0"/>
              <a:t>II. Aktuelle Problemkonstellationen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85416F6-701B-BA50-CFA4-84F0A1F94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736812"/>
            <a:ext cx="8713788" cy="4860540"/>
          </a:xfrm>
        </p:spPr>
        <p:txBody>
          <a:bodyPr/>
          <a:lstStyle/>
          <a:p>
            <a:pPr marL="0" indent="0"/>
            <a:r>
              <a:rPr lang="de-DE" sz="1600" b="1" dirty="0">
                <a:solidFill>
                  <a:schemeClr val="tx2"/>
                </a:solidFill>
              </a:rPr>
              <a:t>c) Verbleibende Spielräume der Bundesländer</a:t>
            </a:r>
          </a:p>
          <a:p>
            <a:pPr marL="0" indent="0"/>
            <a:r>
              <a:rPr lang="de-DE" sz="1600" dirty="0"/>
              <a:t>Im Vergleich zur alten Rechtslage nur wenige Spielräume:</a:t>
            </a:r>
          </a:p>
          <a:p>
            <a:pPr marL="657225" lvl="1" indent="-285750">
              <a:buFontTx/>
              <a:buChar char="-"/>
            </a:pPr>
            <a:r>
              <a:rPr lang="de-DE" sz="1600" dirty="0"/>
              <a:t>Planfallzahlen (zu unterscheiden von Mindestvorhaltezahlen)</a:t>
            </a:r>
          </a:p>
          <a:p>
            <a:pPr marL="657225" lvl="1" indent="-285750">
              <a:buFontTx/>
              <a:buChar char="-"/>
            </a:pPr>
            <a:r>
              <a:rPr lang="de-DE" sz="1600" dirty="0"/>
              <a:t>Ausnahmen von Qualitätsanforderungen</a:t>
            </a:r>
          </a:p>
          <a:p>
            <a:pPr marL="1019175" lvl="2" indent="-285750">
              <a:buFontTx/>
              <a:buChar char="-"/>
            </a:pPr>
            <a:r>
              <a:rPr lang="de-DE" sz="1600" dirty="0"/>
              <a:t>Derzeitige Regelung: enge Vorgaben, Benehmen der Kostenträger</a:t>
            </a:r>
          </a:p>
          <a:p>
            <a:pPr marL="1019175" lvl="2" indent="-285750">
              <a:buFontTx/>
              <a:buChar char="-"/>
            </a:pPr>
            <a:r>
              <a:rPr lang="de-DE" sz="1600" dirty="0"/>
              <a:t>KHAG: mehr Spielraum, aber Einvernehmen der Kostenträger</a:t>
            </a:r>
          </a:p>
          <a:p>
            <a:pPr marL="657225" lvl="1" indent="-285750">
              <a:buFontTx/>
              <a:buChar char="-"/>
            </a:pPr>
            <a:r>
              <a:rPr lang="de-DE" sz="1600" dirty="0"/>
              <a:t>Ermessensspielräume für Auswahlentscheidungen</a:t>
            </a:r>
          </a:p>
          <a:p>
            <a:pPr marL="657225" lvl="1" indent="-285750">
              <a:buFontTx/>
              <a:buChar char="-"/>
            </a:pPr>
            <a:r>
              <a:rPr lang="de-DE" sz="1600" dirty="0"/>
              <a:t>Beurteilungsspielraum bei der Bedarfsermittlung</a:t>
            </a:r>
          </a:p>
          <a:p>
            <a:pPr marL="371475" lvl="1" indent="0">
              <a:buNone/>
            </a:pPr>
            <a:r>
              <a:rPr lang="de-DE" sz="1600" b="1" i="1" dirty="0">
                <a:solidFill>
                  <a:srgbClr val="990035"/>
                </a:solidFill>
              </a:rPr>
              <a:t>=&gt; Derzeitige Regelung verfassungsrechtlich fragwürdig (siehe Wollenschläger)</a:t>
            </a:r>
          </a:p>
        </p:txBody>
      </p:sp>
    </p:spTree>
    <p:extLst>
      <p:ext uri="{BB962C8B-B14F-4D97-AF65-F5344CB8AC3E}">
        <p14:creationId xmlns:p14="http://schemas.microsoft.com/office/powerpoint/2010/main" val="916000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DB0579-49A6-A1FA-8D24-CA5EBFF0A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0D978A-8CE0-4006-35ED-307C2C2FF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dirty="0"/>
              <a:t>II. Aktuelle Problemkonstellationen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B97659-93E9-CAE0-D597-1ECFC649F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736812"/>
            <a:ext cx="8713788" cy="4932548"/>
          </a:xfrm>
        </p:spPr>
        <p:txBody>
          <a:bodyPr/>
          <a:lstStyle/>
          <a:p>
            <a:pPr marL="0" indent="0"/>
            <a:r>
              <a:rPr lang="de-DE" sz="1800" b="1" dirty="0">
                <a:solidFill>
                  <a:schemeClr val="tx2"/>
                </a:solidFill>
              </a:rPr>
              <a:t>2. Ausnahmen von Mindestmengen</a:t>
            </a:r>
          </a:p>
          <a:p>
            <a:pPr marL="0" indent="0"/>
            <a:r>
              <a:rPr lang="de-DE" sz="1600" b="1" dirty="0">
                <a:solidFill>
                  <a:schemeClr val="tx2"/>
                </a:solidFill>
              </a:rPr>
              <a:t>a) Rechtsgrundlagen</a:t>
            </a:r>
          </a:p>
          <a:p>
            <a:pPr marL="0" indent="0"/>
            <a:r>
              <a:rPr lang="de-DE" sz="1600" b="1" dirty="0">
                <a:solidFill>
                  <a:schemeClr val="tx2"/>
                </a:solidFill>
              </a:rPr>
              <a:t>b) Vereinbarkeit mit der Planungshoheit der Bundesländer</a:t>
            </a:r>
          </a:p>
          <a:p>
            <a:pPr marL="0" indent="0"/>
            <a:r>
              <a:rPr lang="de-DE" sz="1200" dirty="0" err="1"/>
              <a:t>aa</a:t>
            </a:r>
            <a:r>
              <a:rPr lang="de-DE" sz="1200" dirty="0"/>
              <a:t>) Generelle Verfassungswidrigkeit der Mindestmengen?</a:t>
            </a:r>
          </a:p>
          <a:p>
            <a:pPr marL="0" indent="0"/>
            <a:r>
              <a:rPr lang="de-DE" sz="1200" dirty="0" err="1"/>
              <a:t>bb</a:t>
            </a:r>
            <a:r>
              <a:rPr lang="de-DE" sz="1200" dirty="0"/>
              <a:t>) Jedenfalls Erforderlichkeit einer Ausnahmeregelung</a:t>
            </a:r>
          </a:p>
          <a:p>
            <a:pPr marL="0" indent="0"/>
            <a:r>
              <a:rPr lang="de-DE" sz="1200" b="1" i="1" dirty="0">
                <a:solidFill>
                  <a:srgbClr val="990035"/>
                </a:solidFill>
              </a:rPr>
              <a:t>Problem: Erforderliches Einvernehmen der Landesverbände der Krankenkassen und der Ersatzkassen</a:t>
            </a:r>
          </a:p>
          <a:p>
            <a:pPr marL="0" indent="0"/>
            <a:r>
              <a:rPr lang="de-DE" sz="1800" b="1" dirty="0">
                <a:solidFill>
                  <a:schemeClr val="tx2"/>
                </a:solidFill>
              </a:rPr>
              <a:t>2. PPP-Richtlinie des G-BA</a:t>
            </a:r>
          </a:p>
          <a:p>
            <a:pPr marL="0" indent="0"/>
            <a:r>
              <a:rPr lang="de-DE" sz="1600" b="1" dirty="0">
                <a:solidFill>
                  <a:schemeClr val="tx2"/>
                </a:solidFill>
              </a:rPr>
              <a:t>a) Rechtsgrundlagen</a:t>
            </a:r>
          </a:p>
          <a:p>
            <a:pPr marL="0" indent="0"/>
            <a:r>
              <a:rPr lang="de-DE" sz="1600" b="1" dirty="0">
                <a:solidFill>
                  <a:schemeClr val="tx2"/>
                </a:solidFill>
              </a:rPr>
              <a:t>b) Gesetzgebungskompetenz für Vorschriften zur Personalausstattung</a:t>
            </a:r>
          </a:p>
          <a:p>
            <a:pPr marL="0" indent="0"/>
            <a:r>
              <a:rPr lang="de-DE" sz="1600" b="1" dirty="0">
                <a:solidFill>
                  <a:schemeClr val="tx2"/>
                </a:solidFill>
              </a:rPr>
              <a:t>c) Auch hier: Erforderlichkeit einer Ausnahmeregelung (derzeit nicht gegeben)</a:t>
            </a:r>
          </a:p>
        </p:txBody>
      </p:sp>
    </p:spTree>
    <p:extLst>
      <p:ext uri="{BB962C8B-B14F-4D97-AF65-F5344CB8AC3E}">
        <p14:creationId xmlns:p14="http://schemas.microsoft.com/office/powerpoint/2010/main" val="2759403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el 1"/>
          <p:cNvSpPr>
            <a:spLocks noGrp="1"/>
          </p:cNvSpPr>
          <p:nvPr>
            <p:ph type="title" idx="4294967295"/>
          </p:nvPr>
        </p:nvSpPr>
        <p:spPr>
          <a:xfrm>
            <a:off x="430212" y="981075"/>
            <a:ext cx="8212137" cy="576263"/>
          </a:xfrm>
        </p:spPr>
        <p:txBody>
          <a:bodyPr/>
          <a:lstStyle/>
          <a:p>
            <a:pPr algn="l"/>
            <a:r>
              <a:rPr lang="de-DE" altLang="de-DE" sz="3200" dirty="0"/>
              <a:t>Kontakt: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4294967295"/>
          </p:nvPr>
        </p:nvSpPr>
        <p:spPr>
          <a:xfrm>
            <a:off x="430213" y="1736725"/>
            <a:ext cx="8310375" cy="4798546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de-DE" sz="2000" b="1" dirty="0">
                <a:latin typeface="Calibri" pitchFamily="34" charset="0"/>
              </a:rPr>
              <a:t>Prof. Dr. Thomas Vollmöller			</a:t>
            </a:r>
          </a:p>
          <a:p>
            <a:pPr marL="0" indent="0">
              <a:buFontTx/>
              <a:buNone/>
              <a:defRPr/>
            </a:pPr>
            <a:r>
              <a:rPr lang="de-DE" sz="2000" dirty="0">
                <a:latin typeface="Calibri" pitchFamily="34" charset="0"/>
              </a:rPr>
              <a:t>T: +49 89 29033-129		</a:t>
            </a:r>
          </a:p>
          <a:p>
            <a:pPr marL="0" indent="0">
              <a:buFontTx/>
              <a:buNone/>
              <a:defRPr/>
            </a:pPr>
            <a:r>
              <a:rPr lang="de-DE" sz="2000" dirty="0">
                <a:latin typeface="Calibri" pitchFamily="34" charset="0"/>
              </a:rPr>
              <a:t>E: vollmoeller@seufert-law.de	</a:t>
            </a:r>
          </a:p>
          <a:p>
            <a:pPr marL="0" indent="0">
              <a:buFontTx/>
              <a:buNone/>
              <a:defRPr/>
            </a:pPr>
            <a:endParaRPr lang="de-DE" sz="2000" dirty="0">
              <a:latin typeface="Calibri" pitchFamily="34" charset="0"/>
            </a:endParaRPr>
          </a:p>
          <a:p>
            <a:pPr marL="0" indent="0">
              <a:buFontTx/>
              <a:buNone/>
              <a:defRPr/>
            </a:pPr>
            <a:r>
              <a:rPr lang="de-DE" sz="2000" cap="all" dirty="0">
                <a:solidFill>
                  <a:srgbClr val="9B0D25"/>
                </a:solidFill>
              </a:rPr>
              <a:t>Seufert</a:t>
            </a:r>
            <a:r>
              <a:rPr lang="de-DE" sz="2000" cap="all" dirty="0"/>
              <a:t> Rechtsanwälte</a:t>
            </a:r>
            <a:endParaRPr lang="de-DE" sz="2000" dirty="0"/>
          </a:p>
          <a:p>
            <a:pPr marL="0" indent="0">
              <a:buFontTx/>
              <a:buNone/>
              <a:defRPr/>
            </a:pPr>
            <a:r>
              <a:rPr lang="de-DE" sz="2000" dirty="0">
                <a:latin typeface="Calibri" pitchFamily="34" charset="0"/>
              </a:rPr>
              <a:t>Residenzstraße 12 | 80333 München</a:t>
            </a:r>
          </a:p>
          <a:p>
            <a:pPr marL="0" indent="0">
              <a:buFontTx/>
              <a:buNone/>
              <a:defRPr/>
            </a:pPr>
            <a:endParaRPr lang="de-DE" dirty="0"/>
          </a:p>
          <a:p>
            <a:pPr marL="0" indent="0">
              <a:buFontTx/>
              <a:buNone/>
              <a:defRPr/>
            </a:pPr>
            <a:r>
              <a:rPr lang="de-DE" i="1" dirty="0"/>
              <a:t>Vielen Dank für Ihre Aufmerksamkeit!</a:t>
            </a:r>
          </a:p>
          <a:p>
            <a:pPr marL="0" indent="0">
              <a:buFontTx/>
              <a:buNone/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2575934"/>
      </p:ext>
    </p:extLst>
  </p:cSld>
  <p:clrMapOvr>
    <a:masterClrMapping/>
  </p:clrMapOvr>
</p:sld>
</file>

<file path=ppt/theme/theme1.xml><?xml version="1.0" encoding="utf-8"?>
<a:theme xmlns:a="http://schemas.openxmlformats.org/drawingml/2006/main" name="Seufert">
  <a:themeElements>
    <a:clrScheme name="Standarddesign 14">
      <a:dk1>
        <a:srgbClr val="000000"/>
      </a:dk1>
      <a:lt1>
        <a:srgbClr val="FFFFFF"/>
      </a:lt1>
      <a:dk2>
        <a:srgbClr val="9F1438"/>
      </a:dk2>
      <a:lt2>
        <a:srgbClr val="9AA29C"/>
      </a:lt2>
      <a:accent1>
        <a:srgbClr val="D0D4D1"/>
      </a:accent1>
      <a:accent2>
        <a:srgbClr val="99CCFF"/>
      </a:accent2>
      <a:accent3>
        <a:srgbClr val="FFFFFF"/>
      </a:accent3>
      <a:accent4>
        <a:srgbClr val="000000"/>
      </a:accent4>
      <a:accent5>
        <a:srgbClr val="E4E6E5"/>
      </a:accent5>
      <a:accent6>
        <a:srgbClr val="8AB9E7"/>
      </a:accent6>
      <a:hlink>
        <a:srgbClr val="FFCC66"/>
      </a:hlink>
      <a:folHlink>
        <a:srgbClr val="FF0066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3">
        <a:dk1>
          <a:srgbClr val="000000"/>
        </a:dk1>
        <a:lt1>
          <a:srgbClr val="FFFFFF"/>
        </a:lt1>
        <a:dk2>
          <a:srgbClr val="990035"/>
        </a:dk2>
        <a:lt2>
          <a:srgbClr val="666666"/>
        </a:lt2>
        <a:accent1>
          <a:srgbClr val="BBE0E3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C8C8C8"/>
        </a:accent6>
        <a:hlink>
          <a:srgbClr val="009999"/>
        </a:hlink>
        <a:folHlink>
          <a:srgbClr val="00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14">
        <a:dk1>
          <a:srgbClr val="000000"/>
        </a:dk1>
        <a:lt1>
          <a:srgbClr val="FFFFFF"/>
        </a:lt1>
        <a:dk2>
          <a:srgbClr val="9F1438"/>
        </a:dk2>
        <a:lt2>
          <a:srgbClr val="9AA29C"/>
        </a:lt2>
        <a:accent1>
          <a:srgbClr val="D0D4D1"/>
        </a:accent1>
        <a:accent2>
          <a:srgbClr val="99CCFF"/>
        </a:accent2>
        <a:accent3>
          <a:srgbClr val="FFFFFF"/>
        </a:accent3>
        <a:accent4>
          <a:srgbClr val="000000"/>
        </a:accent4>
        <a:accent5>
          <a:srgbClr val="E4E6E5"/>
        </a:accent5>
        <a:accent6>
          <a:srgbClr val="8AB9E7"/>
        </a:accent6>
        <a:hlink>
          <a:srgbClr val="FFCC66"/>
        </a:hlink>
        <a:folHlink>
          <a:srgbClr val="FF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eufert" id="{1F84DD54-A7B3-4708-930A-CEBE9419CF4F}" vid="{395C7FCA-3FA7-43E7-B072-DAD195E4D0A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BSO999929 xmlns="http://www.datev.de/BSOffice/999929">7784844e-cfc4-418c-aec5-09509d1695c7</BSO999929>
</file>

<file path=customXml/itemProps1.xml><?xml version="1.0" encoding="utf-8"?>
<ds:datastoreItem xmlns:ds="http://schemas.openxmlformats.org/officeDocument/2006/customXml" ds:itemID="{6E1A7F25-1341-4732-8236-D56E30417856}">
  <ds:schemaRefs>
    <ds:schemaRef ds:uri="http://www.datev.de/BSOffice/99992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Seufert</Template>
  <TotalTime>0</TotalTime>
  <Words>365</Words>
  <Application>Microsoft Office PowerPoint</Application>
  <PresentationFormat>Bildschirmpräsentation (4:3)</PresentationFormat>
  <Paragraphs>55</Paragraphs>
  <Slides>6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Seufert</vt:lpstr>
      <vt:lpstr> Planungshoheit versus Qualitätssicherung. Welche Spielräume bleiben für die Bundesländer?  Vortrag an der Universität Hamburg am 22. Januar 2026</vt:lpstr>
      <vt:lpstr>I. Verfassungsrechtliche Grundlagen</vt:lpstr>
      <vt:lpstr>II. Aktuelle Problemkonstellationen</vt:lpstr>
      <vt:lpstr>II. Aktuelle Problemkonstellationen</vt:lpstr>
      <vt:lpstr>II. Aktuelle Problemkonstellationen</vt:lpstr>
      <vt:lpstr>Kontakt: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Winkler, Melanie</dc:creator>
  <cp:lastModifiedBy>Vollmöller, Dr. Thomas</cp:lastModifiedBy>
  <cp:revision>393</cp:revision>
  <cp:lastPrinted>2022-11-16T10:28:54Z</cp:lastPrinted>
  <dcterms:created xsi:type="dcterms:W3CDTF">2019-01-24T10:36:14Z</dcterms:created>
  <dcterms:modified xsi:type="dcterms:W3CDTF">2026-01-21T15:30:33Z</dcterms:modified>
</cp:coreProperties>
</file>