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2" r:id="rId2"/>
  </p:sldMasterIdLst>
  <p:notesMasterIdLst>
    <p:notesMasterId r:id="rId19"/>
  </p:notesMasterIdLst>
  <p:sldIdLst>
    <p:sldId id="292" r:id="rId3"/>
    <p:sldId id="261" r:id="rId4"/>
    <p:sldId id="262" r:id="rId5"/>
    <p:sldId id="256" r:id="rId6"/>
    <p:sldId id="257" r:id="rId7"/>
    <p:sldId id="258" r:id="rId8"/>
    <p:sldId id="260" r:id="rId9"/>
    <p:sldId id="295" r:id="rId10"/>
    <p:sldId id="293" r:id="rId11"/>
    <p:sldId id="294" r:id="rId12"/>
    <p:sldId id="298" r:id="rId13"/>
    <p:sldId id="268" r:id="rId14"/>
    <p:sldId id="284" r:id="rId15"/>
    <p:sldId id="269" r:id="rId16"/>
    <p:sldId id="296" r:id="rId17"/>
    <p:sldId id="270" r:id="rId18"/>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40676093-162C-0F0C-7FF1-1E1BB7BB21D8}"/>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DE"/>
          </a:p>
        </p:txBody>
      </p:sp>
      <p:sp>
        <p:nvSpPr>
          <p:cNvPr id="3" name="Datumsplatzhalter 2">
            <a:extLst>
              <a:ext uri="{FF2B5EF4-FFF2-40B4-BE49-F238E27FC236}">
                <a16:creationId xmlns:a16="http://schemas.microsoft.com/office/drawing/2014/main" id="{724EAA0C-03CD-CD96-9C4E-27665FAE8B5B}"/>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62514950-EC69-428C-9BB6-F5CE05E6038E}" type="datetimeFigureOut">
              <a:rPr lang="de-DE"/>
              <a:pPr>
                <a:defRPr/>
              </a:pPr>
              <a:t>05.11.2025</a:t>
            </a:fld>
            <a:endParaRPr lang="de-DE"/>
          </a:p>
        </p:txBody>
      </p:sp>
      <p:sp>
        <p:nvSpPr>
          <p:cNvPr id="4" name="Folienbildplatzhalter 3">
            <a:extLst>
              <a:ext uri="{FF2B5EF4-FFF2-40B4-BE49-F238E27FC236}">
                <a16:creationId xmlns:a16="http://schemas.microsoft.com/office/drawing/2014/main" id="{6949A71E-3A45-D8ED-6EE1-15FA381943B9}"/>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7ABCF3C2-4A4E-E4B6-2357-45F9B6B0EA09}"/>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A54308CF-63DA-AFD0-F018-522C2DF2AA40}"/>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DE"/>
          </a:p>
        </p:txBody>
      </p:sp>
      <p:sp>
        <p:nvSpPr>
          <p:cNvPr id="7" name="Foliennummernplatzhalter 6">
            <a:extLst>
              <a:ext uri="{FF2B5EF4-FFF2-40B4-BE49-F238E27FC236}">
                <a16:creationId xmlns:a16="http://schemas.microsoft.com/office/drawing/2014/main" id="{D0ABA8B9-113D-280D-1BF4-40D06048FE06}"/>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794FE5EC-5F47-413C-B965-C2146AA6A3A4}"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lienbildplatzhalter 1">
            <a:extLst>
              <a:ext uri="{FF2B5EF4-FFF2-40B4-BE49-F238E27FC236}">
                <a16:creationId xmlns:a16="http://schemas.microsoft.com/office/drawing/2014/main" id="{72CA69B9-7341-CB91-1AD1-B723D373CF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izenplatzhalter 2">
            <a:extLst>
              <a:ext uri="{FF2B5EF4-FFF2-40B4-BE49-F238E27FC236}">
                <a16:creationId xmlns:a16="http://schemas.microsoft.com/office/drawing/2014/main" id="{61D2BF00-D766-F881-EB01-D619F559DF6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
        <p:nvSpPr>
          <p:cNvPr id="12292" name="Foliennummernplatzhalter 3">
            <a:extLst>
              <a:ext uri="{FF2B5EF4-FFF2-40B4-BE49-F238E27FC236}">
                <a16:creationId xmlns:a16="http://schemas.microsoft.com/office/drawing/2014/main" id="{85A33DA0-5136-0850-94A6-F7B44D8C31F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C803912-8580-461F-A1D6-85B94897D150}" type="slidenum">
              <a:rPr lang="de-DE" altLang="de-DE" smtClean="0">
                <a:latin typeface="Calibri" panose="020F0502020204030204" pitchFamily="34" charset="0"/>
              </a:rPr>
              <a:pPr/>
              <a:t>9</a:t>
            </a:fld>
            <a:endParaRPr lang="de-DE" altLang="de-DE">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a:extLst>
              <a:ext uri="{FF2B5EF4-FFF2-40B4-BE49-F238E27FC236}">
                <a16:creationId xmlns:a16="http://schemas.microsoft.com/office/drawing/2014/main" id="{2B797951-8B85-531D-D2DC-3DDAF5925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izenplatzhalter 2">
            <a:extLst>
              <a:ext uri="{FF2B5EF4-FFF2-40B4-BE49-F238E27FC236}">
                <a16:creationId xmlns:a16="http://schemas.microsoft.com/office/drawing/2014/main" id="{71FD472C-BF27-FE0A-6B7F-78F581B4A4B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dirty="0"/>
          </a:p>
        </p:txBody>
      </p:sp>
      <p:sp>
        <p:nvSpPr>
          <p:cNvPr id="14340" name="Foliennummernplatzhalter 3">
            <a:extLst>
              <a:ext uri="{FF2B5EF4-FFF2-40B4-BE49-F238E27FC236}">
                <a16:creationId xmlns:a16="http://schemas.microsoft.com/office/drawing/2014/main" id="{3A3D988D-B066-A7C4-2594-0574F420A6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2CDE55-ED43-495A-8064-2E4D218DCF71}" type="slidenum">
              <a:rPr lang="de-DE" altLang="de-DE" smtClean="0">
                <a:latin typeface="Calibri" panose="020F0502020204030204" pitchFamily="34" charset="0"/>
              </a:rPr>
              <a:pPr/>
              <a:t>10</a:t>
            </a:fld>
            <a:endParaRPr lang="de-DE" altLang="de-DE">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a:extLst>
              <a:ext uri="{FF2B5EF4-FFF2-40B4-BE49-F238E27FC236}">
                <a16:creationId xmlns:a16="http://schemas.microsoft.com/office/drawing/2014/main" id="{5510A14B-6C53-023A-1407-7AD0163FD0F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izenplatzhalter 2">
            <a:extLst>
              <a:ext uri="{FF2B5EF4-FFF2-40B4-BE49-F238E27FC236}">
                <a16:creationId xmlns:a16="http://schemas.microsoft.com/office/drawing/2014/main" id="{FFB7F140-9DC5-D51C-02FF-C62AFE063F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
        <p:nvSpPr>
          <p:cNvPr id="21508" name="Foliennummernplatzhalter 3">
            <a:extLst>
              <a:ext uri="{FF2B5EF4-FFF2-40B4-BE49-F238E27FC236}">
                <a16:creationId xmlns:a16="http://schemas.microsoft.com/office/drawing/2014/main" id="{A02180C8-66EB-6717-DE9C-95E4C34035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43A6107-81F8-4FA2-A8E8-0BF394E209C2}" type="slidenum">
              <a:rPr lang="de-DE" altLang="de-DE" smtClean="0">
                <a:latin typeface="Calibri" panose="020F0502020204030204" pitchFamily="34" charset="0"/>
              </a:rPr>
              <a:pPr/>
              <a:t>13</a:t>
            </a:fld>
            <a:endParaRPr lang="de-DE" altLang="de-DE">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3" name="Foliennummernplatzhalter 5">
            <a:extLst>
              <a:ext uri="{FF2B5EF4-FFF2-40B4-BE49-F238E27FC236}">
                <a16:creationId xmlns:a16="http://schemas.microsoft.com/office/drawing/2014/main" id="{96F23B24-5670-ACF8-672D-439F6638F289}"/>
              </a:ext>
            </a:extLst>
          </p:cNvPr>
          <p:cNvSpPr txBox="1">
            <a:spLocks/>
          </p:cNvSpPr>
          <p:nvPr userDrawn="1"/>
        </p:nvSpPr>
        <p:spPr bwMode="auto">
          <a:xfrm>
            <a:off x="7812088" y="6453188"/>
            <a:ext cx="863600" cy="144462"/>
          </a:xfrm>
          <a:prstGeom prst="rect">
            <a:avLst/>
          </a:prstGeom>
          <a:noFill/>
          <a:ln w="9525">
            <a:noFill/>
            <a:miter lim="800000"/>
            <a:headEnd/>
            <a:tailEnd/>
          </a:ln>
        </p:spPr>
        <p:txBody>
          <a:bodyPr lIns="0" tIns="0" rIns="0" bIns="0" anchor="b"/>
          <a:lstStyle>
            <a:lvl1pPr defTabSz="863600">
              <a:defRPr>
                <a:solidFill>
                  <a:schemeClr val="tx1"/>
                </a:solidFill>
                <a:latin typeface="Arial" panose="020B0604020202020204" pitchFamily="34" charset="0"/>
                <a:cs typeface="Arial" panose="020B0604020202020204" pitchFamily="34" charset="0"/>
              </a:defRPr>
            </a:lvl1pPr>
            <a:lvl2pPr marL="742950" indent="-285750" defTabSz="863600">
              <a:defRPr>
                <a:solidFill>
                  <a:schemeClr val="tx1"/>
                </a:solidFill>
                <a:latin typeface="Arial" panose="020B0604020202020204" pitchFamily="34" charset="0"/>
                <a:cs typeface="Arial" panose="020B0604020202020204" pitchFamily="34" charset="0"/>
              </a:defRPr>
            </a:lvl2pPr>
            <a:lvl3pPr marL="1143000" indent="-228600" defTabSz="863600">
              <a:defRPr>
                <a:solidFill>
                  <a:schemeClr val="tx1"/>
                </a:solidFill>
                <a:latin typeface="Arial" panose="020B0604020202020204" pitchFamily="34" charset="0"/>
                <a:cs typeface="Arial" panose="020B0604020202020204" pitchFamily="34" charset="0"/>
              </a:defRPr>
            </a:lvl3pPr>
            <a:lvl4pPr marL="1600200" indent="-228600" defTabSz="863600">
              <a:defRPr>
                <a:solidFill>
                  <a:schemeClr val="tx1"/>
                </a:solidFill>
                <a:latin typeface="Arial" panose="020B0604020202020204" pitchFamily="34" charset="0"/>
                <a:cs typeface="Arial" panose="020B0604020202020204" pitchFamily="34" charset="0"/>
              </a:defRPr>
            </a:lvl4pPr>
            <a:lvl5pPr marL="2057400" indent="-228600" defTabSz="863600">
              <a:defRPr>
                <a:solidFill>
                  <a:schemeClr val="tx1"/>
                </a:solidFill>
                <a:latin typeface="Arial" panose="020B0604020202020204" pitchFamily="34" charset="0"/>
                <a:cs typeface="Arial" panose="020B0604020202020204" pitchFamily="34" charset="0"/>
              </a:defRPr>
            </a:lvl5pPr>
            <a:lvl6pPr marL="25146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7DC60077-9614-47B1-B682-A3F9741A230A}" type="slidenum">
              <a:rPr lang="de-DE" altLang="de-DE" sz="800" smtClean="0"/>
              <a:pPr algn="r" eaLnBrk="1" hangingPunct="1">
                <a:defRPr/>
              </a:pPr>
              <a:t>‹Nr.›</a:t>
            </a:fld>
            <a:endParaRPr lang="de-DE" altLang="de-DE" sz="800"/>
          </a:p>
        </p:txBody>
      </p:sp>
      <p:sp>
        <p:nvSpPr>
          <p:cNvPr id="2" name="Titel 1"/>
          <p:cNvSpPr>
            <a:spLocks noGrp="1"/>
          </p:cNvSpPr>
          <p:nvPr>
            <p:ph type="ctrTitle"/>
          </p:nvPr>
        </p:nvSpPr>
        <p:spPr>
          <a:xfrm>
            <a:off x="251520" y="260649"/>
            <a:ext cx="6696744" cy="1440160"/>
          </a:xfrm>
        </p:spPr>
        <p:txBody>
          <a:bodyPr>
            <a:normAutofit/>
          </a:bodyPr>
          <a:lstStyle>
            <a:lvl1pPr>
              <a:defRPr sz="3200" b="1"/>
            </a:lvl1pPr>
          </a:lstStyle>
          <a:p>
            <a:r>
              <a:rPr lang="de-DE" dirty="0"/>
              <a:t>Titelmasterformat durch Klicken bearbeiten</a:t>
            </a:r>
          </a:p>
        </p:txBody>
      </p:sp>
      <p:sp>
        <p:nvSpPr>
          <p:cNvPr id="9" name="Textplatzhalter 8"/>
          <p:cNvSpPr>
            <a:spLocks noGrp="1"/>
          </p:cNvSpPr>
          <p:nvPr>
            <p:ph type="body" sz="quarter" idx="10"/>
          </p:nvPr>
        </p:nvSpPr>
        <p:spPr>
          <a:xfrm>
            <a:off x="323850" y="1989138"/>
            <a:ext cx="8208963" cy="4248150"/>
          </a:xfrm>
          <a:prstGeom prst="rect">
            <a:avLst/>
          </a:prstGeom>
        </p:spPr>
        <p:txBody>
          <a:bodyPr/>
          <a:lstStyle>
            <a:lvl1pPr>
              <a:buFontTx/>
              <a:buNone/>
              <a:defRPr sz="2400"/>
            </a:lvl1pPr>
            <a:lvl2pPr>
              <a:buFontTx/>
              <a:buNone/>
              <a:defRPr sz="2400"/>
            </a:lvl2pPr>
            <a:lvl3pPr>
              <a:buFontTx/>
              <a:buNone/>
              <a:defRPr sz="2400"/>
            </a:lvl3pPr>
            <a:lvl4pPr>
              <a:buFontTx/>
              <a:buNone/>
              <a:defRPr sz="2400"/>
            </a:lvl4pPr>
            <a:lvl5pPr>
              <a:buFontTx/>
              <a:buNone/>
              <a:defRPr sz="2400"/>
            </a:lvl5pPr>
          </a:lstStyle>
          <a:p>
            <a:pPr lvl="0"/>
            <a:r>
              <a:rPr lang="de-DE" dirty="0"/>
              <a:t>Textmasterformate durch Klicken bearbeiten</a:t>
            </a:r>
          </a:p>
          <a:p>
            <a:pPr lvl="0"/>
            <a:r>
              <a:rPr lang="de-DE" dirty="0"/>
              <a:t>Zweite Ebene</a:t>
            </a:r>
          </a:p>
          <a:p>
            <a:pPr lvl="0"/>
            <a:r>
              <a:rPr lang="de-DE" dirty="0"/>
              <a:t>Dritte Ebene</a:t>
            </a:r>
          </a:p>
          <a:p>
            <a:pPr lvl="0"/>
            <a:r>
              <a:rPr lang="de-DE" dirty="0"/>
              <a:t>Vierte Ebene</a:t>
            </a:r>
          </a:p>
          <a:p>
            <a:pPr lvl="0"/>
            <a:r>
              <a:rPr lang="de-DE" dirty="0"/>
              <a:t>Fünfte Ebene</a:t>
            </a:r>
          </a:p>
        </p:txBody>
      </p:sp>
    </p:spTree>
    <p:extLst>
      <p:ext uri="{BB962C8B-B14F-4D97-AF65-F5344CB8AC3E}">
        <p14:creationId xmlns:p14="http://schemas.microsoft.com/office/powerpoint/2010/main" val="3657812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07504" y="260648"/>
            <a:ext cx="6840760" cy="1152128"/>
          </a:xfrm>
        </p:spPr>
        <p:txBody>
          <a:bodyPr>
            <a:normAutofit/>
          </a:bodyPr>
          <a:lstStyle>
            <a:lvl1pPr>
              <a:defRPr sz="3200" b="1"/>
            </a:lvl1pPr>
          </a:lstStyle>
          <a:p>
            <a:r>
              <a:rPr lang="de-DE" dirty="0"/>
              <a:t>Titelmasterformat durch Klicken bearbeiten</a:t>
            </a:r>
          </a:p>
        </p:txBody>
      </p:sp>
      <p:sp>
        <p:nvSpPr>
          <p:cNvPr id="3" name="Inhaltsplatzhalter 2"/>
          <p:cNvSpPr>
            <a:spLocks noGrp="1"/>
          </p:cNvSpPr>
          <p:nvPr>
            <p:ph idx="1"/>
          </p:nvPr>
        </p:nvSpPr>
        <p:spPr>
          <a:xfrm>
            <a:off x="179512" y="1628800"/>
            <a:ext cx="8229600" cy="4525963"/>
          </a:xfrm>
          <a:prstGeom prst="rect">
            <a:avLst/>
          </a:prstGeom>
        </p:spPr>
        <p:txBody>
          <a:bodyPr/>
          <a:lstStyle>
            <a:lvl1pPr marL="0" indent="0">
              <a:buFontTx/>
              <a:buNone/>
              <a:defRPr sz="2400"/>
            </a:lvl1pPr>
            <a:lvl2pPr indent="0">
              <a:buFontTx/>
              <a:buNone/>
              <a:defRPr sz="2400"/>
            </a:lvl2pPr>
            <a:lvl3pPr indent="0">
              <a:buFontTx/>
              <a:buNone/>
              <a:defRPr sz="2400"/>
            </a:lvl3pPr>
            <a:lvl4pPr indent="0">
              <a:buFontTx/>
              <a:buNone/>
              <a:defRPr sz="2400"/>
            </a:lvl4pPr>
            <a:lvl5pPr indent="0">
              <a:buFontTx/>
              <a:buNone/>
              <a:defRPr sz="2400"/>
            </a:lvl5pPr>
          </a:lstStyle>
          <a:p>
            <a:pPr lvl="0"/>
            <a:r>
              <a:rPr lang="de-DE" dirty="0"/>
              <a:t>Textmasterformate durch Klicken bearbeiten</a:t>
            </a:r>
          </a:p>
          <a:p>
            <a:pPr lvl="0"/>
            <a:r>
              <a:rPr lang="de-DE" dirty="0"/>
              <a:t>Zweite Ebene</a:t>
            </a:r>
          </a:p>
          <a:p>
            <a:pPr lvl="0"/>
            <a:r>
              <a:rPr lang="de-DE" dirty="0"/>
              <a:t>Dritte Ebene</a:t>
            </a:r>
          </a:p>
          <a:p>
            <a:pPr lvl="0"/>
            <a:r>
              <a:rPr lang="de-DE" dirty="0"/>
              <a:t>Vierte Ebene</a:t>
            </a:r>
          </a:p>
          <a:p>
            <a:pPr lvl="0"/>
            <a:r>
              <a:rPr lang="de-DE" dirty="0"/>
              <a:t>Fünfte Ebene</a:t>
            </a:r>
          </a:p>
        </p:txBody>
      </p:sp>
      <p:sp>
        <p:nvSpPr>
          <p:cNvPr id="4" name="Foliennummernplatzhalter 5">
            <a:extLst>
              <a:ext uri="{FF2B5EF4-FFF2-40B4-BE49-F238E27FC236}">
                <a16:creationId xmlns:a16="http://schemas.microsoft.com/office/drawing/2014/main" id="{0C5342E8-3BCC-6405-467C-DE8E46076870}"/>
              </a:ext>
            </a:extLst>
          </p:cNvPr>
          <p:cNvSpPr>
            <a:spLocks noGrp="1"/>
          </p:cNvSpPr>
          <p:nvPr>
            <p:ph type="sldNum" sz="quarter" idx="10"/>
          </p:nvPr>
        </p:nvSpPr>
        <p:spPr>
          <a:ln/>
        </p:spPr>
        <p:txBody>
          <a:bodyPr/>
          <a:lstStyle>
            <a:lvl1pPr>
              <a:defRPr/>
            </a:lvl1pPr>
          </a:lstStyle>
          <a:p>
            <a:pPr>
              <a:defRPr/>
            </a:pPr>
            <a:fld id="{DFBAF333-2E5B-4CED-817C-8E8D9D41448B}" type="slidenum">
              <a:rPr lang="de-DE" altLang="de-DE"/>
              <a:pPr>
                <a:defRPr/>
              </a:pPr>
              <a:t>‹Nr.›</a:t>
            </a:fld>
            <a:endParaRPr lang="de-DE" altLang="de-DE"/>
          </a:p>
        </p:txBody>
      </p:sp>
    </p:spTree>
    <p:extLst>
      <p:ext uri="{BB962C8B-B14F-4D97-AF65-F5344CB8AC3E}">
        <p14:creationId xmlns:p14="http://schemas.microsoft.com/office/powerpoint/2010/main" val="3812238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a:extLst>
              <a:ext uri="{FF2B5EF4-FFF2-40B4-BE49-F238E27FC236}">
                <a16:creationId xmlns:a16="http://schemas.microsoft.com/office/drawing/2014/main" id="{AFA21B6A-164A-CAB5-DEC4-8A508C6B2E8D}"/>
              </a:ext>
            </a:extLst>
          </p:cNvPr>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de-DE"/>
          </a:p>
        </p:txBody>
      </p:sp>
      <p:sp>
        <p:nvSpPr>
          <p:cNvPr id="5" name="Fußzeilenplatzhalter 4">
            <a:extLst>
              <a:ext uri="{FF2B5EF4-FFF2-40B4-BE49-F238E27FC236}">
                <a16:creationId xmlns:a16="http://schemas.microsoft.com/office/drawing/2014/main" id="{18F581C6-81A3-40CD-64D5-3879D5BBC9D1}"/>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de-DE"/>
          </a:p>
        </p:txBody>
      </p:sp>
      <p:sp>
        <p:nvSpPr>
          <p:cNvPr id="6" name="Foliennummernplatzhalter 5">
            <a:extLst>
              <a:ext uri="{FF2B5EF4-FFF2-40B4-BE49-F238E27FC236}">
                <a16:creationId xmlns:a16="http://schemas.microsoft.com/office/drawing/2014/main" id="{E8DFCF80-5EAB-2114-935E-86F1F9D14FFF}"/>
              </a:ext>
            </a:extLst>
          </p:cNvPr>
          <p:cNvSpPr>
            <a:spLocks noGrp="1"/>
          </p:cNvSpPr>
          <p:nvPr>
            <p:ph type="sldNum" sz="quarter" idx="12"/>
          </p:nvPr>
        </p:nvSpPr>
        <p:spPr/>
        <p:txBody>
          <a:bodyPr/>
          <a:lstStyle>
            <a:lvl1pPr>
              <a:defRPr/>
            </a:lvl1pPr>
          </a:lstStyle>
          <a:p>
            <a:pPr>
              <a:defRPr/>
            </a:pPr>
            <a:fld id="{3AFB98FE-3BBC-4747-BDC4-D34885509878}" type="slidenum">
              <a:rPr lang="de-DE" altLang="de-DE"/>
              <a:pPr>
                <a:defRPr/>
              </a:pPr>
              <a:t>‹Nr.›</a:t>
            </a:fld>
            <a:endParaRPr lang="de-DE" altLang="de-DE"/>
          </a:p>
        </p:txBody>
      </p:sp>
    </p:spTree>
    <p:extLst>
      <p:ext uri="{BB962C8B-B14F-4D97-AF65-F5344CB8AC3E}">
        <p14:creationId xmlns:p14="http://schemas.microsoft.com/office/powerpoint/2010/main" val="1849734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Foliennummernplatzhalter 5">
            <a:extLst>
              <a:ext uri="{FF2B5EF4-FFF2-40B4-BE49-F238E27FC236}">
                <a16:creationId xmlns:a16="http://schemas.microsoft.com/office/drawing/2014/main" id="{42E04B6D-AF2D-8385-BC69-F6419053E1BA}"/>
              </a:ext>
            </a:extLst>
          </p:cNvPr>
          <p:cNvSpPr>
            <a:spLocks noGrp="1"/>
          </p:cNvSpPr>
          <p:nvPr>
            <p:ph type="sldNum" sz="quarter" idx="10"/>
          </p:nvPr>
        </p:nvSpPr>
        <p:spPr>
          <a:ln/>
        </p:spPr>
        <p:txBody>
          <a:bodyPr/>
          <a:lstStyle>
            <a:lvl1pPr>
              <a:defRPr/>
            </a:lvl1pPr>
          </a:lstStyle>
          <a:p>
            <a:pPr>
              <a:defRPr/>
            </a:pPr>
            <a:fld id="{5B07C24F-572A-447F-B383-48444647E579}" type="slidenum">
              <a:rPr lang="de-DE" altLang="de-DE"/>
              <a:pPr>
                <a:defRPr/>
              </a:pPr>
              <a:t>‹Nr.›</a:t>
            </a:fld>
            <a:endParaRPr lang="de-DE" altLang="de-DE"/>
          </a:p>
        </p:txBody>
      </p:sp>
    </p:spTree>
    <p:extLst>
      <p:ext uri="{BB962C8B-B14F-4D97-AF65-F5344CB8AC3E}">
        <p14:creationId xmlns:p14="http://schemas.microsoft.com/office/powerpoint/2010/main" val="574030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3365C933-246C-FB5C-D368-419DDF08831D}"/>
              </a:ext>
            </a:extLst>
          </p:cNvPr>
          <p:cNvSpPr txBox="1">
            <a:spLocks/>
          </p:cNvSpPr>
          <p:nvPr userDrawn="1"/>
        </p:nvSpPr>
        <p:spPr bwMode="auto">
          <a:xfrm>
            <a:off x="7812088" y="6453188"/>
            <a:ext cx="863600" cy="144462"/>
          </a:xfrm>
          <a:prstGeom prst="rect">
            <a:avLst/>
          </a:prstGeom>
          <a:noFill/>
          <a:ln w="9525">
            <a:noFill/>
            <a:miter lim="800000"/>
            <a:headEnd/>
            <a:tailEnd/>
          </a:ln>
        </p:spPr>
        <p:txBody>
          <a:bodyPr lIns="0" tIns="0" rIns="0" bIns="0" anchor="b"/>
          <a:lstStyle>
            <a:lvl1pPr defTabSz="863600">
              <a:defRPr>
                <a:solidFill>
                  <a:schemeClr val="tx1"/>
                </a:solidFill>
                <a:latin typeface="Arial" panose="020B0604020202020204" pitchFamily="34" charset="0"/>
                <a:cs typeface="Arial" panose="020B0604020202020204" pitchFamily="34" charset="0"/>
              </a:defRPr>
            </a:lvl1pPr>
            <a:lvl2pPr marL="742950" indent="-285750" defTabSz="863600">
              <a:defRPr>
                <a:solidFill>
                  <a:schemeClr val="tx1"/>
                </a:solidFill>
                <a:latin typeface="Arial" panose="020B0604020202020204" pitchFamily="34" charset="0"/>
                <a:cs typeface="Arial" panose="020B0604020202020204" pitchFamily="34" charset="0"/>
              </a:defRPr>
            </a:lvl2pPr>
            <a:lvl3pPr marL="1143000" indent="-228600" defTabSz="863600">
              <a:defRPr>
                <a:solidFill>
                  <a:schemeClr val="tx1"/>
                </a:solidFill>
                <a:latin typeface="Arial" panose="020B0604020202020204" pitchFamily="34" charset="0"/>
                <a:cs typeface="Arial" panose="020B0604020202020204" pitchFamily="34" charset="0"/>
              </a:defRPr>
            </a:lvl3pPr>
            <a:lvl4pPr marL="1600200" indent="-228600" defTabSz="863600">
              <a:defRPr>
                <a:solidFill>
                  <a:schemeClr val="tx1"/>
                </a:solidFill>
                <a:latin typeface="Arial" panose="020B0604020202020204" pitchFamily="34" charset="0"/>
                <a:cs typeface="Arial" panose="020B0604020202020204" pitchFamily="34" charset="0"/>
              </a:defRPr>
            </a:lvl4pPr>
            <a:lvl5pPr marL="2057400" indent="-228600" defTabSz="863600">
              <a:defRPr>
                <a:solidFill>
                  <a:schemeClr val="tx1"/>
                </a:solidFill>
                <a:latin typeface="Arial" panose="020B0604020202020204" pitchFamily="34" charset="0"/>
                <a:cs typeface="Arial" panose="020B0604020202020204" pitchFamily="34" charset="0"/>
              </a:defRPr>
            </a:lvl5pPr>
            <a:lvl6pPr marL="25146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1A43BC13-1BB0-41DE-A141-053717516114}" type="slidenum">
              <a:rPr lang="de-DE" altLang="de-DE" sz="800" smtClean="0"/>
              <a:pPr algn="r" eaLnBrk="1" hangingPunct="1">
                <a:defRPr/>
              </a:pPr>
              <a:t>‹Nr.›</a:t>
            </a:fld>
            <a:endParaRPr lang="de-DE" altLang="de-DE" sz="800"/>
          </a:p>
        </p:txBody>
      </p:sp>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725862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Foliennummernplatzhalter 5">
            <a:extLst>
              <a:ext uri="{FF2B5EF4-FFF2-40B4-BE49-F238E27FC236}">
                <a16:creationId xmlns:a16="http://schemas.microsoft.com/office/drawing/2014/main" id="{B53CB7DB-EA59-3504-528A-72E6849414DF}"/>
              </a:ext>
            </a:extLst>
          </p:cNvPr>
          <p:cNvSpPr>
            <a:spLocks noGrp="1"/>
          </p:cNvSpPr>
          <p:nvPr>
            <p:ph type="sldNum" sz="quarter" idx="10"/>
          </p:nvPr>
        </p:nvSpPr>
        <p:spPr>
          <a:ln/>
        </p:spPr>
        <p:txBody>
          <a:bodyPr/>
          <a:lstStyle>
            <a:lvl1pPr>
              <a:defRPr/>
            </a:lvl1pPr>
          </a:lstStyle>
          <a:p>
            <a:pPr>
              <a:defRPr/>
            </a:pPr>
            <a:fld id="{93F3C9E2-154D-44EB-9FA8-7CF92891FC47}" type="slidenum">
              <a:rPr lang="de-DE" altLang="de-DE"/>
              <a:pPr>
                <a:defRPr/>
              </a:pPr>
              <a:t>‹Nr.›</a:t>
            </a:fld>
            <a:endParaRPr lang="de-DE" altLang="de-DE"/>
          </a:p>
        </p:txBody>
      </p:sp>
    </p:spTree>
    <p:extLst>
      <p:ext uri="{BB962C8B-B14F-4D97-AF65-F5344CB8AC3E}">
        <p14:creationId xmlns:p14="http://schemas.microsoft.com/office/powerpoint/2010/main" val="829000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liennummernplatzhalter 5">
            <a:extLst>
              <a:ext uri="{FF2B5EF4-FFF2-40B4-BE49-F238E27FC236}">
                <a16:creationId xmlns:a16="http://schemas.microsoft.com/office/drawing/2014/main" id="{5B44BDB7-2AE3-FF6B-49C6-9EEEC4CC55B5}"/>
              </a:ext>
            </a:extLst>
          </p:cNvPr>
          <p:cNvSpPr>
            <a:spLocks noGrp="1"/>
          </p:cNvSpPr>
          <p:nvPr>
            <p:ph type="sldNum" sz="quarter" idx="10"/>
          </p:nvPr>
        </p:nvSpPr>
        <p:spPr>
          <a:ln/>
        </p:spPr>
        <p:txBody>
          <a:bodyPr/>
          <a:lstStyle>
            <a:lvl1pPr>
              <a:defRPr/>
            </a:lvl1pPr>
          </a:lstStyle>
          <a:p>
            <a:pPr>
              <a:defRPr/>
            </a:pPr>
            <a:fld id="{FA46E9C2-EDF7-46C4-AC31-6442E40D7D96}" type="slidenum">
              <a:rPr lang="de-DE" altLang="de-DE"/>
              <a:pPr>
                <a:defRPr/>
              </a:pPr>
              <a:t>‹Nr.›</a:t>
            </a:fld>
            <a:endParaRPr lang="de-DE" altLang="de-DE"/>
          </a:p>
        </p:txBody>
      </p:sp>
    </p:spTree>
    <p:extLst>
      <p:ext uri="{BB962C8B-B14F-4D97-AF65-F5344CB8AC3E}">
        <p14:creationId xmlns:p14="http://schemas.microsoft.com/office/powerpoint/2010/main" val="1402598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5" name="Foliennummernplatzhalter 5">
            <a:extLst>
              <a:ext uri="{FF2B5EF4-FFF2-40B4-BE49-F238E27FC236}">
                <a16:creationId xmlns:a16="http://schemas.microsoft.com/office/drawing/2014/main" id="{4E8A8ED6-FB70-9E1A-D77C-54DD63AE1C6E}"/>
              </a:ext>
            </a:extLst>
          </p:cNvPr>
          <p:cNvSpPr txBox="1">
            <a:spLocks/>
          </p:cNvSpPr>
          <p:nvPr userDrawn="1"/>
        </p:nvSpPr>
        <p:spPr bwMode="auto">
          <a:xfrm>
            <a:off x="7812088" y="6453188"/>
            <a:ext cx="863600" cy="144462"/>
          </a:xfrm>
          <a:prstGeom prst="rect">
            <a:avLst/>
          </a:prstGeom>
          <a:noFill/>
          <a:ln w="9525">
            <a:noFill/>
            <a:miter lim="800000"/>
            <a:headEnd/>
            <a:tailEnd/>
          </a:ln>
        </p:spPr>
        <p:txBody>
          <a:bodyPr lIns="0" tIns="0" rIns="0" bIns="0" anchor="b"/>
          <a:lstStyle>
            <a:lvl1pPr defTabSz="863600">
              <a:defRPr>
                <a:solidFill>
                  <a:schemeClr val="tx1"/>
                </a:solidFill>
                <a:latin typeface="Arial" panose="020B0604020202020204" pitchFamily="34" charset="0"/>
                <a:cs typeface="Arial" panose="020B0604020202020204" pitchFamily="34" charset="0"/>
              </a:defRPr>
            </a:lvl1pPr>
            <a:lvl2pPr marL="742950" indent="-285750" defTabSz="863600">
              <a:defRPr>
                <a:solidFill>
                  <a:schemeClr val="tx1"/>
                </a:solidFill>
                <a:latin typeface="Arial" panose="020B0604020202020204" pitchFamily="34" charset="0"/>
                <a:cs typeface="Arial" panose="020B0604020202020204" pitchFamily="34" charset="0"/>
              </a:defRPr>
            </a:lvl2pPr>
            <a:lvl3pPr marL="1143000" indent="-228600" defTabSz="863600">
              <a:defRPr>
                <a:solidFill>
                  <a:schemeClr val="tx1"/>
                </a:solidFill>
                <a:latin typeface="Arial" panose="020B0604020202020204" pitchFamily="34" charset="0"/>
                <a:cs typeface="Arial" panose="020B0604020202020204" pitchFamily="34" charset="0"/>
              </a:defRPr>
            </a:lvl3pPr>
            <a:lvl4pPr marL="1600200" indent="-228600" defTabSz="863600">
              <a:defRPr>
                <a:solidFill>
                  <a:schemeClr val="tx1"/>
                </a:solidFill>
                <a:latin typeface="Arial" panose="020B0604020202020204" pitchFamily="34" charset="0"/>
                <a:cs typeface="Arial" panose="020B0604020202020204" pitchFamily="34" charset="0"/>
              </a:defRPr>
            </a:lvl4pPr>
            <a:lvl5pPr marL="2057400" indent="-228600" defTabSz="863600">
              <a:defRPr>
                <a:solidFill>
                  <a:schemeClr val="tx1"/>
                </a:solidFill>
                <a:latin typeface="Arial" panose="020B0604020202020204" pitchFamily="34" charset="0"/>
                <a:cs typeface="Arial" panose="020B0604020202020204" pitchFamily="34" charset="0"/>
              </a:defRPr>
            </a:lvl5pPr>
            <a:lvl6pPr marL="25146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12AEDC2D-5C8E-4B98-857A-E6B8EB239E28}" type="slidenum">
              <a:rPr lang="de-DE" altLang="de-DE" sz="800" smtClean="0"/>
              <a:pPr algn="r" eaLnBrk="1" hangingPunct="1">
                <a:defRPr/>
              </a:pPr>
              <a:t>‹Nr.›</a:t>
            </a:fld>
            <a:endParaRPr lang="de-DE" altLang="de-DE" sz="800"/>
          </a:p>
        </p:txBody>
      </p:sp>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Tree>
    <p:extLst>
      <p:ext uri="{BB962C8B-B14F-4D97-AF65-F5344CB8AC3E}">
        <p14:creationId xmlns:p14="http://schemas.microsoft.com/office/powerpoint/2010/main" val="258681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Foliennummernplatzhalter 5">
            <a:extLst>
              <a:ext uri="{FF2B5EF4-FFF2-40B4-BE49-F238E27FC236}">
                <a16:creationId xmlns:a16="http://schemas.microsoft.com/office/drawing/2014/main" id="{9F4EE780-9A0D-A09E-01BD-BC5FE750CFFA}"/>
              </a:ext>
            </a:extLst>
          </p:cNvPr>
          <p:cNvSpPr>
            <a:spLocks noGrp="1"/>
          </p:cNvSpPr>
          <p:nvPr>
            <p:ph type="sldNum" sz="quarter" idx="10"/>
          </p:nvPr>
        </p:nvSpPr>
        <p:spPr>
          <a:ln/>
        </p:spPr>
        <p:txBody>
          <a:bodyPr/>
          <a:lstStyle>
            <a:lvl1pPr>
              <a:defRPr/>
            </a:lvl1pPr>
          </a:lstStyle>
          <a:p>
            <a:pPr>
              <a:defRPr/>
            </a:pPr>
            <a:fld id="{8568AA13-5D26-4C22-977B-229C0357F391}" type="slidenum">
              <a:rPr lang="de-DE" altLang="de-DE"/>
              <a:pPr>
                <a:defRPr/>
              </a:pPr>
              <a:t>‹Nr.›</a:t>
            </a:fld>
            <a:endParaRPr lang="de-DE" altLang="de-DE"/>
          </a:p>
        </p:txBody>
      </p:sp>
    </p:spTree>
    <p:extLst>
      <p:ext uri="{BB962C8B-B14F-4D97-AF65-F5344CB8AC3E}">
        <p14:creationId xmlns:p14="http://schemas.microsoft.com/office/powerpoint/2010/main" val="4237672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Foliennummernplatzhalter 5">
            <a:extLst>
              <a:ext uri="{FF2B5EF4-FFF2-40B4-BE49-F238E27FC236}">
                <a16:creationId xmlns:a16="http://schemas.microsoft.com/office/drawing/2014/main" id="{5BF0C48F-80FA-BB0E-8510-7CD36902AF15}"/>
              </a:ext>
            </a:extLst>
          </p:cNvPr>
          <p:cNvSpPr>
            <a:spLocks noGrp="1"/>
          </p:cNvSpPr>
          <p:nvPr>
            <p:ph type="sldNum" sz="quarter" idx="10"/>
          </p:nvPr>
        </p:nvSpPr>
        <p:spPr>
          <a:ln/>
        </p:spPr>
        <p:txBody>
          <a:bodyPr/>
          <a:lstStyle>
            <a:lvl1pPr>
              <a:defRPr/>
            </a:lvl1pPr>
          </a:lstStyle>
          <a:p>
            <a:pPr>
              <a:defRPr/>
            </a:pPr>
            <a:fld id="{C9C4A1F2-E8B5-4110-A0C9-8240FAD1D1B7}" type="slidenum">
              <a:rPr lang="de-DE" altLang="de-DE"/>
              <a:pPr>
                <a:defRPr/>
              </a:pPr>
              <a:t>‹Nr.›</a:t>
            </a:fld>
            <a:endParaRPr lang="de-DE" altLang="de-DE"/>
          </a:p>
        </p:txBody>
      </p:sp>
    </p:spTree>
    <p:extLst>
      <p:ext uri="{BB962C8B-B14F-4D97-AF65-F5344CB8AC3E}">
        <p14:creationId xmlns:p14="http://schemas.microsoft.com/office/powerpoint/2010/main" val="2073192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4" name="Foliennummernplatzhalter 5">
            <a:extLst>
              <a:ext uri="{FF2B5EF4-FFF2-40B4-BE49-F238E27FC236}">
                <a16:creationId xmlns:a16="http://schemas.microsoft.com/office/drawing/2014/main" id="{39F39BE4-442A-F062-4A34-859EB2791F1F}"/>
              </a:ext>
            </a:extLst>
          </p:cNvPr>
          <p:cNvSpPr txBox="1">
            <a:spLocks/>
          </p:cNvSpPr>
          <p:nvPr userDrawn="1"/>
        </p:nvSpPr>
        <p:spPr bwMode="auto">
          <a:xfrm>
            <a:off x="7812088" y="6453188"/>
            <a:ext cx="863600" cy="144462"/>
          </a:xfrm>
          <a:prstGeom prst="rect">
            <a:avLst/>
          </a:prstGeom>
          <a:noFill/>
          <a:ln w="9525">
            <a:noFill/>
            <a:miter lim="800000"/>
            <a:headEnd/>
            <a:tailEnd/>
          </a:ln>
        </p:spPr>
        <p:txBody>
          <a:bodyPr lIns="0" tIns="0" rIns="0" bIns="0" anchor="b"/>
          <a:lstStyle>
            <a:lvl1pPr defTabSz="863600">
              <a:defRPr>
                <a:solidFill>
                  <a:schemeClr val="tx1"/>
                </a:solidFill>
                <a:latin typeface="Arial" panose="020B0604020202020204" pitchFamily="34" charset="0"/>
                <a:cs typeface="Arial" panose="020B0604020202020204" pitchFamily="34" charset="0"/>
              </a:defRPr>
            </a:lvl1pPr>
            <a:lvl2pPr marL="742950" indent="-285750" defTabSz="863600">
              <a:defRPr>
                <a:solidFill>
                  <a:schemeClr val="tx1"/>
                </a:solidFill>
                <a:latin typeface="Arial" panose="020B0604020202020204" pitchFamily="34" charset="0"/>
                <a:cs typeface="Arial" panose="020B0604020202020204" pitchFamily="34" charset="0"/>
              </a:defRPr>
            </a:lvl2pPr>
            <a:lvl3pPr marL="1143000" indent="-228600" defTabSz="863600">
              <a:defRPr>
                <a:solidFill>
                  <a:schemeClr val="tx1"/>
                </a:solidFill>
                <a:latin typeface="Arial" panose="020B0604020202020204" pitchFamily="34" charset="0"/>
                <a:cs typeface="Arial" panose="020B0604020202020204" pitchFamily="34" charset="0"/>
              </a:defRPr>
            </a:lvl3pPr>
            <a:lvl4pPr marL="1600200" indent="-228600" defTabSz="863600">
              <a:defRPr>
                <a:solidFill>
                  <a:schemeClr val="tx1"/>
                </a:solidFill>
                <a:latin typeface="Arial" panose="020B0604020202020204" pitchFamily="34" charset="0"/>
                <a:cs typeface="Arial" panose="020B0604020202020204" pitchFamily="34" charset="0"/>
              </a:defRPr>
            </a:lvl4pPr>
            <a:lvl5pPr marL="2057400" indent="-228600" defTabSz="863600">
              <a:defRPr>
                <a:solidFill>
                  <a:schemeClr val="tx1"/>
                </a:solidFill>
                <a:latin typeface="Arial" panose="020B0604020202020204" pitchFamily="34" charset="0"/>
                <a:cs typeface="Arial" panose="020B0604020202020204" pitchFamily="34" charset="0"/>
              </a:defRPr>
            </a:lvl5pPr>
            <a:lvl6pPr marL="25146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80007641-83DF-4AD1-804F-F32F8DD72E10}" type="slidenum">
              <a:rPr lang="de-DE" altLang="de-DE" sz="800" smtClean="0"/>
              <a:pPr algn="r" eaLnBrk="1" hangingPunct="1">
                <a:defRPr/>
              </a:pPr>
              <a:t>‹Nr.›</a:t>
            </a:fld>
            <a:endParaRPr lang="de-DE" altLang="de-DE" sz="800"/>
          </a:p>
        </p:txBody>
      </p:sp>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330277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38A540-EF8D-176F-2A8C-D620C9203050}"/>
              </a:ext>
            </a:extLst>
          </p:cNvPr>
          <p:cNvSpPr>
            <a:spLocks noGrp="1"/>
          </p:cNvSpPr>
          <p:nvPr>
            <p:ph type="ctrTitle"/>
          </p:nvPr>
        </p:nvSpPr>
        <p:spPr>
          <a:xfrm>
            <a:off x="1143000" y="1122363"/>
            <a:ext cx="6858000" cy="2387600"/>
          </a:xfrm>
        </p:spPr>
        <p:txBody>
          <a:bodyPr anchor="b"/>
          <a:lstStyle>
            <a:lvl1pPr algn="ctr">
              <a:defRPr sz="4500"/>
            </a:lvl1pPr>
          </a:lstStyle>
          <a:p>
            <a:r>
              <a:rPr lang="de-DE"/>
              <a:t>Mastertitelformat bearbeiten</a:t>
            </a:r>
          </a:p>
        </p:txBody>
      </p:sp>
      <p:sp>
        <p:nvSpPr>
          <p:cNvPr id="3" name="Untertitel 2">
            <a:extLst>
              <a:ext uri="{FF2B5EF4-FFF2-40B4-BE49-F238E27FC236}">
                <a16:creationId xmlns:a16="http://schemas.microsoft.com/office/drawing/2014/main" id="{A9A4D7F1-ADBB-0880-2680-563041B3B2E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p>
        </p:txBody>
      </p:sp>
      <p:sp>
        <p:nvSpPr>
          <p:cNvPr id="4" name="Datumsplatzhalter 3">
            <a:extLst>
              <a:ext uri="{FF2B5EF4-FFF2-40B4-BE49-F238E27FC236}">
                <a16:creationId xmlns:a16="http://schemas.microsoft.com/office/drawing/2014/main" id="{35DA1ACD-503E-AADC-ECC4-1C6A53F1C5B4}"/>
              </a:ext>
            </a:extLst>
          </p:cNvPr>
          <p:cNvSpPr>
            <a:spLocks noGrp="1"/>
          </p:cNvSpPr>
          <p:nvPr>
            <p:ph type="dt" sz="half" idx="10"/>
          </p:nvPr>
        </p:nvSpPr>
        <p:spPr/>
        <p:txBody>
          <a:bodyPr/>
          <a:lstStyle/>
          <a:p>
            <a:fld id="{8A2D251C-031B-4EB6-A3DF-EE29F63E32FD}" type="datetimeFigureOut">
              <a:rPr lang="de-DE" smtClean="0"/>
              <a:t>05.11.2025</a:t>
            </a:fld>
            <a:endParaRPr lang="de-DE"/>
          </a:p>
        </p:txBody>
      </p:sp>
      <p:sp>
        <p:nvSpPr>
          <p:cNvPr id="5" name="Fußzeilenplatzhalter 4">
            <a:extLst>
              <a:ext uri="{FF2B5EF4-FFF2-40B4-BE49-F238E27FC236}">
                <a16:creationId xmlns:a16="http://schemas.microsoft.com/office/drawing/2014/main" id="{A5572CA2-3AFA-CE51-6D84-74022B94A31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ADFD9D4-6498-D88B-296F-52F2F7051473}"/>
              </a:ext>
            </a:extLst>
          </p:cNvPr>
          <p:cNvSpPr>
            <a:spLocks noGrp="1"/>
          </p:cNvSpPr>
          <p:nvPr>
            <p:ph type="sldNum" sz="quarter" idx="12"/>
          </p:nvPr>
        </p:nvSpPr>
        <p:spPr/>
        <p:txBody>
          <a:bodyPr/>
          <a:lstStyle/>
          <a:p>
            <a:fld id="{4CDB77A1-C958-4691-997F-147BF1F24D7C}" type="slidenum">
              <a:rPr lang="de-DE" smtClean="0"/>
              <a:t>‹Nr.›</a:t>
            </a:fld>
            <a:endParaRPr lang="de-DE"/>
          </a:p>
        </p:txBody>
      </p:sp>
    </p:spTree>
    <p:extLst>
      <p:ext uri="{BB962C8B-B14F-4D97-AF65-F5344CB8AC3E}">
        <p14:creationId xmlns:p14="http://schemas.microsoft.com/office/powerpoint/2010/main" val="4049190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Datumsplatzhalter 3">
            <a:extLst>
              <a:ext uri="{FF2B5EF4-FFF2-40B4-BE49-F238E27FC236}">
                <a16:creationId xmlns:a16="http://schemas.microsoft.com/office/drawing/2014/main" id="{49457F9E-F153-358B-8E0B-8E1315BD7E35}"/>
              </a:ext>
            </a:extLst>
          </p:cNvPr>
          <p:cNvSpPr>
            <a:spLocks noGrp="1"/>
          </p:cNvSpPr>
          <p:nvPr>
            <p:ph type="dt" sz="half" idx="10"/>
          </p:nvPr>
        </p:nvSpPr>
        <p:spPr/>
        <p:txBody>
          <a:bodyPr/>
          <a:lstStyle>
            <a:lvl1pPr>
              <a:defRPr/>
            </a:lvl1pPr>
          </a:lstStyle>
          <a:p>
            <a:pPr>
              <a:defRPr/>
            </a:pPr>
            <a:fld id="{1353BE82-923F-4736-8B2C-22E547CAA470}" type="datetimeFigureOut">
              <a:rPr lang="de-DE"/>
              <a:pPr>
                <a:defRPr/>
              </a:pPr>
              <a:t>05.11.2025</a:t>
            </a:fld>
            <a:endParaRPr lang="de-DE"/>
          </a:p>
        </p:txBody>
      </p:sp>
      <p:sp>
        <p:nvSpPr>
          <p:cNvPr id="5" name="Fußzeilenplatzhalter 4">
            <a:extLst>
              <a:ext uri="{FF2B5EF4-FFF2-40B4-BE49-F238E27FC236}">
                <a16:creationId xmlns:a16="http://schemas.microsoft.com/office/drawing/2014/main" id="{CAE7BAE8-464F-1875-48FE-729216BF735E}"/>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2365C3D9-D9D8-FCA2-9A47-CA5BF27F4C46}"/>
              </a:ext>
            </a:extLst>
          </p:cNvPr>
          <p:cNvSpPr>
            <a:spLocks noGrp="1"/>
          </p:cNvSpPr>
          <p:nvPr>
            <p:ph type="sldNum" sz="quarter" idx="12"/>
          </p:nvPr>
        </p:nvSpPr>
        <p:spPr/>
        <p:txBody>
          <a:bodyPr/>
          <a:lstStyle>
            <a:lvl1pPr>
              <a:defRPr/>
            </a:lvl1pPr>
          </a:lstStyle>
          <a:p>
            <a:pPr>
              <a:defRPr/>
            </a:pPr>
            <a:fld id="{5C598892-F6F7-4419-B57A-5C06DE76A1CC}" type="slidenum">
              <a:rPr lang="de-DE" altLang="de-DE"/>
              <a:pPr>
                <a:defRPr/>
              </a:pPr>
              <a:t>‹Nr.›</a:t>
            </a:fld>
            <a:endParaRPr lang="de-DE" altLang="de-DE"/>
          </a:p>
        </p:txBody>
      </p:sp>
    </p:spTree>
    <p:extLst>
      <p:ext uri="{BB962C8B-B14F-4D97-AF65-F5344CB8AC3E}">
        <p14:creationId xmlns:p14="http://schemas.microsoft.com/office/powerpoint/2010/main" val="2066231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9A0775D-7677-527D-618F-25B71E7466C0}"/>
              </a:ext>
            </a:extLst>
          </p:cNvPr>
          <p:cNvSpPr>
            <a:spLocks noGrp="1"/>
          </p:cNvSpPr>
          <p:nvPr>
            <p:ph type="dt" sz="half" idx="10"/>
          </p:nvPr>
        </p:nvSpPr>
        <p:spPr/>
        <p:txBody>
          <a:bodyPr/>
          <a:lstStyle>
            <a:lvl1pPr>
              <a:defRPr/>
            </a:lvl1pPr>
          </a:lstStyle>
          <a:p>
            <a:pPr>
              <a:defRPr/>
            </a:pPr>
            <a:fld id="{80FEA255-0167-490E-8B8B-36D87D6ADC94}" type="datetimeFigureOut">
              <a:rPr lang="de-DE"/>
              <a:pPr>
                <a:defRPr/>
              </a:pPr>
              <a:t>05.11.2025</a:t>
            </a:fld>
            <a:endParaRPr lang="de-DE"/>
          </a:p>
        </p:txBody>
      </p:sp>
      <p:sp>
        <p:nvSpPr>
          <p:cNvPr id="5" name="Fußzeilenplatzhalter 4">
            <a:extLst>
              <a:ext uri="{FF2B5EF4-FFF2-40B4-BE49-F238E27FC236}">
                <a16:creationId xmlns:a16="http://schemas.microsoft.com/office/drawing/2014/main" id="{0A86964F-4812-DE88-C3AF-99334E40965D}"/>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89CA0911-CA23-FAFB-C2E3-5679ADF67A70}"/>
              </a:ext>
            </a:extLst>
          </p:cNvPr>
          <p:cNvSpPr>
            <a:spLocks noGrp="1"/>
          </p:cNvSpPr>
          <p:nvPr>
            <p:ph type="sldNum" sz="quarter" idx="12"/>
          </p:nvPr>
        </p:nvSpPr>
        <p:spPr/>
        <p:txBody>
          <a:bodyPr/>
          <a:lstStyle>
            <a:lvl1pPr>
              <a:defRPr/>
            </a:lvl1pPr>
          </a:lstStyle>
          <a:p>
            <a:pPr>
              <a:defRPr/>
            </a:pPr>
            <a:fld id="{8314E47A-F580-41AB-9D9A-548AF03AC960}" type="slidenum">
              <a:rPr lang="de-DE" altLang="de-DE"/>
              <a:pPr>
                <a:defRPr/>
              </a:pPr>
              <a:t>‹Nr.›</a:t>
            </a:fld>
            <a:endParaRPr lang="de-DE" altLang="de-DE"/>
          </a:p>
        </p:txBody>
      </p:sp>
    </p:spTree>
    <p:extLst>
      <p:ext uri="{BB962C8B-B14F-4D97-AF65-F5344CB8AC3E}">
        <p14:creationId xmlns:p14="http://schemas.microsoft.com/office/powerpoint/2010/main" val="3449462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9"/>
            <a:ext cx="7886700" cy="2852737"/>
          </a:xfrm>
        </p:spPr>
        <p:txBody>
          <a:bodyPr anchor="b"/>
          <a:lstStyle>
            <a:lvl1pPr>
              <a:defRPr sz="4500"/>
            </a:lvl1pPr>
          </a:lstStyle>
          <a:p>
            <a:r>
              <a:rPr lang="de-DE"/>
              <a:t>Titelmasterformat durch Klicken bearbeiten</a:t>
            </a:r>
          </a:p>
        </p:txBody>
      </p:sp>
      <p:sp>
        <p:nvSpPr>
          <p:cNvPr id="3" name="Textplatzhalt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D786FFF7-F89C-429D-27B9-755C44B8CFE7}"/>
              </a:ext>
            </a:extLst>
          </p:cNvPr>
          <p:cNvSpPr>
            <a:spLocks noGrp="1"/>
          </p:cNvSpPr>
          <p:nvPr>
            <p:ph type="dt" sz="half" idx="10"/>
          </p:nvPr>
        </p:nvSpPr>
        <p:spPr/>
        <p:txBody>
          <a:bodyPr/>
          <a:lstStyle>
            <a:lvl1pPr>
              <a:defRPr/>
            </a:lvl1pPr>
          </a:lstStyle>
          <a:p>
            <a:pPr>
              <a:defRPr/>
            </a:pPr>
            <a:fld id="{4E271312-E295-48F9-BE18-478A3515D586}" type="datetimeFigureOut">
              <a:rPr lang="de-DE"/>
              <a:pPr>
                <a:defRPr/>
              </a:pPr>
              <a:t>05.11.2025</a:t>
            </a:fld>
            <a:endParaRPr lang="de-DE"/>
          </a:p>
        </p:txBody>
      </p:sp>
      <p:sp>
        <p:nvSpPr>
          <p:cNvPr id="5" name="Fußzeilenplatzhalter 4">
            <a:extLst>
              <a:ext uri="{FF2B5EF4-FFF2-40B4-BE49-F238E27FC236}">
                <a16:creationId xmlns:a16="http://schemas.microsoft.com/office/drawing/2014/main" id="{6FF28160-838F-5C75-4437-DB14272A3233}"/>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0524C8C4-4C5A-E13A-98AE-067C6FBB1BF5}"/>
              </a:ext>
            </a:extLst>
          </p:cNvPr>
          <p:cNvSpPr>
            <a:spLocks noGrp="1"/>
          </p:cNvSpPr>
          <p:nvPr>
            <p:ph type="sldNum" sz="quarter" idx="12"/>
          </p:nvPr>
        </p:nvSpPr>
        <p:spPr/>
        <p:txBody>
          <a:bodyPr/>
          <a:lstStyle>
            <a:lvl1pPr>
              <a:defRPr/>
            </a:lvl1pPr>
          </a:lstStyle>
          <a:p>
            <a:pPr>
              <a:defRPr/>
            </a:pPr>
            <a:fld id="{16717ABF-222C-4059-A071-E86D414F3E8E}" type="slidenum">
              <a:rPr lang="de-DE" altLang="de-DE"/>
              <a:pPr>
                <a:defRPr/>
              </a:pPr>
              <a:t>‹Nr.›</a:t>
            </a:fld>
            <a:endParaRPr lang="de-DE" altLang="de-DE"/>
          </a:p>
        </p:txBody>
      </p:sp>
    </p:spTree>
    <p:extLst>
      <p:ext uri="{BB962C8B-B14F-4D97-AF65-F5344CB8AC3E}">
        <p14:creationId xmlns:p14="http://schemas.microsoft.com/office/powerpoint/2010/main" val="3954414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28650" y="1825625"/>
            <a:ext cx="38862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29150" y="1825625"/>
            <a:ext cx="38862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3">
            <a:extLst>
              <a:ext uri="{FF2B5EF4-FFF2-40B4-BE49-F238E27FC236}">
                <a16:creationId xmlns:a16="http://schemas.microsoft.com/office/drawing/2014/main" id="{8842C39F-07D6-354C-861A-ED11697EE059}"/>
              </a:ext>
            </a:extLst>
          </p:cNvPr>
          <p:cNvSpPr>
            <a:spLocks noGrp="1"/>
          </p:cNvSpPr>
          <p:nvPr>
            <p:ph type="dt" sz="half" idx="10"/>
          </p:nvPr>
        </p:nvSpPr>
        <p:spPr/>
        <p:txBody>
          <a:bodyPr/>
          <a:lstStyle>
            <a:lvl1pPr>
              <a:defRPr/>
            </a:lvl1pPr>
          </a:lstStyle>
          <a:p>
            <a:pPr>
              <a:defRPr/>
            </a:pPr>
            <a:fld id="{C30C7C80-C4D5-4295-9F1C-3D5F1247C1CB}" type="datetimeFigureOut">
              <a:rPr lang="de-DE"/>
              <a:pPr>
                <a:defRPr/>
              </a:pPr>
              <a:t>05.11.2025</a:t>
            </a:fld>
            <a:endParaRPr lang="de-DE"/>
          </a:p>
        </p:txBody>
      </p:sp>
      <p:sp>
        <p:nvSpPr>
          <p:cNvPr id="6" name="Fußzeilenplatzhalter 4">
            <a:extLst>
              <a:ext uri="{FF2B5EF4-FFF2-40B4-BE49-F238E27FC236}">
                <a16:creationId xmlns:a16="http://schemas.microsoft.com/office/drawing/2014/main" id="{4F51DC1D-CD6D-C371-FA55-A394031699D8}"/>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031858C7-30FB-42C1-0DDB-CDE1110BEAA6}"/>
              </a:ext>
            </a:extLst>
          </p:cNvPr>
          <p:cNvSpPr>
            <a:spLocks noGrp="1"/>
          </p:cNvSpPr>
          <p:nvPr>
            <p:ph type="sldNum" sz="quarter" idx="12"/>
          </p:nvPr>
        </p:nvSpPr>
        <p:spPr/>
        <p:txBody>
          <a:bodyPr/>
          <a:lstStyle>
            <a:lvl1pPr>
              <a:defRPr/>
            </a:lvl1pPr>
          </a:lstStyle>
          <a:p>
            <a:pPr>
              <a:defRPr/>
            </a:pPr>
            <a:fld id="{72D2FA74-FB87-4440-AB60-124D308EEA72}" type="slidenum">
              <a:rPr lang="de-DE" altLang="de-DE"/>
              <a:pPr>
                <a:defRPr/>
              </a:pPr>
              <a:t>‹Nr.›</a:t>
            </a:fld>
            <a:endParaRPr lang="de-DE" altLang="de-DE"/>
          </a:p>
        </p:txBody>
      </p:sp>
    </p:spTree>
    <p:extLst>
      <p:ext uri="{BB962C8B-B14F-4D97-AF65-F5344CB8AC3E}">
        <p14:creationId xmlns:p14="http://schemas.microsoft.com/office/powerpoint/2010/main" val="2525301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29841" y="365126"/>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Inhaltsplatzhalter 3"/>
          <p:cNvSpPr>
            <a:spLocks noGrp="1"/>
          </p:cNvSpPr>
          <p:nvPr>
            <p:ph sz="half" idx="2"/>
          </p:nvPr>
        </p:nvSpPr>
        <p:spPr>
          <a:xfrm>
            <a:off x="629842" y="2505075"/>
            <a:ext cx="3868340"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Inhaltsplatzhalter 5"/>
          <p:cNvSpPr>
            <a:spLocks noGrp="1"/>
          </p:cNvSpPr>
          <p:nvPr>
            <p:ph sz="quarter" idx="4"/>
          </p:nvPr>
        </p:nvSpPr>
        <p:spPr>
          <a:xfrm>
            <a:off x="4629150" y="2505075"/>
            <a:ext cx="3887391"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3">
            <a:extLst>
              <a:ext uri="{FF2B5EF4-FFF2-40B4-BE49-F238E27FC236}">
                <a16:creationId xmlns:a16="http://schemas.microsoft.com/office/drawing/2014/main" id="{6FD870D7-66BB-CAF0-9072-B14957B29190}"/>
              </a:ext>
            </a:extLst>
          </p:cNvPr>
          <p:cNvSpPr>
            <a:spLocks noGrp="1"/>
          </p:cNvSpPr>
          <p:nvPr>
            <p:ph type="dt" sz="half" idx="10"/>
          </p:nvPr>
        </p:nvSpPr>
        <p:spPr/>
        <p:txBody>
          <a:bodyPr/>
          <a:lstStyle>
            <a:lvl1pPr>
              <a:defRPr/>
            </a:lvl1pPr>
          </a:lstStyle>
          <a:p>
            <a:pPr>
              <a:defRPr/>
            </a:pPr>
            <a:fld id="{18A92458-3830-49D8-A52D-2CF73BC4F2C1}" type="datetimeFigureOut">
              <a:rPr lang="de-DE"/>
              <a:pPr>
                <a:defRPr/>
              </a:pPr>
              <a:t>05.11.2025</a:t>
            </a:fld>
            <a:endParaRPr lang="de-DE"/>
          </a:p>
        </p:txBody>
      </p:sp>
      <p:sp>
        <p:nvSpPr>
          <p:cNvPr id="8" name="Fußzeilenplatzhalter 4">
            <a:extLst>
              <a:ext uri="{FF2B5EF4-FFF2-40B4-BE49-F238E27FC236}">
                <a16:creationId xmlns:a16="http://schemas.microsoft.com/office/drawing/2014/main" id="{7ADF1633-BFDF-E5F9-6FC8-EA441B8858E4}"/>
              </a:ext>
            </a:extLst>
          </p:cNvPr>
          <p:cNvSpPr>
            <a:spLocks noGrp="1"/>
          </p:cNvSpPr>
          <p:nvPr>
            <p:ph type="ftr" sz="quarter" idx="11"/>
          </p:nvPr>
        </p:nvSpPr>
        <p:spPr/>
        <p:txBody>
          <a:bodyPr/>
          <a:lstStyle>
            <a:lvl1pPr>
              <a:defRPr/>
            </a:lvl1pPr>
          </a:lstStyle>
          <a:p>
            <a:pPr>
              <a:defRPr/>
            </a:pPr>
            <a:endParaRPr lang="de-DE"/>
          </a:p>
        </p:txBody>
      </p:sp>
      <p:sp>
        <p:nvSpPr>
          <p:cNvPr id="9" name="Foliennummernplatzhalter 5">
            <a:extLst>
              <a:ext uri="{FF2B5EF4-FFF2-40B4-BE49-F238E27FC236}">
                <a16:creationId xmlns:a16="http://schemas.microsoft.com/office/drawing/2014/main" id="{6BC08284-B4BD-47DB-03B7-E07E3E80B0BF}"/>
              </a:ext>
            </a:extLst>
          </p:cNvPr>
          <p:cNvSpPr>
            <a:spLocks noGrp="1"/>
          </p:cNvSpPr>
          <p:nvPr>
            <p:ph type="sldNum" sz="quarter" idx="12"/>
          </p:nvPr>
        </p:nvSpPr>
        <p:spPr/>
        <p:txBody>
          <a:bodyPr/>
          <a:lstStyle>
            <a:lvl1pPr>
              <a:defRPr/>
            </a:lvl1pPr>
          </a:lstStyle>
          <a:p>
            <a:pPr>
              <a:defRPr/>
            </a:pPr>
            <a:fld id="{C9580AAE-4289-4E02-852A-4F7996BBE1FE}" type="slidenum">
              <a:rPr lang="de-DE" altLang="de-DE"/>
              <a:pPr>
                <a:defRPr/>
              </a:pPr>
              <a:t>‹Nr.›</a:t>
            </a:fld>
            <a:endParaRPr lang="de-DE" altLang="de-DE"/>
          </a:p>
        </p:txBody>
      </p:sp>
    </p:spTree>
    <p:extLst>
      <p:ext uri="{BB962C8B-B14F-4D97-AF65-F5344CB8AC3E}">
        <p14:creationId xmlns:p14="http://schemas.microsoft.com/office/powerpoint/2010/main" val="9186242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3">
            <a:extLst>
              <a:ext uri="{FF2B5EF4-FFF2-40B4-BE49-F238E27FC236}">
                <a16:creationId xmlns:a16="http://schemas.microsoft.com/office/drawing/2014/main" id="{B6B95BE6-3951-A998-B617-A4623FAFD4BB}"/>
              </a:ext>
            </a:extLst>
          </p:cNvPr>
          <p:cNvSpPr>
            <a:spLocks noGrp="1"/>
          </p:cNvSpPr>
          <p:nvPr>
            <p:ph type="dt" sz="half" idx="10"/>
          </p:nvPr>
        </p:nvSpPr>
        <p:spPr/>
        <p:txBody>
          <a:bodyPr/>
          <a:lstStyle>
            <a:lvl1pPr>
              <a:defRPr/>
            </a:lvl1pPr>
          </a:lstStyle>
          <a:p>
            <a:pPr>
              <a:defRPr/>
            </a:pPr>
            <a:fld id="{1B43D982-54BD-4E9C-9A81-595791E6055B}" type="datetimeFigureOut">
              <a:rPr lang="de-DE"/>
              <a:pPr>
                <a:defRPr/>
              </a:pPr>
              <a:t>05.11.2025</a:t>
            </a:fld>
            <a:endParaRPr lang="de-DE"/>
          </a:p>
        </p:txBody>
      </p:sp>
      <p:sp>
        <p:nvSpPr>
          <p:cNvPr id="4" name="Fußzeilenplatzhalter 4">
            <a:extLst>
              <a:ext uri="{FF2B5EF4-FFF2-40B4-BE49-F238E27FC236}">
                <a16:creationId xmlns:a16="http://schemas.microsoft.com/office/drawing/2014/main" id="{4B8B4B6A-CFC1-BC37-C836-70759C50AF22}"/>
              </a:ext>
            </a:extLst>
          </p:cNvPr>
          <p:cNvSpPr>
            <a:spLocks noGrp="1"/>
          </p:cNvSpPr>
          <p:nvPr>
            <p:ph type="ftr" sz="quarter" idx="11"/>
          </p:nvPr>
        </p:nvSpPr>
        <p:spPr/>
        <p:txBody>
          <a:bodyPr/>
          <a:lstStyle>
            <a:lvl1pPr>
              <a:defRPr/>
            </a:lvl1pPr>
          </a:lstStyle>
          <a:p>
            <a:pPr>
              <a:defRPr/>
            </a:pPr>
            <a:endParaRPr lang="de-DE"/>
          </a:p>
        </p:txBody>
      </p:sp>
      <p:sp>
        <p:nvSpPr>
          <p:cNvPr id="5" name="Foliennummernplatzhalter 5">
            <a:extLst>
              <a:ext uri="{FF2B5EF4-FFF2-40B4-BE49-F238E27FC236}">
                <a16:creationId xmlns:a16="http://schemas.microsoft.com/office/drawing/2014/main" id="{020BAAB4-3785-5608-9525-0E361E55791E}"/>
              </a:ext>
            </a:extLst>
          </p:cNvPr>
          <p:cNvSpPr>
            <a:spLocks noGrp="1"/>
          </p:cNvSpPr>
          <p:nvPr>
            <p:ph type="sldNum" sz="quarter" idx="12"/>
          </p:nvPr>
        </p:nvSpPr>
        <p:spPr/>
        <p:txBody>
          <a:bodyPr/>
          <a:lstStyle>
            <a:lvl1pPr>
              <a:defRPr/>
            </a:lvl1pPr>
          </a:lstStyle>
          <a:p>
            <a:pPr>
              <a:defRPr/>
            </a:pPr>
            <a:fld id="{E7D50A1A-6CF6-4DC2-97CE-28F56C0FEDF5}" type="slidenum">
              <a:rPr lang="de-DE" altLang="de-DE"/>
              <a:pPr>
                <a:defRPr/>
              </a:pPr>
              <a:t>‹Nr.›</a:t>
            </a:fld>
            <a:endParaRPr lang="de-DE" altLang="de-DE"/>
          </a:p>
        </p:txBody>
      </p:sp>
    </p:spTree>
    <p:extLst>
      <p:ext uri="{BB962C8B-B14F-4D97-AF65-F5344CB8AC3E}">
        <p14:creationId xmlns:p14="http://schemas.microsoft.com/office/powerpoint/2010/main" val="827571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190CF79D-EAF4-ABE9-EA55-53ED21E6826C}"/>
              </a:ext>
            </a:extLst>
          </p:cNvPr>
          <p:cNvSpPr>
            <a:spLocks noGrp="1"/>
          </p:cNvSpPr>
          <p:nvPr>
            <p:ph type="dt" sz="half" idx="10"/>
          </p:nvPr>
        </p:nvSpPr>
        <p:spPr/>
        <p:txBody>
          <a:bodyPr/>
          <a:lstStyle>
            <a:lvl1pPr>
              <a:defRPr/>
            </a:lvl1pPr>
          </a:lstStyle>
          <a:p>
            <a:pPr>
              <a:defRPr/>
            </a:pPr>
            <a:fld id="{CCA3B1D8-B613-4A15-A159-4FBD158AADAF}" type="datetimeFigureOut">
              <a:rPr lang="de-DE"/>
              <a:pPr>
                <a:defRPr/>
              </a:pPr>
              <a:t>05.11.2025</a:t>
            </a:fld>
            <a:endParaRPr lang="de-DE"/>
          </a:p>
        </p:txBody>
      </p:sp>
      <p:sp>
        <p:nvSpPr>
          <p:cNvPr id="3" name="Fußzeilenplatzhalter 4">
            <a:extLst>
              <a:ext uri="{FF2B5EF4-FFF2-40B4-BE49-F238E27FC236}">
                <a16:creationId xmlns:a16="http://schemas.microsoft.com/office/drawing/2014/main" id="{B053A356-00E3-6AF5-6C0E-77AE101C8BD6}"/>
              </a:ext>
            </a:extLst>
          </p:cNvPr>
          <p:cNvSpPr>
            <a:spLocks noGrp="1"/>
          </p:cNvSpPr>
          <p:nvPr>
            <p:ph type="ftr" sz="quarter" idx="11"/>
          </p:nvPr>
        </p:nvSpPr>
        <p:spPr/>
        <p:txBody>
          <a:bodyPr/>
          <a:lstStyle>
            <a:lvl1pPr>
              <a:defRPr/>
            </a:lvl1pPr>
          </a:lstStyle>
          <a:p>
            <a:pPr>
              <a:defRPr/>
            </a:pPr>
            <a:endParaRPr lang="de-DE"/>
          </a:p>
        </p:txBody>
      </p:sp>
      <p:sp>
        <p:nvSpPr>
          <p:cNvPr id="4" name="Foliennummernplatzhalter 5">
            <a:extLst>
              <a:ext uri="{FF2B5EF4-FFF2-40B4-BE49-F238E27FC236}">
                <a16:creationId xmlns:a16="http://schemas.microsoft.com/office/drawing/2014/main" id="{2881D575-1422-CF1B-F464-CAFCE915976E}"/>
              </a:ext>
            </a:extLst>
          </p:cNvPr>
          <p:cNvSpPr>
            <a:spLocks noGrp="1"/>
          </p:cNvSpPr>
          <p:nvPr>
            <p:ph type="sldNum" sz="quarter" idx="12"/>
          </p:nvPr>
        </p:nvSpPr>
        <p:spPr/>
        <p:txBody>
          <a:bodyPr/>
          <a:lstStyle>
            <a:lvl1pPr>
              <a:defRPr/>
            </a:lvl1pPr>
          </a:lstStyle>
          <a:p>
            <a:pPr>
              <a:defRPr/>
            </a:pPr>
            <a:fld id="{E042CCD1-A572-4152-8E7E-9D639F79BD34}" type="slidenum">
              <a:rPr lang="de-DE" altLang="de-DE"/>
              <a:pPr>
                <a:defRPr/>
              </a:pPr>
              <a:t>‹Nr.›</a:t>
            </a:fld>
            <a:endParaRPr lang="de-DE" altLang="de-DE"/>
          </a:p>
        </p:txBody>
      </p:sp>
    </p:spTree>
    <p:extLst>
      <p:ext uri="{BB962C8B-B14F-4D97-AF65-F5344CB8AC3E}">
        <p14:creationId xmlns:p14="http://schemas.microsoft.com/office/powerpoint/2010/main" val="175549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457200"/>
            <a:ext cx="2949178" cy="1600200"/>
          </a:xfrm>
        </p:spPr>
        <p:txBody>
          <a:bodyPr anchor="b"/>
          <a:lstStyle>
            <a:lvl1pPr>
              <a:defRPr sz="2400"/>
            </a:lvl1pPr>
          </a:lstStyle>
          <a:p>
            <a:r>
              <a:rPr lang="de-DE"/>
              <a:t>Titelmasterformat durch Klicken bearbeiten</a:t>
            </a:r>
          </a:p>
        </p:txBody>
      </p:sp>
      <p:sp>
        <p:nvSpPr>
          <p:cNvPr id="3" name="Inhaltsplatzhalt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umsplatzhalter 3">
            <a:extLst>
              <a:ext uri="{FF2B5EF4-FFF2-40B4-BE49-F238E27FC236}">
                <a16:creationId xmlns:a16="http://schemas.microsoft.com/office/drawing/2014/main" id="{B082643A-5C6F-DBFC-DA70-E51286E9AEBD}"/>
              </a:ext>
            </a:extLst>
          </p:cNvPr>
          <p:cNvSpPr>
            <a:spLocks noGrp="1"/>
          </p:cNvSpPr>
          <p:nvPr>
            <p:ph type="dt" sz="half" idx="10"/>
          </p:nvPr>
        </p:nvSpPr>
        <p:spPr/>
        <p:txBody>
          <a:bodyPr/>
          <a:lstStyle>
            <a:lvl1pPr>
              <a:defRPr/>
            </a:lvl1pPr>
          </a:lstStyle>
          <a:p>
            <a:pPr>
              <a:defRPr/>
            </a:pPr>
            <a:fld id="{6B6CE19E-8756-40DA-93CD-094CF35BBE97}" type="datetimeFigureOut">
              <a:rPr lang="de-DE"/>
              <a:pPr>
                <a:defRPr/>
              </a:pPr>
              <a:t>05.11.2025</a:t>
            </a:fld>
            <a:endParaRPr lang="de-DE"/>
          </a:p>
        </p:txBody>
      </p:sp>
      <p:sp>
        <p:nvSpPr>
          <p:cNvPr id="6" name="Fußzeilenplatzhalter 4">
            <a:extLst>
              <a:ext uri="{FF2B5EF4-FFF2-40B4-BE49-F238E27FC236}">
                <a16:creationId xmlns:a16="http://schemas.microsoft.com/office/drawing/2014/main" id="{3FE2A32B-1B98-4EE2-5CF8-4523727EAA5F}"/>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C681301A-7C09-5206-A923-2F44C2E3F47E}"/>
              </a:ext>
            </a:extLst>
          </p:cNvPr>
          <p:cNvSpPr>
            <a:spLocks noGrp="1"/>
          </p:cNvSpPr>
          <p:nvPr>
            <p:ph type="sldNum" sz="quarter" idx="12"/>
          </p:nvPr>
        </p:nvSpPr>
        <p:spPr/>
        <p:txBody>
          <a:bodyPr/>
          <a:lstStyle>
            <a:lvl1pPr>
              <a:defRPr/>
            </a:lvl1pPr>
          </a:lstStyle>
          <a:p>
            <a:pPr>
              <a:defRPr/>
            </a:pPr>
            <a:fld id="{0F88B245-FCCE-4967-BBB1-6045BC392565}" type="slidenum">
              <a:rPr lang="de-DE" altLang="de-DE"/>
              <a:pPr>
                <a:defRPr/>
              </a:pPr>
              <a:t>‹Nr.›</a:t>
            </a:fld>
            <a:endParaRPr lang="de-DE" altLang="de-DE"/>
          </a:p>
        </p:txBody>
      </p:sp>
    </p:spTree>
    <p:extLst>
      <p:ext uri="{BB962C8B-B14F-4D97-AF65-F5344CB8AC3E}">
        <p14:creationId xmlns:p14="http://schemas.microsoft.com/office/powerpoint/2010/main" val="128771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457200"/>
            <a:ext cx="2949178" cy="1600200"/>
          </a:xfrm>
        </p:spPr>
        <p:txBody>
          <a:bodyPr anchor="b"/>
          <a:lstStyle>
            <a:lvl1pPr>
              <a:defRPr sz="2400"/>
            </a:lvl1pPr>
          </a:lstStyle>
          <a:p>
            <a:r>
              <a:rPr lang="de-DE"/>
              <a:t>Titelmasterformat durch Klicken bearbeiten</a:t>
            </a:r>
          </a:p>
        </p:txBody>
      </p:sp>
      <p:sp>
        <p:nvSpPr>
          <p:cNvPr id="3" name="Bildplatzhalt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de-DE" noProof="0"/>
          </a:p>
        </p:txBody>
      </p:sp>
      <p:sp>
        <p:nvSpPr>
          <p:cNvPr id="4" name="Textplatzhalt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umsplatzhalter 3">
            <a:extLst>
              <a:ext uri="{FF2B5EF4-FFF2-40B4-BE49-F238E27FC236}">
                <a16:creationId xmlns:a16="http://schemas.microsoft.com/office/drawing/2014/main" id="{B52FB2FA-73E9-1054-A153-C46F0225D115}"/>
              </a:ext>
            </a:extLst>
          </p:cNvPr>
          <p:cNvSpPr>
            <a:spLocks noGrp="1"/>
          </p:cNvSpPr>
          <p:nvPr>
            <p:ph type="dt" sz="half" idx="10"/>
          </p:nvPr>
        </p:nvSpPr>
        <p:spPr/>
        <p:txBody>
          <a:bodyPr/>
          <a:lstStyle>
            <a:lvl1pPr>
              <a:defRPr/>
            </a:lvl1pPr>
          </a:lstStyle>
          <a:p>
            <a:pPr>
              <a:defRPr/>
            </a:pPr>
            <a:fld id="{634C28B9-8E21-465F-9B5E-06591C7E6B68}" type="datetimeFigureOut">
              <a:rPr lang="de-DE"/>
              <a:pPr>
                <a:defRPr/>
              </a:pPr>
              <a:t>05.11.2025</a:t>
            </a:fld>
            <a:endParaRPr lang="de-DE"/>
          </a:p>
        </p:txBody>
      </p:sp>
      <p:sp>
        <p:nvSpPr>
          <p:cNvPr id="6" name="Fußzeilenplatzhalter 4">
            <a:extLst>
              <a:ext uri="{FF2B5EF4-FFF2-40B4-BE49-F238E27FC236}">
                <a16:creationId xmlns:a16="http://schemas.microsoft.com/office/drawing/2014/main" id="{0504BEB6-773D-757E-310C-6F10292586EF}"/>
              </a:ext>
            </a:extLst>
          </p:cNvPr>
          <p:cNvSpPr>
            <a:spLocks noGrp="1"/>
          </p:cNvSpPr>
          <p:nvPr>
            <p:ph type="ftr" sz="quarter" idx="11"/>
          </p:nvPr>
        </p:nvSpPr>
        <p:spPr/>
        <p:txBody>
          <a:bodyPr/>
          <a:lstStyle>
            <a:lvl1pPr>
              <a:defRPr/>
            </a:lvl1pPr>
          </a:lstStyle>
          <a:p>
            <a:pPr>
              <a:defRPr/>
            </a:pPr>
            <a:endParaRPr lang="de-DE"/>
          </a:p>
        </p:txBody>
      </p:sp>
      <p:sp>
        <p:nvSpPr>
          <p:cNvPr id="7" name="Foliennummernplatzhalter 5">
            <a:extLst>
              <a:ext uri="{FF2B5EF4-FFF2-40B4-BE49-F238E27FC236}">
                <a16:creationId xmlns:a16="http://schemas.microsoft.com/office/drawing/2014/main" id="{A61EA6F0-B394-D4FF-5836-7F5C70B1D69B}"/>
              </a:ext>
            </a:extLst>
          </p:cNvPr>
          <p:cNvSpPr>
            <a:spLocks noGrp="1"/>
          </p:cNvSpPr>
          <p:nvPr>
            <p:ph type="sldNum" sz="quarter" idx="12"/>
          </p:nvPr>
        </p:nvSpPr>
        <p:spPr/>
        <p:txBody>
          <a:bodyPr/>
          <a:lstStyle>
            <a:lvl1pPr>
              <a:defRPr/>
            </a:lvl1pPr>
          </a:lstStyle>
          <a:p>
            <a:pPr>
              <a:defRPr/>
            </a:pPr>
            <a:fld id="{E48ED682-DF24-4BB1-A22D-189C55BF681B}" type="slidenum">
              <a:rPr lang="de-DE" altLang="de-DE"/>
              <a:pPr>
                <a:defRPr/>
              </a:pPr>
              <a:t>‹Nr.›</a:t>
            </a:fld>
            <a:endParaRPr lang="de-DE" altLang="de-DE"/>
          </a:p>
        </p:txBody>
      </p:sp>
    </p:spTree>
    <p:extLst>
      <p:ext uri="{BB962C8B-B14F-4D97-AF65-F5344CB8AC3E}">
        <p14:creationId xmlns:p14="http://schemas.microsoft.com/office/powerpoint/2010/main" val="3352118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4B15CF6-C313-6768-E176-7DAD7413436C}"/>
              </a:ext>
            </a:extLst>
          </p:cNvPr>
          <p:cNvSpPr>
            <a:spLocks noGrp="1"/>
          </p:cNvSpPr>
          <p:nvPr>
            <p:ph type="dt" sz="half" idx="10"/>
          </p:nvPr>
        </p:nvSpPr>
        <p:spPr/>
        <p:txBody>
          <a:bodyPr/>
          <a:lstStyle>
            <a:lvl1pPr>
              <a:defRPr/>
            </a:lvl1pPr>
          </a:lstStyle>
          <a:p>
            <a:pPr>
              <a:defRPr/>
            </a:pPr>
            <a:fld id="{57D15058-394B-4DF7-9F36-E0399A5949AA}" type="datetimeFigureOut">
              <a:rPr lang="de-DE"/>
              <a:pPr>
                <a:defRPr/>
              </a:pPr>
              <a:t>05.11.2025</a:t>
            </a:fld>
            <a:endParaRPr lang="de-DE"/>
          </a:p>
        </p:txBody>
      </p:sp>
      <p:sp>
        <p:nvSpPr>
          <p:cNvPr id="5" name="Fußzeilenplatzhalter 4">
            <a:extLst>
              <a:ext uri="{FF2B5EF4-FFF2-40B4-BE49-F238E27FC236}">
                <a16:creationId xmlns:a16="http://schemas.microsoft.com/office/drawing/2014/main" id="{5B31E719-BAC9-A870-08A4-6B4770CDD630}"/>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2F82BBEC-2927-A178-13E5-AAB1A6A43B92}"/>
              </a:ext>
            </a:extLst>
          </p:cNvPr>
          <p:cNvSpPr>
            <a:spLocks noGrp="1"/>
          </p:cNvSpPr>
          <p:nvPr>
            <p:ph type="sldNum" sz="quarter" idx="12"/>
          </p:nvPr>
        </p:nvSpPr>
        <p:spPr/>
        <p:txBody>
          <a:bodyPr/>
          <a:lstStyle>
            <a:lvl1pPr>
              <a:defRPr/>
            </a:lvl1pPr>
          </a:lstStyle>
          <a:p>
            <a:pPr>
              <a:defRPr/>
            </a:pPr>
            <a:fld id="{471158D2-6B95-4794-BB2F-77E045CEFF9B}" type="slidenum">
              <a:rPr lang="de-DE" altLang="de-DE"/>
              <a:pPr>
                <a:defRPr/>
              </a:pPr>
              <a:t>‹Nr.›</a:t>
            </a:fld>
            <a:endParaRPr lang="de-DE" altLang="de-DE"/>
          </a:p>
        </p:txBody>
      </p:sp>
    </p:spTree>
    <p:extLst>
      <p:ext uri="{BB962C8B-B14F-4D97-AF65-F5344CB8AC3E}">
        <p14:creationId xmlns:p14="http://schemas.microsoft.com/office/powerpoint/2010/main" val="1537139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28650" y="365125"/>
            <a:ext cx="5800725"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11303BF-9C91-58D0-2BC1-144BF6A2F329}"/>
              </a:ext>
            </a:extLst>
          </p:cNvPr>
          <p:cNvSpPr>
            <a:spLocks noGrp="1"/>
          </p:cNvSpPr>
          <p:nvPr>
            <p:ph type="dt" sz="half" idx="10"/>
          </p:nvPr>
        </p:nvSpPr>
        <p:spPr/>
        <p:txBody>
          <a:bodyPr/>
          <a:lstStyle>
            <a:lvl1pPr>
              <a:defRPr/>
            </a:lvl1pPr>
          </a:lstStyle>
          <a:p>
            <a:pPr>
              <a:defRPr/>
            </a:pPr>
            <a:fld id="{304070E9-A3B0-40EF-AC24-2E43CBF0BEAB}" type="datetimeFigureOut">
              <a:rPr lang="de-DE"/>
              <a:pPr>
                <a:defRPr/>
              </a:pPr>
              <a:t>05.11.2025</a:t>
            </a:fld>
            <a:endParaRPr lang="de-DE"/>
          </a:p>
        </p:txBody>
      </p:sp>
      <p:sp>
        <p:nvSpPr>
          <p:cNvPr id="5" name="Fußzeilenplatzhalter 4">
            <a:extLst>
              <a:ext uri="{FF2B5EF4-FFF2-40B4-BE49-F238E27FC236}">
                <a16:creationId xmlns:a16="http://schemas.microsoft.com/office/drawing/2014/main" id="{756B31BB-77FF-A81B-EBF9-9EC323AF5281}"/>
              </a:ext>
            </a:extLst>
          </p:cNvPr>
          <p:cNvSpPr>
            <a:spLocks noGrp="1"/>
          </p:cNvSpPr>
          <p:nvPr>
            <p:ph type="ftr" sz="quarter" idx="11"/>
          </p:nvPr>
        </p:nvSpPr>
        <p:spPr/>
        <p:txBody>
          <a:bodyPr/>
          <a:lstStyle>
            <a:lvl1pPr>
              <a:defRPr/>
            </a:lvl1pPr>
          </a:lstStyle>
          <a:p>
            <a:pPr>
              <a:defRPr/>
            </a:pPr>
            <a:endParaRPr lang="de-DE"/>
          </a:p>
        </p:txBody>
      </p:sp>
      <p:sp>
        <p:nvSpPr>
          <p:cNvPr id="6" name="Foliennummernplatzhalter 5">
            <a:extLst>
              <a:ext uri="{FF2B5EF4-FFF2-40B4-BE49-F238E27FC236}">
                <a16:creationId xmlns:a16="http://schemas.microsoft.com/office/drawing/2014/main" id="{66837F18-1443-C85D-545C-BD23D7AD38C8}"/>
              </a:ext>
            </a:extLst>
          </p:cNvPr>
          <p:cNvSpPr>
            <a:spLocks noGrp="1"/>
          </p:cNvSpPr>
          <p:nvPr>
            <p:ph type="sldNum" sz="quarter" idx="12"/>
          </p:nvPr>
        </p:nvSpPr>
        <p:spPr/>
        <p:txBody>
          <a:bodyPr/>
          <a:lstStyle>
            <a:lvl1pPr>
              <a:defRPr/>
            </a:lvl1pPr>
          </a:lstStyle>
          <a:p>
            <a:pPr>
              <a:defRPr/>
            </a:pPr>
            <a:fld id="{7E17ACB6-E69F-4773-849C-4908FB577BFB}" type="slidenum">
              <a:rPr lang="de-DE" altLang="de-DE"/>
              <a:pPr>
                <a:defRPr/>
              </a:pPr>
              <a:t>‹Nr.›</a:t>
            </a:fld>
            <a:endParaRPr lang="de-DE" altLang="de-DE"/>
          </a:p>
        </p:txBody>
      </p:sp>
    </p:spTree>
    <p:extLst>
      <p:ext uri="{BB962C8B-B14F-4D97-AF65-F5344CB8AC3E}">
        <p14:creationId xmlns:p14="http://schemas.microsoft.com/office/powerpoint/2010/main" val="748277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B574707C-627F-AFA8-E059-693B4C010740}"/>
              </a:ext>
            </a:extLst>
          </p:cNvPr>
          <p:cNvSpPr>
            <a:spLocks noGrp="1"/>
          </p:cNvSpPr>
          <p:nvPr>
            <p:ph type="title"/>
          </p:nvPr>
        </p:nvSpPr>
        <p:spPr bwMode="auto">
          <a:xfrm>
            <a:off x="468313" y="28527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pic>
        <p:nvPicPr>
          <p:cNvPr id="1027" name="Picture 11" descr="UniHei_Logo_bl_small">
            <a:extLst>
              <a:ext uri="{FF2B5EF4-FFF2-40B4-BE49-F238E27FC236}">
                <a16:creationId xmlns:a16="http://schemas.microsoft.com/office/drawing/2014/main" id="{D36B7F9D-D66F-DFDE-1EE1-7A3DF46DD94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948488" y="260350"/>
            <a:ext cx="1727200"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ußzeilenplatzhalter 4">
            <a:extLst>
              <a:ext uri="{FF2B5EF4-FFF2-40B4-BE49-F238E27FC236}">
                <a16:creationId xmlns:a16="http://schemas.microsoft.com/office/drawing/2014/main" id="{0E09E429-1DDD-698D-7676-E02DAB553092}"/>
              </a:ext>
            </a:extLst>
          </p:cNvPr>
          <p:cNvSpPr txBox="1">
            <a:spLocks/>
          </p:cNvSpPr>
          <p:nvPr userDrawn="1"/>
        </p:nvSpPr>
        <p:spPr bwMode="auto">
          <a:xfrm>
            <a:off x="250825" y="6381750"/>
            <a:ext cx="6842125" cy="179388"/>
          </a:xfrm>
          <a:prstGeom prst="rect">
            <a:avLst/>
          </a:prstGeom>
          <a:noFill/>
          <a:ln w="9525">
            <a:noFill/>
            <a:miter lim="800000"/>
            <a:headEnd/>
            <a:tailEnd/>
          </a:ln>
        </p:spPr>
        <p:txBody>
          <a:bodyPr lIns="0" tIns="0" rIns="0" bIns="0" anchor="b"/>
          <a:lstStyle>
            <a:lvl1pPr defTabSz="863600">
              <a:defRPr sz="800"/>
            </a:lvl1pPr>
          </a:lstStyle>
          <a:p>
            <a:pPr eaLnBrk="1" fontAlgn="auto" hangingPunct="1">
              <a:spcBef>
                <a:spcPts val="0"/>
              </a:spcBef>
              <a:spcAft>
                <a:spcPts val="0"/>
              </a:spcAft>
              <a:defRPr/>
            </a:pPr>
            <a:r>
              <a:rPr lang="de-DE" dirty="0">
                <a:latin typeface="+mn-lt"/>
                <a:cs typeface="+mn-cs"/>
              </a:rPr>
              <a:t>Prof. Dr. Peter Axer, Lehrstuhl für Sozialrecht in Verbindung mit dem Öffentlichen Recht, Ruprecht-Karls-Universität Heidelberg</a:t>
            </a:r>
          </a:p>
        </p:txBody>
      </p:sp>
      <p:sp>
        <p:nvSpPr>
          <p:cNvPr id="9" name="Foliennummernplatzhalter 5">
            <a:extLst>
              <a:ext uri="{FF2B5EF4-FFF2-40B4-BE49-F238E27FC236}">
                <a16:creationId xmlns:a16="http://schemas.microsoft.com/office/drawing/2014/main" id="{85EF9C77-D9B2-032C-1A31-9A1FEFF79D08}"/>
              </a:ext>
            </a:extLst>
          </p:cNvPr>
          <p:cNvSpPr>
            <a:spLocks noGrp="1"/>
          </p:cNvSpPr>
          <p:nvPr>
            <p:ph type="sldNum" sz="quarter" idx="4"/>
          </p:nvPr>
        </p:nvSpPr>
        <p:spPr bwMode="auto">
          <a:xfrm>
            <a:off x="7812088" y="6453188"/>
            <a:ext cx="863600" cy="14446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800"/>
            </a:lvl1pPr>
          </a:lstStyle>
          <a:p>
            <a:pPr>
              <a:defRPr/>
            </a:pPr>
            <a:fld id="{987B2C71-1EB8-4E3B-BC09-695B067349F3}"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968" r:id="rId1"/>
    <p:sldLayoutId id="2147483951" r:id="rId2"/>
    <p:sldLayoutId id="2147483969" r:id="rId3"/>
    <p:sldLayoutId id="2147483952" r:id="rId4"/>
    <p:sldLayoutId id="2147483970" r:id="rId5"/>
    <p:sldLayoutId id="2147483953" r:id="rId6"/>
    <p:sldLayoutId id="2147483954" r:id="rId7"/>
    <p:sldLayoutId id="2147483971" r:id="rId8"/>
    <p:sldLayoutId id="2147483955" r:id="rId9"/>
    <p:sldLayoutId id="2147483956" r:id="rId10"/>
    <p:sldLayoutId id="2147483972" r:id="rId11"/>
    <p:sldLayoutId id="2147483973"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FC847606-13F1-0A09-B0FF-3A75E996F775}"/>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2051" name="Textplatzhalter 2">
            <a:extLst>
              <a:ext uri="{FF2B5EF4-FFF2-40B4-BE49-F238E27FC236}">
                <a16:creationId xmlns:a16="http://schemas.microsoft.com/office/drawing/2014/main" id="{D4FE162A-4C47-587E-5E56-B9C98CC65341}"/>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4" name="Datumsplatzhalter 3">
            <a:extLst>
              <a:ext uri="{FF2B5EF4-FFF2-40B4-BE49-F238E27FC236}">
                <a16:creationId xmlns:a16="http://schemas.microsoft.com/office/drawing/2014/main" id="{24C6D780-8E98-D6CC-9B70-95F21E48065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7D61C84A-FAAB-425B-84FA-14C27A69ADB9}" type="datetimeFigureOut">
              <a:rPr lang="de-DE"/>
              <a:pPr>
                <a:defRPr/>
              </a:pPr>
              <a:t>05.11.2025</a:t>
            </a:fld>
            <a:endParaRPr lang="de-DE"/>
          </a:p>
        </p:txBody>
      </p:sp>
      <p:sp>
        <p:nvSpPr>
          <p:cNvPr id="5" name="Fußzeilenplatzhalter 4">
            <a:extLst>
              <a:ext uri="{FF2B5EF4-FFF2-40B4-BE49-F238E27FC236}">
                <a16:creationId xmlns:a16="http://schemas.microsoft.com/office/drawing/2014/main" id="{972A2166-2C33-628B-26B7-997FFAE0EBE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de-DE"/>
          </a:p>
        </p:txBody>
      </p:sp>
      <p:sp>
        <p:nvSpPr>
          <p:cNvPr id="6" name="Foliennummernplatzhalter 5">
            <a:extLst>
              <a:ext uri="{FF2B5EF4-FFF2-40B4-BE49-F238E27FC236}">
                <a16:creationId xmlns:a16="http://schemas.microsoft.com/office/drawing/2014/main" id="{D7464263-9064-E0DD-D005-B81CA1250BCF}"/>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pPr>
              <a:defRPr/>
            </a:pPr>
            <a:fld id="{BB2000D3-74CE-44CA-83C3-E4A4B5142813}"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3BFF5-FB69-F95B-D9E4-6F56B4B76223}"/>
            </a:ext>
          </a:extLst>
        </p:cNvPr>
        <p:cNvGrpSpPr/>
        <p:nvPr/>
      </p:nvGrpSpPr>
      <p:grpSpPr>
        <a:xfrm>
          <a:off x="0" y="0"/>
          <a:ext cx="0" cy="0"/>
          <a:chOff x="0" y="0"/>
          <a:chExt cx="0" cy="0"/>
        </a:xfrm>
      </p:grpSpPr>
      <p:sp>
        <p:nvSpPr>
          <p:cNvPr id="9218" name="Titel 1">
            <a:extLst>
              <a:ext uri="{FF2B5EF4-FFF2-40B4-BE49-F238E27FC236}">
                <a16:creationId xmlns:a16="http://schemas.microsoft.com/office/drawing/2014/main" id="{D5B25660-40CA-148E-2BFF-4A4CA4CB47DE}"/>
              </a:ext>
            </a:extLst>
          </p:cNvPr>
          <p:cNvSpPr>
            <a:spLocks noGrp="1"/>
          </p:cNvSpPr>
          <p:nvPr>
            <p:ph type="title"/>
          </p:nvPr>
        </p:nvSpPr>
        <p:spPr>
          <a:xfrm>
            <a:off x="107950" y="260350"/>
            <a:ext cx="6840538" cy="1152525"/>
          </a:xfrm>
        </p:spPr>
        <p:txBody>
          <a:bodyPr/>
          <a:lstStyle/>
          <a:p>
            <a:pPr eaLnBrk="1" hangingPunct="1"/>
            <a:endParaRPr lang="de-DE" altLang="de-DE"/>
          </a:p>
        </p:txBody>
      </p:sp>
      <p:sp>
        <p:nvSpPr>
          <p:cNvPr id="9219" name="Inhaltsplatzhalter 2">
            <a:extLst>
              <a:ext uri="{FF2B5EF4-FFF2-40B4-BE49-F238E27FC236}">
                <a16:creationId xmlns:a16="http://schemas.microsoft.com/office/drawing/2014/main" id="{0B8E409D-FB1C-A599-9973-FC3AC6E1681A}"/>
              </a:ext>
            </a:extLst>
          </p:cNvPr>
          <p:cNvSpPr>
            <a:spLocks noGrp="1"/>
          </p:cNvSpPr>
          <p:nvPr>
            <p:ph idx="1"/>
          </p:nvPr>
        </p:nvSpPr>
        <p:spPr bwMode="auto">
          <a:xfrm>
            <a:off x="251520" y="2133600"/>
            <a:ext cx="8568952" cy="4021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de-DE" altLang="de-DE" sz="2800" b="1" dirty="0"/>
              <a:t>Die besondere Verantwortung des Gesetzgebers für die Kostenstabilität</a:t>
            </a:r>
            <a:endParaRPr lang="de-DE" altLang="de-DE" sz="2800" dirty="0"/>
          </a:p>
          <a:p>
            <a:pPr algn="ctr" eaLnBrk="1" hangingPunct="1"/>
            <a:endParaRPr lang="de-DE" altLang="de-DE" sz="2800" dirty="0"/>
          </a:p>
          <a:p>
            <a:pPr algn="ctr" eaLnBrk="1" hangingPunct="1"/>
            <a:r>
              <a:rPr lang="de-DE" altLang="de-DE" sz="2800" dirty="0"/>
              <a:t>Vortrag an der Universität Hamburg, </a:t>
            </a:r>
          </a:p>
          <a:p>
            <a:pPr algn="ctr" eaLnBrk="1" hangingPunct="1"/>
            <a:r>
              <a:rPr lang="de-DE" altLang="de-DE" sz="2800" dirty="0"/>
              <a:t>Fakultät für Rechtswissenschaft</a:t>
            </a:r>
          </a:p>
          <a:p>
            <a:pPr algn="ctr" eaLnBrk="1" hangingPunct="1"/>
            <a:r>
              <a:rPr lang="de-DE" altLang="de-DE" sz="2800" dirty="0"/>
              <a:t>am 6.11.2025 </a:t>
            </a:r>
          </a:p>
          <a:p>
            <a:pPr eaLnBrk="1" hangingPunct="1"/>
            <a:endParaRPr lang="de-DE" altLang="de-DE" sz="2800" dirty="0"/>
          </a:p>
        </p:txBody>
      </p:sp>
      <p:sp>
        <p:nvSpPr>
          <p:cNvPr id="9220" name="Foliennummernplatzhalter 3">
            <a:extLst>
              <a:ext uri="{FF2B5EF4-FFF2-40B4-BE49-F238E27FC236}">
                <a16:creationId xmlns:a16="http://schemas.microsoft.com/office/drawing/2014/main" id="{85A0479D-5A34-2346-4D29-B93D565E25A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3600">
              <a:defRPr>
                <a:solidFill>
                  <a:schemeClr val="tx1"/>
                </a:solidFill>
                <a:latin typeface="Arial" panose="020B0604020202020204" pitchFamily="34" charset="0"/>
                <a:cs typeface="Arial" panose="020B0604020202020204" pitchFamily="34" charset="0"/>
              </a:defRPr>
            </a:lvl1pPr>
            <a:lvl2pPr marL="742950" indent="-285750" defTabSz="863600">
              <a:defRPr>
                <a:solidFill>
                  <a:schemeClr val="tx1"/>
                </a:solidFill>
                <a:latin typeface="Arial" panose="020B0604020202020204" pitchFamily="34" charset="0"/>
                <a:cs typeface="Arial" panose="020B0604020202020204" pitchFamily="34" charset="0"/>
              </a:defRPr>
            </a:lvl2pPr>
            <a:lvl3pPr marL="1143000" indent="-228600" defTabSz="863600">
              <a:defRPr>
                <a:solidFill>
                  <a:schemeClr val="tx1"/>
                </a:solidFill>
                <a:latin typeface="Arial" panose="020B0604020202020204" pitchFamily="34" charset="0"/>
                <a:cs typeface="Arial" panose="020B0604020202020204" pitchFamily="34" charset="0"/>
              </a:defRPr>
            </a:lvl3pPr>
            <a:lvl4pPr marL="1600200" indent="-228600" defTabSz="863600">
              <a:defRPr>
                <a:solidFill>
                  <a:schemeClr val="tx1"/>
                </a:solidFill>
                <a:latin typeface="Arial" panose="020B0604020202020204" pitchFamily="34" charset="0"/>
                <a:cs typeface="Arial" panose="020B0604020202020204" pitchFamily="34" charset="0"/>
              </a:defRPr>
            </a:lvl4pPr>
            <a:lvl5pPr marL="2057400" indent="-228600" defTabSz="863600">
              <a:defRPr>
                <a:solidFill>
                  <a:schemeClr val="tx1"/>
                </a:solidFill>
                <a:latin typeface="Arial" panose="020B0604020202020204" pitchFamily="34" charset="0"/>
                <a:cs typeface="Arial" panose="020B0604020202020204" pitchFamily="34" charset="0"/>
              </a:defRPr>
            </a:lvl5pPr>
            <a:lvl6pPr marL="25146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63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536C5BE-D9CF-4FB8-A761-3DE7B516E970}" type="slidenum">
              <a:rPr lang="de-DE" altLang="de-DE" smtClean="0"/>
              <a:pPr/>
              <a:t>1</a:t>
            </a:fld>
            <a:endParaRPr lang="de-DE" altLang="de-DE"/>
          </a:p>
        </p:txBody>
      </p:sp>
    </p:spTree>
    <p:extLst>
      <p:ext uri="{BB962C8B-B14F-4D97-AF65-F5344CB8AC3E}">
        <p14:creationId xmlns:p14="http://schemas.microsoft.com/office/powerpoint/2010/main" val="3300733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a:extLst>
              <a:ext uri="{FF2B5EF4-FFF2-40B4-BE49-F238E27FC236}">
                <a16:creationId xmlns:a16="http://schemas.microsoft.com/office/drawing/2014/main" id="{C849B57F-B4EB-6EC9-305E-07C2E3DF3EF1}"/>
              </a:ext>
            </a:extLst>
          </p:cNvPr>
          <p:cNvPicPr>
            <a:picLocks noChangeAspect="1"/>
          </p:cNvPicPr>
          <p:nvPr/>
        </p:nvPicPr>
        <p:blipFill>
          <a:blip r:embed="rId2"/>
          <a:stretch>
            <a:fillRect/>
          </a:stretch>
        </p:blipFill>
        <p:spPr>
          <a:xfrm>
            <a:off x="3131841" y="1355162"/>
            <a:ext cx="6012159" cy="4954158"/>
          </a:xfrm>
          <a:prstGeom prst="rect">
            <a:avLst/>
          </a:prstGeom>
        </p:spPr>
      </p:pic>
      <p:sp>
        <p:nvSpPr>
          <p:cNvPr id="2" name="Titel 1">
            <a:extLst>
              <a:ext uri="{FF2B5EF4-FFF2-40B4-BE49-F238E27FC236}">
                <a16:creationId xmlns:a16="http://schemas.microsoft.com/office/drawing/2014/main" id="{7AABD5F2-6309-C41A-84EF-8DBDE5E45A36}"/>
              </a:ext>
            </a:extLst>
          </p:cNvPr>
          <p:cNvSpPr>
            <a:spLocks noGrp="1"/>
          </p:cNvSpPr>
          <p:nvPr>
            <p:ph type="title"/>
          </p:nvPr>
        </p:nvSpPr>
        <p:spPr>
          <a:xfrm>
            <a:off x="322525" y="476672"/>
            <a:ext cx="4128622" cy="1251863"/>
          </a:xfrm>
        </p:spPr>
        <p:txBody>
          <a:bodyPr>
            <a:normAutofit/>
          </a:bodyPr>
          <a:lstStyle/>
          <a:p>
            <a:r>
              <a:rPr lang="de-DE" sz="2700" dirty="0">
                <a:latin typeface="Times New Roman" panose="02020603050405020304" pitchFamily="18" charset="0"/>
                <a:cs typeface="Times New Roman" panose="02020603050405020304" pitchFamily="18" charset="0"/>
              </a:rPr>
              <a:t>Sozialbudget 2024</a:t>
            </a:r>
            <a:endParaRPr lang="de-DE" sz="2700" dirty="0"/>
          </a:p>
        </p:txBody>
      </p:sp>
      <p:sp>
        <p:nvSpPr>
          <p:cNvPr id="3" name="Inhaltsplatzhalter 2">
            <a:extLst>
              <a:ext uri="{FF2B5EF4-FFF2-40B4-BE49-F238E27FC236}">
                <a16:creationId xmlns:a16="http://schemas.microsoft.com/office/drawing/2014/main" id="{906B3B30-4CAB-EFD8-A499-DFDF7EDCE2CB}"/>
              </a:ext>
            </a:extLst>
          </p:cNvPr>
          <p:cNvSpPr>
            <a:spLocks noGrp="1"/>
          </p:cNvSpPr>
          <p:nvPr>
            <p:ph idx="1"/>
          </p:nvPr>
        </p:nvSpPr>
        <p:spPr>
          <a:xfrm>
            <a:off x="268353" y="1829298"/>
            <a:ext cx="2975779" cy="3607904"/>
          </a:xfrm>
        </p:spPr>
        <p:txBody>
          <a:bodyPr>
            <a:normAutofit/>
          </a:bodyPr>
          <a:lstStyle/>
          <a:p>
            <a:r>
              <a:rPr lang="de-DE" sz="1200" dirty="0">
                <a:solidFill>
                  <a:srgbClr val="000000"/>
                </a:solidFill>
                <a:latin typeface="Times New Roman" panose="02020603050405020304" pitchFamily="18" charset="0"/>
                <a:cs typeface="Times New Roman" panose="02020603050405020304" pitchFamily="18" charset="0"/>
              </a:rPr>
              <a:t>Sozialleistungen insgesamt: 1.345,4 Mrd. Euro (+ 6,6 % verglichen mit 2023)</a:t>
            </a:r>
          </a:p>
          <a:p>
            <a:r>
              <a:rPr lang="de-DE" sz="1200" dirty="0">
                <a:solidFill>
                  <a:srgbClr val="000000"/>
                </a:solidFill>
                <a:latin typeface="Times New Roman" panose="02020603050405020304" pitchFamily="18" charset="0"/>
                <a:cs typeface="Times New Roman" panose="02020603050405020304" pitchFamily="18" charset="0"/>
              </a:rPr>
              <a:t>Sozialleistungsquote: (Sozialleistungen in v. H. des Bruttoinlandsproduktes)                    31,2 % (+ 1,0 % verglichen mit 2023) </a:t>
            </a:r>
          </a:p>
          <a:p>
            <a:endParaRPr lang="de-DE" sz="1200" dirty="0">
              <a:solidFill>
                <a:srgbClr val="000000"/>
              </a:solidFill>
              <a:latin typeface="Times New Roman" panose="02020603050405020304" pitchFamily="18" charset="0"/>
              <a:cs typeface="Times New Roman" panose="02020603050405020304" pitchFamily="18" charset="0"/>
            </a:endParaRPr>
          </a:p>
          <a:p>
            <a:r>
              <a:rPr lang="de-DE" sz="1200" dirty="0">
                <a:solidFill>
                  <a:srgbClr val="000000"/>
                </a:solidFill>
                <a:latin typeface="Times New Roman" panose="02020603050405020304" pitchFamily="18" charset="0"/>
                <a:cs typeface="Times New Roman" panose="02020603050405020304" pitchFamily="18" charset="0"/>
              </a:rPr>
              <a:t>Leistungen nach Funktionen: (ohne Verwaltungsausgaben, verglichen mit 2023)</a:t>
            </a:r>
          </a:p>
          <a:p>
            <a:r>
              <a:rPr lang="de-DE" sz="975" dirty="0">
                <a:solidFill>
                  <a:srgbClr val="000000"/>
                </a:solidFill>
                <a:latin typeface="Times New Roman" panose="02020603050405020304" pitchFamily="18" charset="0"/>
                <a:cs typeface="Times New Roman" panose="02020603050405020304" pitchFamily="18" charset="0"/>
              </a:rPr>
              <a:t>Alter und Hinterbliebene 533,1 Mrd. Euro (+ 6,0 %) </a:t>
            </a:r>
          </a:p>
          <a:p>
            <a:r>
              <a:rPr lang="de-DE" sz="975" dirty="0">
                <a:solidFill>
                  <a:srgbClr val="000000"/>
                </a:solidFill>
                <a:latin typeface="Times New Roman" panose="02020603050405020304" pitchFamily="18" charset="0"/>
                <a:cs typeface="Times New Roman" panose="02020603050405020304" pitchFamily="18" charset="0"/>
              </a:rPr>
              <a:t>Krankheit und Invalidität 523,2 Mrd. Euro (+ 7,1 %) </a:t>
            </a:r>
          </a:p>
          <a:p>
            <a:r>
              <a:rPr lang="de-DE" sz="975" dirty="0">
                <a:solidFill>
                  <a:srgbClr val="000000"/>
                </a:solidFill>
                <a:latin typeface="Times New Roman" panose="02020603050405020304" pitchFamily="18" charset="0"/>
                <a:cs typeface="Times New Roman" panose="02020603050405020304" pitchFamily="18" charset="0"/>
              </a:rPr>
              <a:t>Kinder, Ehegatten und Mutterschaft 153,2 Mrd. Euro (+ 4,6 %) </a:t>
            </a:r>
          </a:p>
          <a:p>
            <a:r>
              <a:rPr lang="de-DE" sz="975" dirty="0">
                <a:solidFill>
                  <a:srgbClr val="000000"/>
                </a:solidFill>
                <a:latin typeface="Times New Roman" panose="02020603050405020304" pitchFamily="18" charset="0"/>
                <a:cs typeface="Times New Roman" panose="02020603050405020304" pitchFamily="18" charset="0"/>
              </a:rPr>
              <a:t>Arbeitslosigkeit 45,5 Mrd. Euro (+ 15,2 %) </a:t>
            </a:r>
          </a:p>
          <a:p>
            <a:r>
              <a:rPr lang="de-DE" sz="975" dirty="0">
                <a:solidFill>
                  <a:srgbClr val="000000"/>
                </a:solidFill>
                <a:latin typeface="Times New Roman" panose="02020603050405020304" pitchFamily="18" charset="0"/>
                <a:cs typeface="Times New Roman" panose="02020603050405020304" pitchFamily="18" charset="0"/>
              </a:rPr>
              <a:t>Sonstige 36,0 Mrd. Euro (+ 8,1 %) </a:t>
            </a:r>
          </a:p>
          <a:p>
            <a:endParaRPr lang="de-DE" sz="1800" dirty="0">
              <a:latin typeface="Times New Roman" panose="02020603050405020304" pitchFamily="18" charset="0"/>
              <a:cs typeface="Times New Roman" panose="02020603050405020304" pitchFamily="18" charset="0"/>
            </a:endParaRPr>
          </a:p>
        </p:txBody>
      </p:sp>
      <p:sp>
        <p:nvSpPr>
          <p:cNvPr id="6" name="Textfeld 5">
            <a:extLst>
              <a:ext uri="{FF2B5EF4-FFF2-40B4-BE49-F238E27FC236}">
                <a16:creationId xmlns:a16="http://schemas.microsoft.com/office/drawing/2014/main" id="{EF40CB4A-89E1-6922-18C4-5F08554A4649}"/>
              </a:ext>
            </a:extLst>
          </p:cNvPr>
          <p:cNvSpPr txBox="1"/>
          <p:nvPr/>
        </p:nvSpPr>
        <p:spPr>
          <a:xfrm>
            <a:off x="395537" y="5090953"/>
            <a:ext cx="2736304" cy="507831"/>
          </a:xfrm>
          <a:prstGeom prst="rect">
            <a:avLst/>
          </a:prstGeom>
          <a:noFill/>
        </p:spPr>
        <p:txBody>
          <a:bodyPr wrap="square" rtlCol="0">
            <a:spAutoFit/>
          </a:bodyPr>
          <a:lstStyle/>
          <a:p>
            <a:r>
              <a:rPr lang="de-DE" sz="900" dirty="0">
                <a:latin typeface="Times New Roman" panose="02020603050405020304" pitchFamily="18" charset="0"/>
                <a:cs typeface="Times New Roman" panose="02020603050405020304" pitchFamily="18" charset="0"/>
              </a:rPr>
              <a:t>Quelle: Bundesministerium für Arbeit und Soziales, Broschüre zum Sozialbudget 2024, S. 5 (Artikelnummer: A 230-25)</a:t>
            </a:r>
          </a:p>
        </p:txBody>
      </p:sp>
    </p:spTree>
    <p:extLst>
      <p:ext uri="{BB962C8B-B14F-4D97-AF65-F5344CB8AC3E}">
        <p14:creationId xmlns:p14="http://schemas.microsoft.com/office/powerpoint/2010/main" val="3859489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261EC73-2608-EF10-47B0-225D32A65858}"/>
              </a:ext>
            </a:extLst>
          </p:cNvPr>
          <p:cNvPicPr>
            <a:picLocks noGrp="1" noChangeAspect="1"/>
          </p:cNvPicPr>
          <p:nvPr>
            <p:ph idx="1"/>
          </p:nvPr>
        </p:nvPicPr>
        <p:blipFill>
          <a:blip r:embed="rId2"/>
          <a:stretch>
            <a:fillRect/>
          </a:stretch>
        </p:blipFill>
        <p:spPr>
          <a:xfrm>
            <a:off x="408002" y="1709092"/>
            <a:ext cx="4505905" cy="4237987"/>
          </a:xfrm>
        </p:spPr>
      </p:pic>
      <p:sp>
        <p:nvSpPr>
          <p:cNvPr id="2" name="Titel 1">
            <a:extLst>
              <a:ext uri="{FF2B5EF4-FFF2-40B4-BE49-F238E27FC236}">
                <a16:creationId xmlns:a16="http://schemas.microsoft.com/office/drawing/2014/main" id="{CD8006DE-2007-D261-3D63-14F940C6EB45}"/>
              </a:ext>
            </a:extLst>
          </p:cNvPr>
          <p:cNvSpPr>
            <a:spLocks noGrp="1"/>
          </p:cNvSpPr>
          <p:nvPr>
            <p:ph type="title"/>
          </p:nvPr>
        </p:nvSpPr>
        <p:spPr>
          <a:xfrm>
            <a:off x="563052" y="885254"/>
            <a:ext cx="8107349" cy="994172"/>
          </a:xfrm>
        </p:spPr>
        <p:txBody>
          <a:bodyPr>
            <a:normAutofit/>
          </a:bodyPr>
          <a:lstStyle/>
          <a:p>
            <a:r>
              <a:rPr lang="de-DE" sz="2550" dirty="0">
                <a:latin typeface="Times New Roman" panose="02020603050405020304" pitchFamily="18" charset="0"/>
                <a:cs typeface="Times New Roman" panose="02020603050405020304" pitchFamily="18" charset="0"/>
              </a:rPr>
              <a:t>Finanzierung der Sozialausgaben nach dem Sozialbudget</a:t>
            </a:r>
          </a:p>
        </p:txBody>
      </p:sp>
      <p:sp>
        <p:nvSpPr>
          <p:cNvPr id="6" name="Textfeld 5">
            <a:extLst>
              <a:ext uri="{FF2B5EF4-FFF2-40B4-BE49-F238E27FC236}">
                <a16:creationId xmlns:a16="http://schemas.microsoft.com/office/drawing/2014/main" id="{C85C04EF-5F4B-C732-6243-2A76B4BDA72D}"/>
              </a:ext>
            </a:extLst>
          </p:cNvPr>
          <p:cNvSpPr txBox="1"/>
          <p:nvPr/>
        </p:nvSpPr>
        <p:spPr>
          <a:xfrm>
            <a:off x="5027213" y="2754714"/>
            <a:ext cx="3059264" cy="2308324"/>
          </a:xfrm>
          <a:prstGeom prst="rect">
            <a:avLst/>
          </a:prstGeom>
          <a:noFill/>
        </p:spPr>
        <p:txBody>
          <a:bodyPr wrap="square" rtlCol="0">
            <a:spAutoFit/>
          </a:bodyPr>
          <a:lstStyle/>
          <a:p>
            <a:pPr marL="214313" indent="-214313">
              <a:buFont typeface="Arial" panose="020B0604020202020204" pitchFamily="34" charset="0"/>
              <a:buChar char="•"/>
            </a:pPr>
            <a:r>
              <a:rPr lang="de-DE" sz="1350" dirty="0">
                <a:solidFill>
                  <a:srgbClr val="000000"/>
                </a:solidFill>
                <a:latin typeface="Times New Roman" panose="02020603050405020304" pitchFamily="18" charset="0"/>
                <a:cs typeface="Times New Roman" panose="02020603050405020304" pitchFamily="18" charset="0"/>
              </a:rPr>
              <a:t>Sozialbeiträge der Arbeitgeber 34,0 % (+ 0,0 % verglichen mit 2023) </a:t>
            </a:r>
          </a:p>
          <a:p>
            <a:pPr marL="214313" indent="-214313">
              <a:buFont typeface="Arial" panose="020B0604020202020204" pitchFamily="34" charset="0"/>
              <a:buChar char="•"/>
            </a:pPr>
            <a:endParaRPr lang="de-DE" sz="1350" dirty="0">
              <a:solidFill>
                <a:srgbClr val="000000"/>
              </a:solidFill>
              <a:latin typeface="Times New Roman" panose="02020603050405020304" pitchFamily="18" charset="0"/>
              <a:cs typeface="Times New Roman" panose="02020603050405020304" pitchFamily="18" charset="0"/>
            </a:endParaRPr>
          </a:p>
          <a:p>
            <a:pPr marL="214313" indent="-214313">
              <a:buFont typeface="Arial" panose="020B0604020202020204" pitchFamily="34" charset="0"/>
              <a:buChar char="•"/>
            </a:pPr>
            <a:r>
              <a:rPr lang="de-DE" sz="1350" dirty="0">
                <a:solidFill>
                  <a:srgbClr val="000000"/>
                </a:solidFill>
                <a:latin typeface="Times New Roman" panose="02020603050405020304" pitchFamily="18" charset="0"/>
                <a:cs typeface="Times New Roman" panose="02020603050405020304" pitchFamily="18" charset="0"/>
              </a:rPr>
              <a:t>Zuschüsse des Staates 33,5 % </a:t>
            </a:r>
          </a:p>
          <a:p>
            <a:r>
              <a:rPr lang="de-DE" dirty="0">
                <a:solidFill>
                  <a:srgbClr val="000000"/>
                </a:solidFill>
                <a:latin typeface="Times New Roman" panose="02020603050405020304" pitchFamily="18" charset="0"/>
                <a:cs typeface="Times New Roman" panose="02020603050405020304" pitchFamily="18" charset="0"/>
              </a:rPr>
              <a:t>     </a:t>
            </a:r>
            <a:r>
              <a:rPr lang="de-DE" sz="1350" dirty="0">
                <a:solidFill>
                  <a:srgbClr val="000000"/>
                </a:solidFill>
                <a:latin typeface="Times New Roman" panose="02020603050405020304" pitchFamily="18" charset="0"/>
                <a:cs typeface="Times New Roman" panose="02020603050405020304" pitchFamily="18" charset="0"/>
              </a:rPr>
              <a:t>(- 0,2 % verglichen mit 2023) </a:t>
            </a:r>
          </a:p>
          <a:p>
            <a:pPr marL="214313" indent="-214313">
              <a:buFont typeface="Arial" panose="020B0604020202020204" pitchFamily="34" charset="0"/>
              <a:buChar char="•"/>
            </a:pPr>
            <a:endParaRPr lang="de-DE" sz="1350" dirty="0">
              <a:solidFill>
                <a:srgbClr val="000000"/>
              </a:solidFill>
              <a:latin typeface="Times New Roman" panose="02020603050405020304" pitchFamily="18" charset="0"/>
              <a:cs typeface="Times New Roman" panose="02020603050405020304" pitchFamily="18" charset="0"/>
            </a:endParaRPr>
          </a:p>
          <a:p>
            <a:pPr marL="214313" indent="-214313">
              <a:buFont typeface="Arial" panose="020B0604020202020204" pitchFamily="34" charset="0"/>
              <a:buChar char="•"/>
            </a:pPr>
            <a:r>
              <a:rPr lang="de-DE" sz="1350" dirty="0">
                <a:solidFill>
                  <a:srgbClr val="000000"/>
                </a:solidFill>
                <a:latin typeface="Times New Roman" panose="02020603050405020304" pitchFamily="18" charset="0"/>
                <a:cs typeface="Times New Roman" panose="02020603050405020304" pitchFamily="18" charset="0"/>
              </a:rPr>
              <a:t>Sozialbeiträge der Arbeitnehmer 30,7 % (+ 0,2 % verglichen mit 2023) </a:t>
            </a:r>
          </a:p>
          <a:p>
            <a:endParaRPr lang="de-DE" sz="1350" dirty="0">
              <a:solidFill>
                <a:srgbClr val="000000"/>
              </a:solidFill>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0004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F74ABE7D-CCF8-5984-7388-4031F43C8F12}"/>
              </a:ext>
            </a:extLst>
          </p:cNvPr>
          <p:cNvPicPr>
            <a:picLocks noChangeAspect="1"/>
          </p:cNvPicPr>
          <p:nvPr/>
        </p:nvPicPr>
        <p:blipFill>
          <a:blip r:embed="rId2"/>
          <a:stretch>
            <a:fillRect/>
          </a:stretch>
        </p:blipFill>
        <p:spPr>
          <a:xfrm>
            <a:off x="2701362" y="1226447"/>
            <a:ext cx="4705079" cy="4705079"/>
          </a:xfrm>
          <a:prstGeom prst="rect">
            <a:avLst/>
          </a:prstGeom>
        </p:spPr>
      </p:pic>
      <p:sp>
        <p:nvSpPr>
          <p:cNvPr id="6" name="Textfeld 5">
            <a:extLst>
              <a:ext uri="{FF2B5EF4-FFF2-40B4-BE49-F238E27FC236}">
                <a16:creationId xmlns:a16="http://schemas.microsoft.com/office/drawing/2014/main" id="{48753BED-566C-5FBC-324E-7257B8A88A85}"/>
              </a:ext>
            </a:extLst>
          </p:cNvPr>
          <p:cNvSpPr txBox="1"/>
          <p:nvPr/>
        </p:nvSpPr>
        <p:spPr>
          <a:xfrm>
            <a:off x="384002" y="1088671"/>
            <a:ext cx="6393445" cy="484748"/>
          </a:xfrm>
          <a:prstGeom prst="rect">
            <a:avLst/>
          </a:prstGeom>
          <a:noFill/>
        </p:spPr>
        <p:txBody>
          <a:bodyPr wrap="square" rtlCol="0">
            <a:spAutoFit/>
          </a:bodyPr>
          <a:lstStyle/>
          <a:p>
            <a:r>
              <a:rPr lang="de-DE" sz="2550" b="1" dirty="0">
                <a:latin typeface="Times New Roman" panose="02020603050405020304" pitchFamily="18" charset="0"/>
                <a:cs typeface="Times New Roman" panose="02020603050405020304" pitchFamily="18" charset="0"/>
              </a:rPr>
              <a:t>Für 2026 vorgesehener Bundeshaushalt</a:t>
            </a:r>
          </a:p>
        </p:txBody>
      </p:sp>
      <p:sp>
        <p:nvSpPr>
          <p:cNvPr id="9" name="Textfeld 8">
            <a:extLst>
              <a:ext uri="{FF2B5EF4-FFF2-40B4-BE49-F238E27FC236}">
                <a16:creationId xmlns:a16="http://schemas.microsoft.com/office/drawing/2014/main" id="{B717F2D1-596A-1F03-2BB3-0993527D3E49}"/>
              </a:ext>
            </a:extLst>
          </p:cNvPr>
          <p:cNvSpPr txBox="1"/>
          <p:nvPr/>
        </p:nvSpPr>
        <p:spPr>
          <a:xfrm>
            <a:off x="384002" y="3478259"/>
            <a:ext cx="2582186" cy="646331"/>
          </a:xfrm>
          <a:prstGeom prst="rect">
            <a:avLst/>
          </a:prstGeom>
          <a:noFill/>
        </p:spPr>
        <p:txBody>
          <a:bodyPr wrap="square" rtlCol="0">
            <a:spAutoFit/>
          </a:bodyPr>
          <a:lstStyle/>
          <a:p>
            <a:r>
              <a:rPr lang="de-DE" dirty="0">
                <a:latin typeface="Times New Roman" panose="02020603050405020304" pitchFamily="18" charset="0"/>
                <a:cs typeface="Times New Roman" panose="02020603050405020304" pitchFamily="18" charset="0"/>
              </a:rPr>
              <a:t>Bundesministerium für Gesundheit, 20,1 Mrd. €</a:t>
            </a:r>
          </a:p>
        </p:txBody>
      </p:sp>
      <p:sp>
        <p:nvSpPr>
          <p:cNvPr id="10" name="Textfeld 9">
            <a:extLst>
              <a:ext uri="{FF2B5EF4-FFF2-40B4-BE49-F238E27FC236}">
                <a16:creationId xmlns:a16="http://schemas.microsoft.com/office/drawing/2014/main" id="{A381C206-A7FF-CC4F-21FA-C76A29C9A3F0}"/>
              </a:ext>
            </a:extLst>
          </p:cNvPr>
          <p:cNvSpPr txBox="1"/>
          <p:nvPr/>
        </p:nvSpPr>
        <p:spPr>
          <a:xfrm>
            <a:off x="6649277" y="1624738"/>
            <a:ext cx="2284013" cy="923330"/>
          </a:xfrm>
          <a:prstGeom prst="rect">
            <a:avLst/>
          </a:prstGeom>
          <a:noFill/>
        </p:spPr>
        <p:txBody>
          <a:bodyPr wrap="square" rtlCol="0">
            <a:spAutoFit/>
          </a:bodyPr>
          <a:lstStyle/>
          <a:p>
            <a:r>
              <a:rPr lang="de-DE" dirty="0">
                <a:latin typeface="Times New Roman" panose="02020603050405020304" pitchFamily="18" charset="0"/>
                <a:cs typeface="Times New Roman" panose="02020603050405020304" pitchFamily="18" charset="0"/>
              </a:rPr>
              <a:t>Bundesministerium für Arbeit und Soziales, 197,4 Mrd. €</a:t>
            </a:r>
          </a:p>
        </p:txBody>
      </p:sp>
      <p:cxnSp>
        <p:nvCxnSpPr>
          <p:cNvPr id="18" name="Gerader Verbinder 17">
            <a:extLst>
              <a:ext uri="{FF2B5EF4-FFF2-40B4-BE49-F238E27FC236}">
                <a16:creationId xmlns:a16="http://schemas.microsoft.com/office/drawing/2014/main" id="{F3A4BE56-5610-87E5-B646-99726CDAE631}"/>
              </a:ext>
            </a:extLst>
          </p:cNvPr>
          <p:cNvCxnSpPr/>
          <p:nvPr/>
        </p:nvCxnSpPr>
        <p:spPr>
          <a:xfrm flipH="1">
            <a:off x="6392848" y="2121508"/>
            <a:ext cx="256430" cy="250466"/>
          </a:xfrm>
          <a:prstGeom prst="line">
            <a:avLst/>
          </a:prstGeom>
        </p:spPr>
        <p:style>
          <a:lnRef idx="2">
            <a:schemeClr val="dk1"/>
          </a:lnRef>
          <a:fillRef idx="0">
            <a:schemeClr val="dk1"/>
          </a:fillRef>
          <a:effectRef idx="1">
            <a:schemeClr val="dk1"/>
          </a:effectRef>
          <a:fontRef idx="minor">
            <a:schemeClr val="tx1"/>
          </a:fontRef>
        </p:style>
      </p:cxnSp>
      <p:sp>
        <p:nvSpPr>
          <p:cNvPr id="2" name="Textfeld 1">
            <a:extLst>
              <a:ext uri="{FF2B5EF4-FFF2-40B4-BE49-F238E27FC236}">
                <a16:creationId xmlns:a16="http://schemas.microsoft.com/office/drawing/2014/main" id="{0F2F7429-D48B-15AE-9A4A-94C325B07251}"/>
              </a:ext>
            </a:extLst>
          </p:cNvPr>
          <p:cNvSpPr txBox="1"/>
          <p:nvPr/>
        </p:nvSpPr>
        <p:spPr>
          <a:xfrm>
            <a:off x="384001" y="1926649"/>
            <a:ext cx="2266718" cy="923330"/>
          </a:xfrm>
          <a:prstGeom prst="rect">
            <a:avLst/>
          </a:prstGeom>
          <a:noFill/>
        </p:spPr>
        <p:txBody>
          <a:bodyPr wrap="square" rtlCol="0">
            <a:spAutoFit/>
          </a:bodyPr>
          <a:lstStyle/>
          <a:p>
            <a:r>
              <a:rPr lang="de-DE" dirty="0">
                <a:latin typeface="Times New Roman" panose="02020603050405020304" pitchFamily="18" charset="0"/>
                <a:cs typeface="Times New Roman" panose="02020603050405020304" pitchFamily="18" charset="0"/>
              </a:rPr>
              <a:t>Bundeshaushalt gesamt:</a:t>
            </a:r>
          </a:p>
          <a:p>
            <a:r>
              <a:rPr lang="de-DE" dirty="0">
                <a:latin typeface="Times New Roman" panose="02020603050405020304" pitchFamily="18" charset="0"/>
                <a:cs typeface="Times New Roman" panose="02020603050405020304" pitchFamily="18" charset="0"/>
              </a:rPr>
              <a:t>520,4 Mrd. €</a:t>
            </a:r>
          </a:p>
        </p:txBody>
      </p:sp>
      <p:cxnSp>
        <p:nvCxnSpPr>
          <p:cNvPr id="4" name="Gerader Verbinder 3">
            <a:extLst>
              <a:ext uri="{FF2B5EF4-FFF2-40B4-BE49-F238E27FC236}">
                <a16:creationId xmlns:a16="http://schemas.microsoft.com/office/drawing/2014/main" id="{675E4F13-7E7C-37B3-49DC-B745341ABDE8}"/>
              </a:ext>
            </a:extLst>
          </p:cNvPr>
          <p:cNvCxnSpPr>
            <a:cxnSpLocks/>
          </p:cNvCxnSpPr>
          <p:nvPr/>
        </p:nvCxnSpPr>
        <p:spPr>
          <a:xfrm flipV="1">
            <a:off x="2134925" y="3272459"/>
            <a:ext cx="1127097" cy="307971"/>
          </a:xfrm>
          <a:prstGeom prst="line">
            <a:avLst/>
          </a:prstGeom>
        </p:spPr>
        <p:style>
          <a:lnRef idx="2">
            <a:schemeClr val="dk1"/>
          </a:lnRef>
          <a:fillRef idx="0">
            <a:schemeClr val="dk1"/>
          </a:fillRef>
          <a:effectRef idx="1">
            <a:schemeClr val="dk1"/>
          </a:effectRef>
          <a:fontRef idx="minor">
            <a:schemeClr val="tx1"/>
          </a:fontRef>
        </p:style>
      </p:cxnSp>
      <p:sp>
        <p:nvSpPr>
          <p:cNvPr id="3" name="Textfeld 2">
            <a:extLst>
              <a:ext uri="{FF2B5EF4-FFF2-40B4-BE49-F238E27FC236}">
                <a16:creationId xmlns:a16="http://schemas.microsoft.com/office/drawing/2014/main" id="{3FD2E7F1-C20D-B4FC-CCC4-C7186CF2C6AD}"/>
              </a:ext>
            </a:extLst>
          </p:cNvPr>
          <p:cNvSpPr txBox="1"/>
          <p:nvPr/>
        </p:nvSpPr>
        <p:spPr>
          <a:xfrm>
            <a:off x="6521063" y="5357752"/>
            <a:ext cx="2540442" cy="369332"/>
          </a:xfrm>
          <a:prstGeom prst="rect">
            <a:avLst/>
          </a:prstGeom>
          <a:noFill/>
        </p:spPr>
        <p:txBody>
          <a:bodyPr wrap="square" rtlCol="0">
            <a:spAutoFit/>
          </a:bodyPr>
          <a:lstStyle/>
          <a:p>
            <a:r>
              <a:rPr lang="de-DE" sz="900" dirty="0">
                <a:latin typeface="Times New Roman" panose="02020603050405020304" pitchFamily="18" charset="0"/>
                <a:cs typeface="Times New Roman" panose="02020603050405020304" pitchFamily="18" charset="0"/>
              </a:rPr>
              <a:t>Quelle: Homepage des Bundesfinanzministeriums „Haushalt Digital“, Regierungsentwurf 2026</a:t>
            </a:r>
          </a:p>
        </p:txBody>
      </p:sp>
    </p:spTree>
    <p:extLst>
      <p:ext uri="{BB962C8B-B14F-4D97-AF65-F5344CB8AC3E}">
        <p14:creationId xmlns:p14="http://schemas.microsoft.com/office/powerpoint/2010/main" val="2418659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CD8038F-6DF4-F63E-A53B-F9E799BDEE8B}"/>
              </a:ext>
            </a:extLst>
          </p:cNvPr>
          <p:cNvPicPr>
            <a:picLocks noChangeAspect="1"/>
          </p:cNvPicPr>
          <p:nvPr/>
        </p:nvPicPr>
        <p:blipFill>
          <a:blip r:embed="rId2"/>
          <a:stretch>
            <a:fillRect/>
          </a:stretch>
        </p:blipFill>
        <p:spPr>
          <a:xfrm>
            <a:off x="5222426" y="1652707"/>
            <a:ext cx="3778451" cy="3709613"/>
          </a:xfrm>
          <a:prstGeom prst="rect">
            <a:avLst/>
          </a:prstGeom>
        </p:spPr>
      </p:pic>
      <p:sp>
        <p:nvSpPr>
          <p:cNvPr id="2" name="Titel 1">
            <a:extLst>
              <a:ext uri="{FF2B5EF4-FFF2-40B4-BE49-F238E27FC236}">
                <a16:creationId xmlns:a16="http://schemas.microsoft.com/office/drawing/2014/main" id="{5141C4ED-DD5F-2A4C-98EC-D566E2F36BA7}"/>
              </a:ext>
            </a:extLst>
          </p:cNvPr>
          <p:cNvSpPr>
            <a:spLocks noGrp="1"/>
          </p:cNvSpPr>
          <p:nvPr>
            <p:ph type="title"/>
          </p:nvPr>
        </p:nvSpPr>
        <p:spPr>
          <a:xfrm>
            <a:off x="551124" y="917177"/>
            <a:ext cx="8078028" cy="994172"/>
          </a:xfrm>
        </p:spPr>
        <p:txBody>
          <a:bodyPr>
            <a:normAutofit/>
          </a:bodyPr>
          <a:lstStyle/>
          <a:p>
            <a:r>
              <a:rPr lang="de-DE" sz="2550" dirty="0">
                <a:latin typeface="Times New Roman" panose="02020603050405020304" pitchFamily="18" charset="0"/>
                <a:cs typeface="Times New Roman" panose="02020603050405020304" pitchFamily="18" charset="0"/>
              </a:rPr>
              <a:t>Für 2026 vorgesehene Haushaltsaufteilung des BMAS</a:t>
            </a:r>
          </a:p>
        </p:txBody>
      </p:sp>
      <p:graphicFrame>
        <p:nvGraphicFramePr>
          <p:cNvPr id="6" name="Inhaltsplatzhalter 5">
            <a:extLst>
              <a:ext uri="{FF2B5EF4-FFF2-40B4-BE49-F238E27FC236}">
                <a16:creationId xmlns:a16="http://schemas.microsoft.com/office/drawing/2014/main" id="{6674FF9B-FD83-46AC-A062-651906A055B3}"/>
              </a:ext>
            </a:extLst>
          </p:cNvPr>
          <p:cNvGraphicFramePr>
            <a:graphicFrameLocks noGrp="1"/>
          </p:cNvGraphicFramePr>
          <p:nvPr>
            <p:ph idx="1"/>
          </p:nvPr>
        </p:nvGraphicFramePr>
        <p:xfrm>
          <a:off x="551125" y="1973739"/>
          <a:ext cx="4499942" cy="3477043"/>
        </p:xfrm>
        <a:graphic>
          <a:graphicData uri="http://schemas.openxmlformats.org/drawingml/2006/table">
            <a:tbl>
              <a:tblPr firstRow="1" bandRow="1">
                <a:tableStyleId>{5C22544A-7EE6-4342-B048-85BDC9FD1C3A}</a:tableStyleId>
              </a:tblPr>
              <a:tblGrid>
                <a:gridCol w="1007315">
                  <a:extLst>
                    <a:ext uri="{9D8B030D-6E8A-4147-A177-3AD203B41FA5}">
                      <a16:colId xmlns:a16="http://schemas.microsoft.com/office/drawing/2014/main" val="3634911726"/>
                    </a:ext>
                  </a:extLst>
                </a:gridCol>
                <a:gridCol w="594838">
                  <a:extLst>
                    <a:ext uri="{9D8B030D-6E8A-4147-A177-3AD203B41FA5}">
                      <a16:colId xmlns:a16="http://schemas.microsoft.com/office/drawing/2014/main" val="3986610652"/>
                    </a:ext>
                  </a:extLst>
                </a:gridCol>
                <a:gridCol w="2897789">
                  <a:extLst>
                    <a:ext uri="{9D8B030D-6E8A-4147-A177-3AD203B41FA5}">
                      <a16:colId xmlns:a16="http://schemas.microsoft.com/office/drawing/2014/main" val="1892766319"/>
                    </a:ext>
                  </a:extLst>
                </a:gridCol>
              </a:tblGrid>
              <a:tr h="404342">
                <a:tc>
                  <a:txBody>
                    <a:bodyPr/>
                    <a:lstStyle/>
                    <a:p>
                      <a:r>
                        <a:rPr lang="de-DE" sz="1100" dirty="0">
                          <a:latin typeface="Times New Roman" panose="02020603050405020304" pitchFamily="18" charset="0"/>
                          <a:cs typeface="Times New Roman" panose="02020603050405020304" pitchFamily="18" charset="0"/>
                        </a:rPr>
                        <a:t>Betrag (in Tsd.)</a:t>
                      </a:r>
                    </a:p>
                  </a:txBody>
                  <a:tcPr marL="68580" marR="68580" marT="34290" marB="34290"/>
                </a:tc>
                <a:tc>
                  <a:txBody>
                    <a:bodyPr/>
                    <a:lstStyle/>
                    <a:p>
                      <a:r>
                        <a:rPr lang="de-DE" sz="1100" dirty="0">
                          <a:latin typeface="Times New Roman" panose="02020603050405020304" pitchFamily="18" charset="0"/>
                          <a:cs typeface="Times New Roman" panose="02020603050405020304" pitchFamily="18" charset="0"/>
                        </a:rPr>
                        <a:t>Anteil</a:t>
                      </a:r>
                    </a:p>
                  </a:txBody>
                  <a:tcPr marL="68580" marR="68580" marT="34290" marB="34290"/>
                </a:tc>
                <a:tc>
                  <a:txBody>
                    <a:bodyPr/>
                    <a:lstStyle/>
                    <a:p>
                      <a:r>
                        <a:rPr lang="de-DE" sz="1100" dirty="0">
                          <a:latin typeface="Times New Roman" panose="02020603050405020304" pitchFamily="18" charset="0"/>
                          <a:cs typeface="Times New Roman" panose="02020603050405020304" pitchFamily="18" charset="0"/>
                        </a:rPr>
                        <a:t>Kapitel</a:t>
                      </a:r>
                    </a:p>
                  </a:txBody>
                  <a:tcPr marL="68580" marR="68580" marT="34290" marB="34290"/>
                </a:tc>
                <a:extLst>
                  <a:ext uri="{0D108BD9-81ED-4DB2-BD59-A6C34878D82A}">
                    <a16:rowId xmlns:a16="http://schemas.microsoft.com/office/drawing/2014/main" val="1277507243"/>
                  </a:ext>
                </a:extLst>
              </a:tr>
              <a:tr h="479491">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140.232.205</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71,04%</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Rentenversicherung und Grundsicherung im Alter und bei Erwerbsminderung</a:t>
                      </a:r>
                    </a:p>
                  </a:txBody>
                  <a:tcPr marL="68580" marR="68580" marT="34290" marB="34290"/>
                </a:tc>
                <a:extLst>
                  <a:ext uri="{0D108BD9-81ED-4DB2-BD59-A6C34878D82A}">
                    <a16:rowId xmlns:a16="http://schemas.microsoft.com/office/drawing/2014/main" val="3582640959"/>
                  </a:ext>
                </a:extLst>
              </a:tr>
              <a:tr h="404342">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55.327.914</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28,03%</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Leistungen nach dem Zweiten und Dritten Buch</a:t>
                      </a:r>
                    </a:p>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Sozialgesetzbuch und gleichartige Leistungen</a:t>
                      </a:r>
                      <a:endParaRPr lang="de-DE" sz="11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717501577"/>
                  </a:ext>
                </a:extLst>
              </a:tr>
              <a:tr h="404342">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448.167</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0,23%</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Unfallversicherung Bund und Bahn /</a:t>
                      </a:r>
                    </a:p>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Künstlersozialkasse</a:t>
                      </a:r>
                      <a:endParaRPr lang="de-DE" sz="11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243328131"/>
                  </a:ext>
                </a:extLst>
              </a:tr>
              <a:tr h="548640">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421.114</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0,21%</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Soziale Entschädigung - Leistungen nach dem</a:t>
                      </a:r>
                    </a:p>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Vierzehnten Buch Sozialgesetzbuch und gleichartige Leistungen</a:t>
                      </a:r>
                      <a:endParaRPr lang="de-DE" sz="11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316312360"/>
                  </a:ext>
                </a:extLst>
              </a:tr>
              <a:tr h="404342">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322.824</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0,16%</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Förderung der Inklusion von Menschen mit</a:t>
                      </a:r>
                    </a:p>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Behinderungen</a:t>
                      </a:r>
                      <a:endParaRPr lang="de-DE" sz="11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3806165472"/>
                  </a:ext>
                </a:extLst>
              </a:tr>
              <a:tr h="404342">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212.676</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b="0" i="0" u="none" strike="noStrike" kern="1200" baseline="0" dirty="0">
                          <a:solidFill>
                            <a:schemeClr val="dk1"/>
                          </a:solidFill>
                          <a:latin typeface="Times New Roman" panose="02020603050405020304" pitchFamily="18" charset="0"/>
                          <a:ea typeface="+mn-ea"/>
                          <a:cs typeface="Times New Roman" panose="02020603050405020304" pitchFamily="18" charset="0"/>
                        </a:rPr>
                        <a:t>0,11%</a:t>
                      </a:r>
                      <a:endParaRPr lang="de-DE" sz="11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100" dirty="0">
                          <a:latin typeface="Times New Roman" panose="02020603050405020304" pitchFamily="18" charset="0"/>
                          <a:cs typeface="Times New Roman" panose="02020603050405020304" pitchFamily="18" charset="0"/>
                        </a:rPr>
                        <a:t>Bundesministerium</a:t>
                      </a:r>
                    </a:p>
                  </a:txBody>
                  <a:tcPr marL="68580" marR="68580" marT="34290" marB="34290"/>
                </a:tc>
                <a:extLst>
                  <a:ext uri="{0D108BD9-81ED-4DB2-BD59-A6C34878D82A}">
                    <a16:rowId xmlns:a16="http://schemas.microsoft.com/office/drawing/2014/main" val="3210201143"/>
                  </a:ext>
                </a:extLst>
              </a:tr>
              <a:tr h="404342">
                <a:tc>
                  <a:txBody>
                    <a:bodyPr/>
                    <a:lstStyle/>
                    <a:p>
                      <a:r>
                        <a:rPr lang="de-DE" sz="1100" dirty="0">
                          <a:latin typeface="Times New Roman" panose="02020603050405020304" pitchFamily="18" charset="0"/>
                          <a:cs typeface="Times New Roman" panose="02020603050405020304" pitchFamily="18" charset="0"/>
                        </a:rPr>
                        <a:t>…</a:t>
                      </a:r>
                    </a:p>
                  </a:txBody>
                  <a:tcPr marL="68580" marR="68580" marT="34290" marB="34290"/>
                </a:tc>
                <a:tc>
                  <a:txBody>
                    <a:bodyPr/>
                    <a:lstStyle/>
                    <a:p>
                      <a:r>
                        <a:rPr lang="de-DE" sz="1100" dirty="0">
                          <a:latin typeface="Times New Roman" panose="02020603050405020304" pitchFamily="18" charset="0"/>
                          <a:cs typeface="Times New Roman" panose="02020603050405020304" pitchFamily="18" charset="0"/>
                        </a:rPr>
                        <a:t>…</a:t>
                      </a:r>
                    </a:p>
                  </a:txBody>
                  <a:tcPr marL="68580" marR="68580" marT="34290" marB="34290"/>
                </a:tc>
                <a:tc>
                  <a:txBody>
                    <a:bodyPr/>
                    <a:lstStyle/>
                    <a:p>
                      <a:r>
                        <a:rPr lang="de-DE" sz="1100" dirty="0">
                          <a:latin typeface="Times New Roman" panose="02020603050405020304" pitchFamily="18" charset="0"/>
                          <a:cs typeface="Times New Roman" panose="02020603050405020304" pitchFamily="18" charset="0"/>
                        </a:rPr>
                        <a:t>…</a:t>
                      </a:r>
                    </a:p>
                  </a:txBody>
                  <a:tcPr marL="68580" marR="68580" marT="34290" marB="34290"/>
                </a:tc>
                <a:extLst>
                  <a:ext uri="{0D108BD9-81ED-4DB2-BD59-A6C34878D82A}">
                    <a16:rowId xmlns:a16="http://schemas.microsoft.com/office/drawing/2014/main" val="2573624939"/>
                  </a:ext>
                </a:extLst>
              </a:tr>
            </a:tbl>
          </a:graphicData>
        </a:graphic>
      </p:graphicFrame>
      <p:sp>
        <p:nvSpPr>
          <p:cNvPr id="3" name="Textfeld 2">
            <a:extLst>
              <a:ext uri="{FF2B5EF4-FFF2-40B4-BE49-F238E27FC236}">
                <a16:creationId xmlns:a16="http://schemas.microsoft.com/office/drawing/2014/main" id="{51EB71E6-7A1E-071D-4A3B-D88E811FC724}"/>
              </a:ext>
            </a:extLst>
          </p:cNvPr>
          <p:cNvSpPr txBox="1"/>
          <p:nvPr/>
        </p:nvSpPr>
        <p:spPr>
          <a:xfrm>
            <a:off x="6693010" y="5362320"/>
            <a:ext cx="2540442" cy="369332"/>
          </a:xfrm>
          <a:prstGeom prst="rect">
            <a:avLst/>
          </a:prstGeom>
          <a:noFill/>
        </p:spPr>
        <p:txBody>
          <a:bodyPr wrap="square" rtlCol="0">
            <a:spAutoFit/>
          </a:bodyPr>
          <a:lstStyle/>
          <a:p>
            <a:r>
              <a:rPr lang="de-DE" sz="900" dirty="0">
                <a:latin typeface="Times New Roman" panose="02020603050405020304" pitchFamily="18" charset="0"/>
                <a:cs typeface="Times New Roman" panose="02020603050405020304" pitchFamily="18" charset="0"/>
              </a:rPr>
              <a:t>Quelle: Homepage des Bundesfinanzministeriums „Haushalt Digital“, Regierungsentwurf 2026</a:t>
            </a:r>
          </a:p>
        </p:txBody>
      </p:sp>
    </p:spTree>
    <p:extLst>
      <p:ext uri="{BB962C8B-B14F-4D97-AF65-F5344CB8AC3E}">
        <p14:creationId xmlns:p14="http://schemas.microsoft.com/office/powerpoint/2010/main" val="1923258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AE1D734-5616-736F-6CC1-755E38F45BA6}"/>
              </a:ext>
            </a:extLst>
          </p:cNvPr>
          <p:cNvPicPr>
            <a:picLocks noGrp="1" noChangeAspect="1"/>
          </p:cNvPicPr>
          <p:nvPr>
            <p:ph idx="1"/>
          </p:nvPr>
        </p:nvPicPr>
        <p:blipFill>
          <a:blip r:embed="rId2"/>
          <a:stretch>
            <a:fillRect/>
          </a:stretch>
        </p:blipFill>
        <p:spPr>
          <a:xfrm>
            <a:off x="4888590" y="1695326"/>
            <a:ext cx="3947933" cy="3923663"/>
          </a:xfrm>
        </p:spPr>
      </p:pic>
      <p:sp>
        <p:nvSpPr>
          <p:cNvPr id="2" name="Titel 1">
            <a:extLst>
              <a:ext uri="{FF2B5EF4-FFF2-40B4-BE49-F238E27FC236}">
                <a16:creationId xmlns:a16="http://schemas.microsoft.com/office/drawing/2014/main" id="{9BF7947C-2872-46E1-19F2-3B62A7B4AF22}"/>
              </a:ext>
            </a:extLst>
          </p:cNvPr>
          <p:cNvSpPr>
            <a:spLocks noGrp="1"/>
          </p:cNvSpPr>
          <p:nvPr>
            <p:ph type="title"/>
          </p:nvPr>
        </p:nvSpPr>
        <p:spPr>
          <a:xfrm>
            <a:off x="569015" y="976612"/>
            <a:ext cx="7886700" cy="994172"/>
          </a:xfrm>
        </p:spPr>
        <p:txBody>
          <a:bodyPr>
            <a:normAutofit/>
          </a:bodyPr>
          <a:lstStyle/>
          <a:p>
            <a:r>
              <a:rPr lang="de-DE" sz="2550" dirty="0">
                <a:latin typeface="Times New Roman" panose="02020603050405020304" pitchFamily="18" charset="0"/>
                <a:cs typeface="Times New Roman" panose="02020603050405020304" pitchFamily="18" charset="0"/>
              </a:rPr>
              <a:t>Für 2026 vorgesehene Haushaltsaufteilung des BMG</a:t>
            </a:r>
            <a:endParaRPr lang="de-DE" sz="2550" dirty="0"/>
          </a:p>
        </p:txBody>
      </p:sp>
      <p:graphicFrame>
        <p:nvGraphicFramePr>
          <p:cNvPr id="6" name="Tabelle 5">
            <a:extLst>
              <a:ext uri="{FF2B5EF4-FFF2-40B4-BE49-F238E27FC236}">
                <a16:creationId xmlns:a16="http://schemas.microsoft.com/office/drawing/2014/main" id="{CA7B763F-672F-2583-9CC7-9713A494D35B}"/>
              </a:ext>
            </a:extLst>
          </p:cNvPr>
          <p:cNvGraphicFramePr>
            <a:graphicFrameLocks noGrp="1"/>
          </p:cNvGraphicFramePr>
          <p:nvPr/>
        </p:nvGraphicFramePr>
        <p:xfrm>
          <a:off x="675627" y="1966066"/>
          <a:ext cx="4106353" cy="3627435"/>
        </p:xfrm>
        <a:graphic>
          <a:graphicData uri="http://schemas.openxmlformats.org/drawingml/2006/table">
            <a:tbl>
              <a:tblPr firstRow="1" bandRow="1">
                <a:tableStyleId>{5C22544A-7EE6-4342-B048-85BDC9FD1C3A}</a:tableStyleId>
              </a:tblPr>
              <a:tblGrid>
                <a:gridCol w="1169861">
                  <a:extLst>
                    <a:ext uri="{9D8B030D-6E8A-4147-A177-3AD203B41FA5}">
                      <a16:colId xmlns:a16="http://schemas.microsoft.com/office/drawing/2014/main" val="3595519548"/>
                    </a:ext>
                  </a:extLst>
                </a:gridCol>
                <a:gridCol w="586576">
                  <a:extLst>
                    <a:ext uri="{9D8B030D-6E8A-4147-A177-3AD203B41FA5}">
                      <a16:colId xmlns:a16="http://schemas.microsoft.com/office/drawing/2014/main" val="2216957254"/>
                    </a:ext>
                  </a:extLst>
                </a:gridCol>
                <a:gridCol w="2349916">
                  <a:extLst>
                    <a:ext uri="{9D8B030D-6E8A-4147-A177-3AD203B41FA5}">
                      <a16:colId xmlns:a16="http://schemas.microsoft.com/office/drawing/2014/main" val="2303676088"/>
                    </a:ext>
                  </a:extLst>
                </a:gridCol>
              </a:tblGrid>
              <a:tr h="408400">
                <a:tc>
                  <a:txBody>
                    <a:bodyPr/>
                    <a:lstStyle/>
                    <a:p>
                      <a:r>
                        <a:rPr lang="de-DE" sz="1000" dirty="0">
                          <a:latin typeface="Times New Roman" panose="02020603050405020304" pitchFamily="18" charset="0"/>
                          <a:cs typeface="Times New Roman" panose="02020603050405020304" pitchFamily="18" charset="0"/>
                        </a:rPr>
                        <a:t>Betrag (in Tsd.)</a:t>
                      </a:r>
                    </a:p>
                  </a:txBody>
                  <a:tcPr marL="68580" marR="68580" marT="34290" marB="34290"/>
                </a:tc>
                <a:tc>
                  <a:txBody>
                    <a:bodyPr/>
                    <a:lstStyle/>
                    <a:p>
                      <a:r>
                        <a:rPr lang="de-DE" sz="1000" dirty="0">
                          <a:latin typeface="Times New Roman" panose="02020603050405020304" pitchFamily="18" charset="0"/>
                          <a:cs typeface="Times New Roman" panose="02020603050405020304" pitchFamily="18" charset="0"/>
                        </a:rPr>
                        <a:t>Anteil</a:t>
                      </a:r>
                    </a:p>
                  </a:txBody>
                  <a:tcPr marL="68580" marR="68580" marT="34290" marB="34290"/>
                </a:tc>
                <a:tc>
                  <a:txBody>
                    <a:bodyPr/>
                    <a:lstStyle/>
                    <a:p>
                      <a:r>
                        <a:rPr lang="de-DE" sz="1000" dirty="0">
                          <a:latin typeface="Times New Roman" panose="02020603050405020304" pitchFamily="18" charset="0"/>
                          <a:cs typeface="Times New Roman" panose="02020603050405020304" pitchFamily="18" charset="0"/>
                        </a:rPr>
                        <a:t>Kapitel</a:t>
                      </a:r>
                    </a:p>
                  </a:txBody>
                  <a:tcPr marL="68580" marR="68580" marT="34290" marB="34290"/>
                </a:tc>
                <a:extLst>
                  <a:ext uri="{0D108BD9-81ED-4DB2-BD59-A6C34878D82A}">
                    <a16:rowId xmlns:a16="http://schemas.microsoft.com/office/drawing/2014/main" val="813074779"/>
                  </a:ext>
                </a:extLst>
              </a:tr>
              <a:tr h="318668">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16.800.000</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83,63%</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Gesetzliche Krankenversicherung</a:t>
                      </a:r>
                      <a:endParaRPr lang="de-DE" sz="10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33664223"/>
                  </a:ext>
                </a:extLst>
              </a:tr>
              <a:tr h="382759">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1.579.449</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7,86%</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Pflegevorsorge und sonstige soziale Sicherung</a:t>
                      </a:r>
                      <a:endParaRPr lang="de-DE" sz="10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2611229762"/>
                  </a:ext>
                </a:extLst>
              </a:tr>
              <a:tr h="272571">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720.785</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3,59%</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Prävention und Gesundheitsverbände</a:t>
                      </a:r>
                      <a:endParaRPr lang="de-DE" sz="10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4184315812"/>
                  </a:ext>
                </a:extLst>
              </a:tr>
              <a:tr h="307367">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210.177</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1,05%</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Robert Koch-Institut</a:t>
                      </a:r>
                    </a:p>
                  </a:txBody>
                  <a:tcPr marL="68580" marR="68580" marT="34290" marB="34290"/>
                </a:tc>
                <a:extLst>
                  <a:ext uri="{0D108BD9-81ED-4DB2-BD59-A6C34878D82A}">
                    <a16:rowId xmlns:a16="http://schemas.microsoft.com/office/drawing/2014/main" val="754079745"/>
                  </a:ext>
                </a:extLst>
              </a:tr>
              <a:tr h="249373">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168.513</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0,84%</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Bundesministerium</a:t>
                      </a:r>
                      <a:endParaRPr lang="de-DE" sz="10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2977648068"/>
                  </a:ext>
                </a:extLst>
              </a:tr>
              <a:tr h="249373">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163.474</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0,81%</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Forschungsvorhaben und -einrichtungen</a:t>
                      </a:r>
                      <a:endParaRPr lang="de-DE" sz="10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201136578"/>
                  </a:ext>
                </a:extLst>
              </a:tr>
              <a:tr h="408400">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142.083</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0,71%</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Bundesinstitut für Arzneimittel und Medizinprodukte</a:t>
                      </a:r>
                      <a:endParaRPr lang="de-DE" sz="10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1753964113"/>
                  </a:ext>
                </a:extLst>
              </a:tr>
              <a:tr h="281727">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122.098</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0,61%</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Internationales Gesundheitswesen</a:t>
                      </a:r>
                      <a:endParaRPr lang="de-DE" sz="10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4253004135"/>
                  </a:ext>
                </a:extLst>
              </a:tr>
              <a:tr h="340397">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97.771</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0,49%</a:t>
                      </a:r>
                      <a:endParaRPr lang="de-DE" sz="1000" dirty="0">
                        <a:latin typeface="Times New Roman" panose="02020603050405020304" pitchFamily="18" charset="0"/>
                        <a:cs typeface="Times New Roman" panose="02020603050405020304" pitchFamily="18" charset="0"/>
                      </a:endParaRPr>
                    </a:p>
                  </a:txBody>
                  <a:tcPr marL="68580" marR="68580" marT="34290" marB="34290"/>
                </a:tc>
                <a:tc>
                  <a:txBody>
                    <a:bodyPr/>
                    <a:lstStyle/>
                    <a:p>
                      <a:r>
                        <a:rPr lang="de-DE" sz="1000" b="0" i="0" u="none" strike="noStrike" kern="1200" baseline="0" dirty="0">
                          <a:solidFill>
                            <a:schemeClr val="dk1"/>
                          </a:solidFill>
                          <a:latin typeface="Times New Roman" panose="02020603050405020304" pitchFamily="18" charset="0"/>
                          <a:ea typeface="+mn-ea"/>
                          <a:cs typeface="Times New Roman" panose="02020603050405020304" pitchFamily="18" charset="0"/>
                        </a:rPr>
                        <a:t>Paul-Ehrlich-Institut</a:t>
                      </a:r>
                      <a:endParaRPr lang="de-DE" sz="1000" dirty="0">
                        <a:latin typeface="Times New Roman" panose="02020603050405020304" pitchFamily="18" charset="0"/>
                        <a:cs typeface="Times New Roman" panose="02020603050405020304" pitchFamily="18" charset="0"/>
                      </a:endParaRPr>
                    </a:p>
                  </a:txBody>
                  <a:tcPr marL="68580" marR="68580" marT="34290" marB="34290"/>
                </a:tc>
                <a:extLst>
                  <a:ext uri="{0D108BD9-81ED-4DB2-BD59-A6C34878D82A}">
                    <a16:rowId xmlns:a16="http://schemas.microsoft.com/office/drawing/2014/main" val="2508128758"/>
                  </a:ext>
                </a:extLst>
              </a:tr>
              <a:tr h="408400">
                <a:tc>
                  <a:txBody>
                    <a:bodyPr/>
                    <a:lstStyle/>
                    <a:p>
                      <a:r>
                        <a:rPr lang="de-DE" sz="1000" dirty="0">
                          <a:latin typeface="Times New Roman" panose="02020603050405020304" pitchFamily="18" charset="0"/>
                          <a:cs typeface="Times New Roman" panose="02020603050405020304" pitchFamily="18" charset="0"/>
                        </a:rPr>
                        <a:t>…</a:t>
                      </a:r>
                    </a:p>
                  </a:txBody>
                  <a:tcPr marL="68580" marR="68580" marT="34290" marB="34290"/>
                </a:tc>
                <a:tc>
                  <a:txBody>
                    <a:bodyPr/>
                    <a:lstStyle/>
                    <a:p>
                      <a:r>
                        <a:rPr lang="de-DE" sz="1000" dirty="0">
                          <a:latin typeface="Times New Roman" panose="02020603050405020304" pitchFamily="18" charset="0"/>
                          <a:cs typeface="Times New Roman" panose="02020603050405020304" pitchFamily="18" charset="0"/>
                        </a:rPr>
                        <a:t>…</a:t>
                      </a:r>
                    </a:p>
                  </a:txBody>
                  <a:tcPr marL="68580" marR="68580" marT="34290" marB="34290"/>
                </a:tc>
                <a:tc>
                  <a:txBody>
                    <a:bodyPr/>
                    <a:lstStyle/>
                    <a:p>
                      <a:r>
                        <a:rPr lang="de-DE" sz="1000" dirty="0">
                          <a:latin typeface="Times New Roman" panose="02020603050405020304" pitchFamily="18" charset="0"/>
                          <a:cs typeface="Times New Roman" panose="02020603050405020304" pitchFamily="18" charset="0"/>
                        </a:rPr>
                        <a:t>…</a:t>
                      </a:r>
                    </a:p>
                  </a:txBody>
                  <a:tcPr marL="68580" marR="68580" marT="34290" marB="34290"/>
                </a:tc>
                <a:extLst>
                  <a:ext uri="{0D108BD9-81ED-4DB2-BD59-A6C34878D82A}">
                    <a16:rowId xmlns:a16="http://schemas.microsoft.com/office/drawing/2014/main" val="3885082124"/>
                  </a:ext>
                </a:extLst>
              </a:tr>
            </a:tbl>
          </a:graphicData>
        </a:graphic>
      </p:graphicFrame>
      <p:sp>
        <p:nvSpPr>
          <p:cNvPr id="3" name="Textfeld 2">
            <a:extLst>
              <a:ext uri="{FF2B5EF4-FFF2-40B4-BE49-F238E27FC236}">
                <a16:creationId xmlns:a16="http://schemas.microsoft.com/office/drawing/2014/main" id="{9DF60488-6162-1AD9-7B94-0CADF4B71874}"/>
              </a:ext>
            </a:extLst>
          </p:cNvPr>
          <p:cNvSpPr txBox="1"/>
          <p:nvPr/>
        </p:nvSpPr>
        <p:spPr>
          <a:xfrm>
            <a:off x="6495857" y="5567357"/>
            <a:ext cx="2540442" cy="369332"/>
          </a:xfrm>
          <a:prstGeom prst="rect">
            <a:avLst/>
          </a:prstGeom>
          <a:noFill/>
        </p:spPr>
        <p:txBody>
          <a:bodyPr wrap="square" rtlCol="0">
            <a:spAutoFit/>
          </a:bodyPr>
          <a:lstStyle/>
          <a:p>
            <a:r>
              <a:rPr lang="de-DE" sz="900" dirty="0">
                <a:latin typeface="Times New Roman" panose="02020603050405020304" pitchFamily="18" charset="0"/>
                <a:cs typeface="Times New Roman" panose="02020603050405020304" pitchFamily="18" charset="0"/>
              </a:rPr>
              <a:t>Quelle: Homepage des Bundesfinanzministeriums „Haushalt Digital“, Regierungsentwurf 2026</a:t>
            </a:r>
          </a:p>
        </p:txBody>
      </p:sp>
    </p:spTree>
    <p:extLst>
      <p:ext uri="{BB962C8B-B14F-4D97-AF65-F5344CB8AC3E}">
        <p14:creationId xmlns:p14="http://schemas.microsoft.com/office/powerpoint/2010/main" val="3016976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Inhaltsplatzhalter 2">
            <a:extLst>
              <a:ext uri="{FF2B5EF4-FFF2-40B4-BE49-F238E27FC236}">
                <a16:creationId xmlns:a16="http://schemas.microsoft.com/office/drawing/2014/main" id="{1503DFB9-FDAA-1FC0-EB4F-5DBDA5927E76}"/>
              </a:ext>
            </a:extLst>
          </p:cNvPr>
          <p:cNvSpPr>
            <a:spLocks noGrp="1"/>
          </p:cNvSpPr>
          <p:nvPr>
            <p:ph idx="1"/>
          </p:nvPr>
        </p:nvSpPr>
        <p:spPr>
          <a:xfrm>
            <a:off x="179512" y="188640"/>
            <a:ext cx="8856984" cy="6336704"/>
          </a:xfrm>
        </p:spPr>
        <p:txBody>
          <a:bodyPr/>
          <a:lstStyle/>
          <a:p>
            <a:pPr marL="0" indent="0" eaLnBrk="1" hangingPunct="1">
              <a:buFont typeface="Arial" panose="020B0604020202020204" pitchFamily="34" charset="0"/>
              <a:buNone/>
              <a:defRPr/>
            </a:pPr>
            <a:r>
              <a:rPr lang="de-DE" altLang="de-DE" sz="2000" b="1" dirty="0"/>
              <a:t>Prekäre Finanzlage und Finanzentwicklung</a:t>
            </a:r>
            <a:endParaRPr lang="de-DE" altLang="de-DE" sz="2000" dirty="0"/>
          </a:p>
          <a:p>
            <a:pPr marL="0" indent="0" eaLnBrk="1" hangingPunct="1">
              <a:buFont typeface="Arial" panose="020B0604020202020204" pitchFamily="34" charset="0"/>
              <a:buNone/>
              <a:defRPr/>
            </a:pPr>
            <a:endParaRPr lang="de-DE" altLang="de-DE" sz="2000" dirty="0"/>
          </a:p>
          <a:p>
            <a:pPr eaLnBrk="1" hangingPunct="1">
              <a:buFontTx/>
              <a:buChar char="-"/>
              <a:defRPr/>
            </a:pPr>
            <a:r>
              <a:rPr lang="de-DE" altLang="de-DE" sz="2000" dirty="0"/>
              <a:t>weiter steigende Ausgaben, etwa aufgrund der demographischen Entwicklung, oder des medizinischen Fortschritts; aber auch aufgrund der Übertragung von Aufgaben, bei denen fraglich ist, ob sie Aufgaben der Sozialversicherung und von dieser zu finanzieren sind (Stichwort: versicherungsfremde Leistungen) </a:t>
            </a:r>
          </a:p>
          <a:p>
            <a:pPr eaLnBrk="1" hangingPunct="1">
              <a:buFontTx/>
              <a:buChar char="-"/>
              <a:defRPr/>
            </a:pPr>
            <a:r>
              <a:rPr lang="de-DE" altLang="de-DE" sz="2000" dirty="0"/>
              <a:t>steigende Ausgaben bedeuten steigende Beiträge, wenn nicht die Bundeszuschüsse aus Steuermitteln erhöht werden, die aber bereits einen erheblichen Teil des Haushalts ausmachen </a:t>
            </a:r>
          </a:p>
          <a:p>
            <a:pPr eaLnBrk="1" hangingPunct="1">
              <a:buFontTx/>
              <a:buChar char="-"/>
              <a:defRPr/>
            </a:pPr>
            <a:r>
              <a:rPr lang="de-DE" altLang="de-DE" sz="2000" dirty="0"/>
              <a:t>Beitragssätze in der Sozialversicherung haben die noch vor Kurzem als Haltegrenze geltenden 40% überschritten und liegen mit steigender Tendenz bei ungefähr 42% </a:t>
            </a:r>
          </a:p>
          <a:p>
            <a:pPr eaLnBrk="1" hangingPunct="1">
              <a:buFontTx/>
              <a:buChar char="-"/>
              <a:defRPr/>
            </a:pPr>
            <a:r>
              <a:rPr lang="de-DE" altLang="de-DE" sz="2000" dirty="0"/>
              <a:t>Kürzungen auf der Ausgabenseite durch Einschränkungen im Leistungsumfang sind politisch schwer durchzusetzen </a:t>
            </a:r>
          </a:p>
          <a:p>
            <a:pPr eaLnBrk="1" hangingPunct="1">
              <a:buFontTx/>
              <a:buChar char="-"/>
              <a:defRPr/>
            </a:pPr>
            <a:r>
              <a:rPr lang="de-DE" altLang="de-DE" sz="2000" dirty="0"/>
              <a:t>Kürzungen bei der Vergütung der Leistungserbringer (Ärzte, Krankenhäuser …) stoßen auf Widerstand; aufgrund von Verfassungsbeschwerden pharmazeutischer Unternehmer gegen preisregulierende Maßnahmen (etwa Herstellerabschläge nach § 130a SGB V) entschied jüngst der erste Senat des BVerfG grundlegend (BVerfG, 7.5.2025, 1 BvR 1507/23, 1 BvR 2197/23)  </a:t>
            </a:r>
          </a:p>
          <a:p>
            <a:pPr marL="0" indent="0" eaLnBrk="1" hangingPunct="1">
              <a:buFont typeface="Arial" panose="020B0604020202020204" pitchFamily="34" charset="0"/>
              <a:buNone/>
              <a:defRPr/>
            </a:pPr>
            <a:r>
              <a:rPr lang="de-DE" altLang="de-DE" dirty="0"/>
              <a:t> </a:t>
            </a:r>
          </a:p>
        </p:txBody>
      </p:sp>
      <p:sp>
        <p:nvSpPr>
          <p:cNvPr id="2" name="Fußzeilenplatzhalter 1">
            <a:extLst>
              <a:ext uri="{FF2B5EF4-FFF2-40B4-BE49-F238E27FC236}">
                <a16:creationId xmlns:a16="http://schemas.microsoft.com/office/drawing/2014/main" id="{99C6A446-6CED-D299-800D-64B8C71F52C3}"/>
              </a:ext>
            </a:extLst>
          </p:cNvPr>
          <p:cNvSpPr>
            <a:spLocks noGrp="1"/>
          </p:cNvSpPr>
          <p:nvPr>
            <p:ph type="ftr" sz="quarter" idx="11"/>
          </p:nvPr>
        </p:nvSpPr>
        <p:spPr>
          <a:xfrm>
            <a:off x="1619250" y="6356350"/>
            <a:ext cx="6408738" cy="365125"/>
          </a:xfrm>
        </p:spPr>
        <p:txBody>
          <a:bodyPr/>
          <a:lstStyle/>
          <a:p>
            <a:pPr defTabSz="685800" eaLnBrk="1" fontAlgn="auto" hangingPunct="1">
              <a:spcBef>
                <a:spcPts val="0"/>
              </a:spcBef>
              <a:spcAft>
                <a:spcPts val="0"/>
              </a:spcAft>
              <a:defRPr/>
            </a:pPr>
            <a:r>
              <a:rPr lang="de-DE" dirty="0">
                <a:solidFill>
                  <a:prstClr val="black">
                    <a:tint val="75000"/>
                  </a:prstClr>
                </a:solidFill>
                <a:latin typeface="Calibri" panose="020F0502020204030204"/>
                <a:cs typeface="+mn-cs"/>
              </a:rPr>
              <a:t>Prof. Dr. Peter Axer, Lehrstuhl für Sozialrecht in Verbindung mit dem Öffentlichen Recht, Ruprecht-Karls-Universität Heidelberg</a:t>
            </a:r>
          </a:p>
        </p:txBody>
      </p:sp>
      <p:sp>
        <p:nvSpPr>
          <p:cNvPr id="10244" name="Foliennummernplatzhalter 3">
            <a:extLst>
              <a:ext uri="{FF2B5EF4-FFF2-40B4-BE49-F238E27FC236}">
                <a16:creationId xmlns:a16="http://schemas.microsoft.com/office/drawing/2014/main" id="{2A7025C2-8E98-9E80-EB11-4102561DEFC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fld id="{7FDAF0A8-51C1-449C-8B6E-95294DC8AA82}" type="slidenum">
              <a:rPr lang="de-DE" altLang="de-DE" sz="900" smtClean="0">
                <a:solidFill>
                  <a:srgbClr val="898989"/>
                </a:solidFill>
              </a:rPr>
              <a:pPr eaLnBrk="1" hangingPunct="1">
                <a:lnSpc>
                  <a:spcPct val="100000"/>
                </a:lnSpc>
                <a:spcBef>
                  <a:spcPct val="0"/>
                </a:spcBef>
                <a:buFontTx/>
                <a:buNone/>
              </a:pPr>
              <a:t>7</a:t>
            </a:fld>
            <a:endParaRPr lang="de-DE" altLang="de-DE" sz="900">
              <a:solidFill>
                <a:srgbClr val="89898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1D26F-A2AC-29E2-767C-82CF115473C9}"/>
            </a:ext>
          </a:extLst>
        </p:cNvPr>
        <p:cNvGrpSpPr/>
        <p:nvPr/>
      </p:nvGrpSpPr>
      <p:grpSpPr>
        <a:xfrm>
          <a:off x="0" y="0"/>
          <a:ext cx="0" cy="0"/>
          <a:chOff x="0" y="0"/>
          <a:chExt cx="0" cy="0"/>
        </a:xfrm>
      </p:grpSpPr>
      <p:sp>
        <p:nvSpPr>
          <p:cNvPr id="11266" name="Inhaltsplatzhalter 2">
            <a:extLst>
              <a:ext uri="{FF2B5EF4-FFF2-40B4-BE49-F238E27FC236}">
                <a16:creationId xmlns:a16="http://schemas.microsoft.com/office/drawing/2014/main" id="{8207C49B-0594-74FC-8176-D798DE890A2E}"/>
              </a:ext>
            </a:extLst>
          </p:cNvPr>
          <p:cNvSpPr>
            <a:spLocks noGrp="1"/>
          </p:cNvSpPr>
          <p:nvPr>
            <p:ph idx="1"/>
          </p:nvPr>
        </p:nvSpPr>
        <p:spPr>
          <a:xfrm>
            <a:off x="107504" y="332656"/>
            <a:ext cx="8928992" cy="6023694"/>
          </a:xfrm>
        </p:spPr>
        <p:txBody>
          <a:bodyPr/>
          <a:lstStyle/>
          <a:p>
            <a:pPr marL="0" indent="0" eaLnBrk="1" hangingPunct="1">
              <a:buNone/>
            </a:pPr>
            <a:r>
              <a:rPr lang="de-DE" altLang="de-DE" sz="1800" b="1" dirty="0"/>
              <a:t>BVerfG, 7.5.2025, 1 BvR 1507/23, 1 BvR 2197/23 – GKV-Finanzstabilisierungsgesetz</a:t>
            </a:r>
          </a:p>
          <a:p>
            <a:pPr eaLnBrk="1" hangingPunct="1">
              <a:buFontTx/>
              <a:buChar char="-"/>
            </a:pPr>
            <a:r>
              <a:rPr lang="de-DE" sz="1800" dirty="0"/>
              <a:t>zweiter Leitsatz: Bei finanzwirksamen Eingriffen in die Berufsausübungsfreiheit zum Zwecke der Sicherung der finanziellen Stabilität der GKV ist bei</a:t>
            </a:r>
            <a:r>
              <a:rPr lang="de-DE" sz="1800" i="1" dirty="0"/>
              <a:t> </a:t>
            </a:r>
            <a:r>
              <a:rPr lang="de-DE" sz="1800" dirty="0"/>
              <a:t>der Angemessenheitsprüfung insbes. zu berücksichtigen, dass das System der GKV in weiten Teilen nicht durch Marktkräfte gesteuert wird und den Gesetzgeber eine besondere Verantwortung für die Kostenstabilität der gesetzlichen Krankenversicherung trifft. Die Leistungserbringer unterliegen in besonderem Maße den Einwirkungen sozialstaatlicher Gesetzgebung. Gegenüber Eingriffen, die der Stabilität des Systems der GKV dienen, besteht nur ein verminderter Vertrauensschutz. …</a:t>
            </a:r>
          </a:p>
          <a:p>
            <a:pPr eaLnBrk="1" hangingPunct="1">
              <a:buFontTx/>
              <a:buChar char="-"/>
            </a:pPr>
            <a:endParaRPr lang="de-DE" sz="1800" dirty="0"/>
          </a:p>
          <a:p>
            <a:pPr eaLnBrk="1" hangingPunct="1">
              <a:buFontTx/>
              <a:buChar char="-"/>
            </a:pPr>
            <a:r>
              <a:rPr lang="de-DE" sz="1800" dirty="0"/>
              <a:t>d</a:t>
            </a:r>
            <a:r>
              <a:rPr lang="de-DE" altLang="de-DE" sz="1800" dirty="0"/>
              <a:t>as Gericht spricht in Bezug auf die GKV:</a:t>
            </a:r>
          </a:p>
          <a:p>
            <a:pPr lvl="1" eaLnBrk="1" hangingPunct="1">
              <a:buFontTx/>
              <a:buChar char="-"/>
            </a:pPr>
            <a:r>
              <a:rPr lang="de-DE" altLang="de-DE" dirty="0"/>
              <a:t>von der Sicherung der finanziellen Stabilität als einer überragend wichtigen Gemeinwohlaufgabe, welche der Gesetzgeber nicht nur verfolgen darf, sondern der er sich nicht einmal entziehen darf (</a:t>
            </a:r>
            <a:r>
              <a:rPr lang="de-DE" altLang="de-DE" dirty="0" err="1"/>
              <a:t>Rn</a:t>
            </a:r>
            <a:r>
              <a:rPr lang="de-DE" altLang="de-DE" dirty="0"/>
              <a:t>. 87) </a:t>
            </a:r>
          </a:p>
          <a:p>
            <a:pPr lvl="1" eaLnBrk="1" hangingPunct="1">
              <a:buFontTx/>
              <a:buChar char="-"/>
            </a:pPr>
            <a:r>
              <a:rPr lang="de-DE" altLang="de-DE" dirty="0"/>
              <a:t>von einem umfassenden sozialen Leistungssystem, das aus Beiträgen der Versicherten finanziert wird und für dessen Funktionsfähigkeit der Staat die Verantwortung trägt (</a:t>
            </a:r>
            <a:r>
              <a:rPr lang="de-DE" altLang="de-DE" dirty="0" err="1"/>
              <a:t>Rn</a:t>
            </a:r>
            <a:r>
              <a:rPr lang="de-DE" altLang="de-DE" dirty="0"/>
              <a:t>. 97)</a:t>
            </a:r>
          </a:p>
          <a:p>
            <a:pPr lvl="1" eaLnBrk="1" hangingPunct="1">
              <a:buFontTx/>
              <a:buChar char="-"/>
            </a:pPr>
            <a:r>
              <a:rPr lang="de-DE" altLang="de-DE" dirty="0"/>
              <a:t>von der besonderen Verantwortung für die Kostenstabilität der sozialstaatlich gebotenen GKV (</a:t>
            </a:r>
            <a:r>
              <a:rPr lang="de-DE" altLang="de-DE" dirty="0" err="1"/>
              <a:t>Rn</a:t>
            </a:r>
            <a:r>
              <a:rPr lang="de-DE" altLang="de-DE" dirty="0"/>
              <a:t>. 98) </a:t>
            </a:r>
          </a:p>
          <a:p>
            <a:pPr lvl="1" eaLnBrk="1" hangingPunct="1">
              <a:buFontTx/>
              <a:buChar char="-"/>
            </a:pPr>
            <a:r>
              <a:rPr lang="de-DE" altLang="de-DE" dirty="0"/>
              <a:t>von der Ausgestaltungspflicht des Gesetzgebers (</a:t>
            </a:r>
            <a:r>
              <a:rPr lang="de-DE" altLang="de-DE" dirty="0" err="1"/>
              <a:t>Rn</a:t>
            </a:r>
            <a:r>
              <a:rPr lang="de-DE" altLang="de-DE" dirty="0"/>
              <a:t>. 99)</a:t>
            </a:r>
          </a:p>
          <a:p>
            <a:pPr lvl="1" eaLnBrk="1" hangingPunct="1">
              <a:buFontTx/>
              <a:buChar char="-"/>
            </a:pPr>
            <a:r>
              <a:rPr lang="de-DE" altLang="de-DE" dirty="0"/>
              <a:t>von der staatlichen Stabilisierungsverantwortung (</a:t>
            </a:r>
            <a:r>
              <a:rPr lang="de-DE" altLang="de-DE" dirty="0" err="1"/>
              <a:t>Rn</a:t>
            </a:r>
            <a:r>
              <a:rPr lang="de-DE" altLang="de-DE" dirty="0"/>
              <a:t>. 100) </a:t>
            </a:r>
          </a:p>
        </p:txBody>
      </p:sp>
      <p:sp>
        <p:nvSpPr>
          <p:cNvPr id="2" name="Fußzeilenplatzhalter 1">
            <a:extLst>
              <a:ext uri="{FF2B5EF4-FFF2-40B4-BE49-F238E27FC236}">
                <a16:creationId xmlns:a16="http://schemas.microsoft.com/office/drawing/2014/main" id="{C774913E-5228-9EA4-100D-1AC5F7E95F45}"/>
              </a:ext>
            </a:extLst>
          </p:cNvPr>
          <p:cNvSpPr>
            <a:spLocks noGrp="1"/>
          </p:cNvSpPr>
          <p:nvPr>
            <p:ph type="ftr" sz="quarter" idx="11"/>
          </p:nvPr>
        </p:nvSpPr>
        <p:spPr>
          <a:xfrm>
            <a:off x="1619250" y="6356350"/>
            <a:ext cx="6408738" cy="365125"/>
          </a:xfrm>
        </p:spPr>
        <p:txBody>
          <a:bodyPr/>
          <a:lstStyle/>
          <a:p>
            <a:pPr defTabSz="685800" eaLnBrk="1" fontAlgn="auto" hangingPunct="1">
              <a:spcBef>
                <a:spcPts val="0"/>
              </a:spcBef>
              <a:spcAft>
                <a:spcPts val="0"/>
              </a:spcAft>
              <a:defRPr/>
            </a:pPr>
            <a:r>
              <a:rPr lang="de-DE" dirty="0">
                <a:solidFill>
                  <a:prstClr val="black">
                    <a:tint val="75000"/>
                  </a:prstClr>
                </a:solidFill>
                <a:latin typeface="Calibri" panose="020F0502020204030204"/>
                <a:cs typeface="+mn-cs"/>
              </a:rPr>
              <a:t>Prof. Dr. Peter Axer, Lehrstuhl für Sozialrecht in Verbindung mit dem Öffentlichen Recht, Ruprecht-Karls-Universität Heidelberg</a:t>
            </a:r>
          </a:p>
        </p:txBody>
      </p:sp>
      <p:sp>
        <p:nvSpPr>
          <p:cNvPr id="11268" name="Foliennummernplatzhalter 3">
            <a:extLst>
              <a:ext uri="{FF2B5EF4-FFF2-40B4-BE49-F238E27FC236}">
                <a16:creationId xmlns:a16="http://schemas.microsoft.com/office/drawing/2014/main" id="{7636551F-D70C-7693-7872-060BD951234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fld id="{A3E7E1F7-CCC2-48FC-BE2B-D75B77343C09}" type="slidenum">
              <a:rPr lang="de-DE" altLang="de-DE" sz="900" smtClean="0">
                <a:solidFill>
                  <a:srgbClr val="898989"/>
                </a:solidFill>
              </a:rPr>
              <a:pPr eaLnBrk="1" hangingPunct="1">
                <a:lnSpc>
                  <a:spcPct val="100000"/>
                </a:lnSpc>
                <a:spcBef>
                  <a:spcPct val="0"/>
                </a:spcBef>
                <a:buFontTx/>
                <a:buNone/>
              </a:pPr>
              <a:t>8</a:t>
            </a:fld>
            <a:endParaRPr lang="de-DE" altLang="de-DE" sz="900">
              <a:solidFill>
                <a:srgbClr val="898989"/>
              </a:solidFill>
            </a:endParaRPr>
          </a:p>
        </p:txBody>
      </p:sp>
    </p:spTree>
    <p:extLst>
      <p:ext uri="{BB962C8B-B14F-4D97-AF65-F5344CB8AC3E}">
        <p14:creationId xmlns:p14="http://schemas.microsoft.com/office/powerpoint/2010/main" val="809897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Inhaltsplatzhalter 2">
            <a:extLst>
              <a:ext uri="{FF2B5EF4-FFF2-40B4-BE49-F238E27FC236}">
                <a16:creationId xmlns:a16="http://schemas.microsoft.com/office/drawing/2014/main" id="{5FAA7BFE-AE27-89E8-3E14-18299EB36FA4}"/>
              </a:ext>
            </a:extLst>
          </p:cNvPr>
          <p:cNvSpPr>
            <a:spLocks noGrp="1"/>
          </p:cNvSpPr>
          <p:nvPr>
            <p:ph idx="1"/>
          </p:nvPr>
        </p:nvSpPr>
        <p:spPr>
          <a:xfrm>
            <a:off x="250825" y="136525"/>
            <a:ext cx="8785225" cy="6219825"/>
          </a:xfrm>
        </p:spPr>
        <p:txBody>
          <a:bodyPr/>
          <a:lstStyle/>
          <a:p>
            <a:pPr marL="0" indent="0" eaLnBrk="1" hangingPunct="1">
              <a:buFont typeface="Arial" panose="020B0604020202020204" pitchFamily="34" charset="0"/>
              <a:buNone/>
            </a:pPr>
            <a:r>
              <a:rPr lang="de-DE" altLang="de-DE" sz="2000" b="1" dirty="0"/>
              <a:t>Vorgaben und Grenzen für die Finanzierung der Sozialversicherung im Kompetenzrecht des Grundgesetzes </a:t>
            </a:r>
          </a:p>
          <a:p>
            <a:pPr marL="0" indent="0" eaLnBrk="1" hangingPunct="1">
              <a:buFont typeface="Arial" panose="020B0604020202020204" pitchFamily="34" charset="0"/>
              <a:buNone/>
            </a:pPr>
            <a:endParaRPr lang="de-DE" altLang="de-DE" sz="1600" b="1" dirty="0"/>
          </a:p>
          <a:p>
            <a:pPr marL="0" indent="0" eaLnBrk="1" hangingPunct="1">
              <a:buFont typeface="Arial" panose="020B0604020202020204" pitchFamily="34" charset="0"/>
              <a:buNone/>
            </a:pPr>
            <a:r>
              <a:rPr lang="de-DE" altLang="de-DE" sz="1600" b="1" dirty="0"/>
              <a:t>Art. 74 Abs. 1 Nr. 12 GG (Gegenstände konkurrierender Gesetzgebung): </a:t>
            </a:r>
            <a:r>
              <a:rPr lang="de-DE" altLang="de-DE" sz="1600" dirty="0"/>
              <a:t>Die konkurrierende Gesetzgebung erstreckt sich auf folgende Gebiete: … 12. das Arbeitsrecht einschließlich der Betriebsverfassung, des Arbeitsschutzes und der Arbeitsvermittlung sowie die Sozialversicherung einschließlich der Arbeitslosenversicherung ….  </a:t>
            </a:r>
          </a:p>
          <a:p>
            <a:pPr marL="0" indent="0" eaLnBrk="1" hangingPunct="1">
              <a:buFont typeface="Arial" panose="020B0604020202020204" pitchFamily="34" charset="0"/>
              <a:buNone/>
            </a:pPr>
            <a:endParaRPr lang="de-DE" altLang="de-DE" sz="1600" b="1" dirty="0"/>
          </a:p>
          <a:p>
            <a:pPr marL="0" indent="0" eaLnBrk="1" hangingPunct="1">
              <a:buFont typeface="Arial" panose="020B0604020202020204" pitchFamily="34" charset="0"/>
              <a:buNone/>
            </a:pPr>
            <a:r>
              <a:rPr lang="de-DE" altLang="de-DE" sz="1600" b="1" dirty="0"/>
              <a:t>Art. 87 Abs. 2 GG (Gegenstände der Bundesverwaltung): </a:t>
            </a:r>
            <a:r>
              <a:rPr lang="de-DE" altLang="de-DE" sz="1600" dirty="0"/>
              <a:t>Als bundesunmittelbare Körperschaften des öffentlichen Rechtes werden diejenigen sozialen Versicherungsträger geführt, deren Zuständigkeitsbereich sich über das Gebiet eines Landes hinaus erstreckt. Soziale Versicherungsträger, deren Zuständigkeitsbereich sich über das Gebiet eines Landes, aber nicht über mehr als drei Länder hinaus erstreckt, werden abweichend von Satz 1 als landesunmittelbare Körperschaften des öffentlichen Rechtes geführt, wenn das </a:t>
            </a:r>
            <a:r>
              <a:rPr lang="de-DE" altLang="de-DE" sz="1600" dirty="0" err="1"/>
              <a:t>aufsichtsführende</a:t>
            </a:r>
            <a:r>
              <a:rPr lang="de-DE" altLang="de-DE" sz="1600" dirty="0"/>
              <a:t> Land durch die beteiligten Länder bestimmt ist. </a:t>
            </a:r>
          </a:p>
          <a:p>
            <a:pPr marL="0" indent="0" eaLnBrk="1" hangingPunct="1">
              <a:buFont typeface="Arial" panose="020B0604020202020204" pitchFamily="34" charset="0"/>
              <a:buNone/>
            </a:pPr>
            <a:endParaRPr lang="de-DE" altLang="de-DE" sz="1600" b="1" dirty="0"/>
          </a:p>
          <a:p>
            <a:pPr marL="0" indent="0" eaLnBrk="1" hangingPunct="1">
              <a:buFont typeface="Arial" panose="020B0604020202020204" pitchFamily="34" charset="0"/>
              <a:buNone/>
            </a:pPr>
            <a:r>
              <a:rPr lang="de-DE" altLang="de-DE" sz="1600" b="1" dirty="0"/>
              <a:t>Art. 120 Abs. 1 S. 4 GG (Kriegsfolge- und Sozialversicherungslasten; Ertragshoheit): </a:t>
            </a:r>
            <a:r>
              <a:rPr lang="de-DE" altLang="de-DE" sz="1600" dirty="0"/>
              <a:t>Der Bund trägt die Zuschüsse zu den Lasten der Sozialversicherung mit Einschluss der Arbeitslosenversicherung und der Arbeitslosenhilfe.</a:t>
            </a:r>
          </a:p>
          <a:p>
            <a:pPr marL="0" indent="0" eaLnBrk="1" hangingPunct="1">
              <a:buFont typeface="Arial" panose="020B0604020202020204" pitchFamily="34" charset="0"/>
              <a:buNone/>
            </a:pPr>
            <a:endParaRPr lang="de-DE" altLang="de-DE" sz="1600" dirty="0">
              <a:solidFill>
                <a:srgbClr val="000000"/>
              </a:solidFill>
              <a:cs typeface="Calibri" panose="020F0502020204030204" pitchFamily="34" charset="0"/>
            </a:endParaRPr>
          </a:p>
          <a:p>
            <a:pPr marL="0" indent="0" eaLnBrk="1" hangingPunct="1">
              <a:buFont typeface="Arial" panose="020B0604020202020204" pitchFamily="34" charset="0"/>
              <a:buNone/>
            </a:pPr>
            <a:r>
              <a:rPr lang="de-DE" altLang="de-DE" sz="1600" dirty="0">
                <a:solidFill>
                  <a:srgbClr val="000000"/>
                </a:solidFill>
                <a:cs typeface="Calibri" panose="020F0502020204030204" pitchFamily="34" charset="0"/>
              </a:rPr>
              <a:t>→ Sozialversicherung ist gekennzeichnet durch das Vorliegen einer Versicherung als gemeinsamer Deckung eines möglichen, in seiner Gesamtheit schätzbaren Bedarfs durch Verteilung auf eine organisierte Vielheit (Versicherungsprinzip), durch einen sozialen Ausgleich (Solidarausgleich, Solidarprinzip), durch die organisatorische Durchführung mittels selbständiger Anstalten oder Körperschaften des öffentlichen Rechts und durch die Finanzierung durch Beiträge der Beteiligten</a:t>
            </a:r>
            <a:endParaRPr lang="de-DE" altLang="de-DE" sz="1600" dirty="0"/>
          </a:p>
          <a:p>
            <a:pPr marL="0" indent="0" eaLnBrk="1" hangingPunct="1">
              <a:buFont typeface="Arial" panose="020B0604020202020204" pitchFamily="34" charset="0"/>
              <a:buNone/>
            </a:pPr>
            <a:endParaRPr lang="de-DE" altLang="de-DE" b="1" dirty="0"/>
          </a:p>
        </p:txBody>
      </p:sp>
      <p:sp>
        <p:nvSpPr>
          <p:cNvPr id="2" name="Fußzeilenplatzhalter 1">
            <a:extLst>
              <a:ext uri="{FF2B5EF4-FFF2-40B4-BE49-F238E27FC236}">
                <a16:creationId xmlns:a16="http://schemas.microsoft.com/office/drawing/2014/main" id="{8324DF4E-BDBF-FCC7-ED29-0EA924129515}"/>
              </a:ext>
            </a:extLst>
          </p:cNvPr>
          <p:cNvSpPr>
            <a:spLocks noGrp="1"/>
          </p:cNvSpPr>
          <p:nvPr>
            <p:ph type="ftr" sz="quarter" idx="11"/>
          </p:nvPr>
        </p:nvSpPr>
        <p:spPr>
          <a:xfrm>
            <a:off x="1619250" y="6356350"/>
            <a:ext cx="6408738" cy="365125"/>
          </a:xfrm>
        </p:spPr>
        <p:txBody>
          <a:bodyPr/>
          <a:lstStyle/>
          <a:p>
            <a:pPr defTabSz="685800" eaLnBrk="1" fontAlgn="auto" hangingPunct="1">
              <a:spcBef>
                <a:spcPts val="0"/>
              </a:spcBef>
              <a:spcAft>
                <a:spcPts val="0"/>
              </a:spcAft>
              <a:defRPr/>
            </a:pPr>
            <a:r>
              <a:rPr lang="de-DE" dirty="0">
                <a:solidFill>
                  <a:prstClr val="black">
                    <a:tint val="75000"/>
                  </a:prstClr>
                </a:solidFill>
                <a:latin typeface="Calibri" panose="020F0502020204030204"/>
                <a:cs typeface="+mn-cs"/>
              </a:rPr>
              <a:t>Prof. Dr. Peter Axer, Lehrstuhl für Sozialrecht in Verbindung mit dem Öffentlichen Recht, Ruprecht-Karls-Universität Heidelberg</a:t>
            </a:r>
          </a:p>
        </p:txBody>
      </p:sp>
      <p:sp>
        <p:nvSpPr>
          <p:cNvPr id="11268" name="Foliennummernplatzhalter 3">
            <a:extLst>
              <a:ext uri="{FF2B5EF4-FFF2-40B4-BE49-F238E27FC236}">
                <a16:creationId xmlns:a16="http://schemas.microsoft.com/office/drawing/2014/main" id="{0BA27AC3-085B-F22E-2501-A31F1E599C3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fld id="{225EFCF4-5A8C-4E41-AC3A-89784A21E978}" type="slidenum">
              <a:rPr lang="de-DE" altLang="de-DE" sz="900" smtClean="0">
                <a:solidFill>
                  <a:srgbClr val="898989"/>
                </a:solidFill>
              </a:rPr>
              <a:pPr eaLnBrk="1" hangingPunct="1">
                <a:lnSpc>
                  <a:spcPct val="100000"/>
                </a:lnSpc>
                <a:spcBef>
                  <a:spcPct val="0"/>
                </a:spcBef>
                <a:buFontTx/>
                <a:buNone/>
              </a:pPr>
              <a:t>9</a:t>
            </a:fld>
            <a:endParaRPr lang="de-DE" altLang="de-DE" sz="900">
              <a:solidFill>
                <a:srgbClr val="898989"/>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a:extLst>
              <a:ext uri="{FF2B5EF4-FFF2-40B4-BE49-F238E27FC236}">
                <a16:creationId xmlns:a16="http://schemas.microsoft.com/office/drawing/2014/main" id="{424B5516-FBCD-B225-C8FC-F0ECE3D7E34C}"/>
              </a:ext>
            </a:extLst>
          </p:cNvPr>
          <p:cNvSpPr>
            <a:spLocks noGrp="1"/>
          </p:cNvSpPr>
          <p:nvPr>
            <p:ph idx="1"/>
          </p:nvPr>
        </p:nvSpPr>
        <p:spPr>
          <a:xfrm>
            <a:off x="395288" y="44624"/>
            <a:ext cx="8497887" cy="6552728"/>
          </a:xfrm>
        </p:spPr>
        <p:txBody>
          <a:bodyPr/>
          <a:lstStyle/>
          <a:p>
            <a:pPr marL="0" indent="0" eaLnBrk="1" hangingPunct="1">
              <a:buFont typeface="Arial" panose="020B0604020202020204" pitchFamily="34" charset="0"/>
              <a:buNone/>
            </a:pPr>
            <a:r>
              <a:rPr lang="de-DE" altLang="de-DE" sz="2000" b="1" dirty="0"/>
              <a:t>Finanzierung und kompetenzrechtliche Grenzen</a:t>
            </a:r>
          </a:p>
          <a:p>
            <a:pPr eaLnBrk="1" hangingPunct="1">
              <a:buFontTx/>
              <a:buChar char="-"/>
            </a:pPr>
            <a:r>
              <a:rPr lang="de-DE" altLang="de-DE" sz="1800" dirty="0"/>
              <a:t>Art. 74 Abs. 1 Nr. 12 GG, Art. 87 Abs. 2 GG und Art. 120 Abs. 1 S. 4 GG bilden gemeinsam ein in sich geschlossenes verfassungsrechtliches Regelungssystem für die Sozialversicherung und deren Finanzierung</a:t>
            </a:r>
          </a:p>
          <a:p>
            <a:pPr eaLnBrk="1" hangingPunct="1">
              <a:buFontTx/>
              <a:buChar char="-"/>
            </a:pPr>
            <a:r>
              <a:rPr lang="de-DE" altLang="de-DE" sz="1800" dirty="0"/>
              <a:t>der Sozialversicherungsbeitrag gründet in der Gesetzgebungskompetenz des Art. 74 Abs. 1 Nr. 12 GG; er muss Distanz zur Steuer halten und kann nur für Zwecke der Sozialversicherung (</a:t>
            </a:r>
            <a:r>
              <a:rPr lang="de-DE" altLang="de-DE" sz="1800" b="1" dirty="0"/>
              <a:t>strenge Zweckbindung </a:t>
            </a:r>
            <a:r>
              <a:rPr lang="de-DE" altLang="de-DE" sz="1800" dirty="0"/>
              <a:t>BVerfG, 18.7.2005, 2 </a:t>
            </a:r>
            <a:r>
              <a:rPr lang="de-DE" altLang="de-DE" sz="1800" dirty="0" err="1"/>
              <a:t>BvF</a:t>
            </a:r>
            <a:r>
              <a:rPr lang="de-DE" altLang="de-DE" sz="1800" dirty="0"/>
              <a:t> 2/01, BVerfGE 113, 167 ff.) und </a:t>
            </a:r>
            <a:r>
              <a:rPr lang="de-DE" altLang="de-DE" sz="1800" b="1" dirty="0"/>
              <a:t>im Binnensystem der Sozialversicherung</a:t>
            </a:r>
            <a:r>
              <a:rPr lang="de-DE" altLang="de-DE" sz="1800" dirty="0"/>
              <a:t> (BVerfG, 22.5.2018, 1 BvR 1728/12, 1756/12, BVerfGE 149, 50 ff.) eingesetzt werden</a:t>
            </a:r>
          </a:p>
          <a:p>
            <a:pPr eaLnBrk="1" hangingPunct="1">
              <a:buFontTx/>
              <a:buChar char="-"/>
            </a:pPr>
            <a:r>
              <a:rPr lang="de-DE" altLang="de-DE" sz="1800" dirty="0"/>
              <a:t>kompetenzrechtliche Grenzen der Verwendung des Sozialversicherungsbeitrags:</a:t>
            </a:r>
          </a:p>
          <a:p>
            <a:pPr marL="0" indent="0" eaLnBrk="1" hangingPunct="1">
              <a:buFont typeface="Arial" panose="020B0604020202020204" pitchFamily="34" charset="0"/>
              <a:buNone/>
            </a:pPr>
            <a:r>
              <a:rPr lang="de-DE" altLang="de-DE" sz="1800" dirty="0"/>
              <a:t>	- organisatorisch: im Modus der Sozialversicherung </a:t>
            </a:r>
          </a:p>
          <a:p>
            <a:pPr marL="0" indent="0" eaLnBrk="1" hangingPunct="1">
              <a:buFont typeface="Arial" panose="020B0604020202020204" pitchFamily="34" charset="0"/>
              <a:buNone/>
            </a:pPr>
            <a:r>
              <a:rPr lang="de-DE" altLang="de-DE" sz="1800" dirty="0"/>
              <a:t>	- Kreis der Versicherten</a:t>
            </a:r>
          </a:p>
          <a:p>
            <a:pPr marL="0" indent="0" eaLnBrk="1" hangingPunct="1">
              <a:buFont typeface="Arial" panose="020B0604020202020204" pitchFamily="34" charset="0"/>
              <a:buNone/>
            </a:pPr>
            <a:r>
              <a:rPr lang="de-DE" altLang="de-DE" sz="1800" dirty="0"/>
              <a:t>	- gesamtgesellschaftliche Aufgabe, nicht beitragsgedeckt, versicherungsfremd</a:t>
            </a:r>
          </a:p>
          <a:p>
            <a:pPr eaLnBrk="1" hangingPunct="1">
              <a:buFontTx/>
              <a:buChar char="-"/>
            </a:pPr>
            <a:r>
              <a:rPr lang="de-DE" altLang="de-DE" sz="1800" b="1" dirty="0"/>
              <a:t>Prüfsteine:</a:t>
            </a:r>
          </a:p>
          <a:p>
            <a:pPr lvl="1" eaLnBrk="1" hangingPunct="1">
              <a:buFontTx/>
              <a:buChar char="-"/>
            </a:pPr>
            <a:r>
              <a:rPr lang="de-DE" dirty="0"/>
              <a:t>Klage gegen die Zuweisungsbescheide des Bundesamtes für Soziale Sicherung wegen unzureichender </a:t>
            </a:r>
            <a:r>
              <a:rPr lang="de-DE" b="1" dirty="0"/>
              <a:t>Finanzierung der Gesundheitsversorgung von Bürgergeldbeziehenden</a:t>
            </a:r>
            <a:r>
              <a:rPr lang="de-DE" dirty="0"/>
              <a:t> (10 Mrd. Euro)</a:t>
            </a:r>
            <a:endParaRPr lang="de-DE" altLang="de-DE" b="1" dirty="0"/>
          </a:p>
          <a:p>
            <a:pPr lvl="1" eaLnBrk="1" hangingPunct="1">
              <a:buFontTx/>
              <a:buChar char="-"/>
            </a:pPr>
            <a:r>
              <a:rPr lang="de-DE" altLang="de-DE" dirty="0"/>
              <a:t>der</a:t>
            </a:r>
            <a:r>
              <a:rPr lang="de-DE" altLang="de-DE" b="1" dirty="0"/>
              <a:t> Leistungsgruppenausschuss nach § 135e Abs. 3 SGB V</a:t>
            </a:r>
            <a:r>
              <a:rPr lang="de-DE" altLang="de-DE" dirty="0"/>
              <a:t> zur Abgabe von Empfehlungen für die durch Rechtsverordnung festzulegenden Leistungsgruppen im Krankenhaus und den jeweiligen Qualitätsanforderungen; der Ausschuss wird vom BMG und den obersten Landesgesundheitsbehörden gemeinsam geleitet; seine Geschäftsstelle ist beim GBA einzurichten und aus dessen Haushalt zu finanzieren</a:t>
            </a:r>
          </a:p>
          <a:p>
            <a:pPr marL="0" indent="0" eaLnBrk="1" hangingPunct="1">
              <a:buNone/>
            </a:pPr>
            <a:endParaRPr lang="de-DE" altLang="de-DE" sz="1800" dirty="0">
              <a:cs typeface="Calibri" panose="020F0502020204030204" pitchFamily="34" charset="0"/>
            </a:endParaRPr>
          </a:p>
          <a:p>
            <a:pPr eaLnBrk="1" hangingPunct="1">
              <a:buFontTx/>
              <a:buChar char="-"/>
            </a:pPr>
            <a:endParaRPr lang="de-DE" altLang="de-DE" sz="1800" dirty="0">
              <a:cs typeface="Calibri" panose="020F0502020204030204" pitchFamily="34" charset="0"/>
            </a:endParaRPr>
          </a:p>
          <a:p>
            <a:pPr marL="0" indent="0" eaLnBrk="1" hangingPunct="1">
              <a:buFont typeface="Arial" panose="020B0604020202020204" pitchFamily="34" charset="0"/>
              <a:buNone/>
            </a:pPr>
            <a:endParaRPr lang="de-DE" altLang="de-DE" sz="1800" dirty="0"/>
          </a:p>
          <a:p>
            <a:pPr marL="0" indent="0" eaLnBrk="1" hangingPunct="1">
              <a:buFont typeface="Arial" panose="020B0604020202020204" pitchFamily="34" charset="0"/>
              <a:buNone/>
            </a:pPr>
            <a:r>
              <a:rPr lang="de-DE" altLang="de-DE" sz="1800" dirty="0"/>
              <a:t> </a:t>
            </a:r>
          </a:p>
        </p:txBody>
      </p:sp>
      <p:sp>
        <p:nvSpPr>
          <p:cNvPr id="2" name="Fußzeilenplatzhalter 1">
            <a:extLst>
              <a:ext uri="{FF2B5EF4-FFF2-40B4-BE49-F238E27FC236}">
                <a16:creationId xmlns:a16="http://schemas.microsoft.com/office/drawing/2014/main" id="{F7769C42-EDC4-DED5-68B2-FD52AEA446FD}"/>
              </a:ext>
            </a:extLst>
          </p:cNvPr>
          <p:cNvSpPr>
            <a:spLocks noGrp="1"/>
          </p:cNvSpPr>
          <p:nvPr>
            <p:ph type="ftr" sz="quarter" idx="11"/>
          </p:nvPr>
        </p:nvSpPr>
        <p:spPr>
          <a:xfrm>
            <a:off x="1619250" y="6356350"/>
            <a:ext cx="6408738" cy="365125"/>
          </a:xfrm>
        </p:spPr>
        <p:txBody>
          <a:bodyPr/>
          <a:lstStyle/>
          <a:p>
            <a:pPr defTabSz="685800" eaLnBrk="1" fontAlgn="auto" hangingPunct="1">
              <a:spcBef>
                <a:spcPts val="0"/>
              </a:spcBef>
              <a:spcAft>
                <a:spcPts val="0"/>
              </a:spcAft>
              <a:defRPr/>
            </a:pPr>
            <a:r>
              <a:rPr lang="de-DE" dirty="0">
                <a:solidFill>
                  <a:prstClr val="black">
                    <a:tint val="75000"/>
                  </a:prstClr>
                </a:solidFill>
                <a:latin typeface="Calibri" panose="020F0502020204030204"/>
                <a:cs typeface="+mn-cs"/>
              </a:rPr>
              <a:t>Prof. Dr. Peter Axer, Lehrstuhl für Sozialrecht in Verbindung mit dem Öffentlichen Recht, Ruprecht-Karls-Universität Heidelberg</a:t>
            </a:r>
          </a:p>
        </p:txBody>
      </p:sp>
      <p:sp>
        <p:nvSpPr>
          <p:cNvPr id="13316" name="Foliennummernplatzhalter 3">
            <a:extLst>
              <a:ext uri="{FF2B5EF4-FFF2-40B4-BE49-F238E27FC236}">
                <a16:creationId xmlns:a16="http://schemas.microsoft.com/office/drawing/2014/main" id="{E11A1BEE-5BE4-CEE4-D708-0256BD21B1E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fld id="{F2533A8D-D22E-45CC-805D-51E5A8D4DD4B}" type="slidenum">
              <a:rPr lang="de-DE" altLang="de-DE" sz="900" smtClean="0">
                <a:solidFill>
                  <a:srgbClr val="898989"/>
                </a:solidFill>
              </a:rPr>
              <a:pPr eaLnBrk="1" hangingPunct="1">
                <a:lnSpc>
                  <a:spcPct val="100000"/>
                </a:lnSpc>
                <a:spcBef>
                  <a:spcPct val="0"/>
                </a:spcBef>
                <a:buFontTx/>
                <a:buNone/>
              </a:pPr>
              <a:t>10</a:t>
            </a:fld>
            <a:endParaRPr lang="de-DE" altLang="de-DE" sz="900">
              <a:solidFill>
                <a:srgbClr val="89898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C5FC0-6050-EC6E-C713-F236088E6CB7}"/>
            </a:ext>
          </a:extLst>
        </p:cNvPr>
        <p:cNvGrpSpPr/>
        <p:nvPr/>
      </p:nvGrpSpPr>
      <p:grpSpPr>
        <a:xfrm>
          <a:off x="0" y="0"/>
          <a:ext cx="0" cy="0"/>
          <a:chOff x="0" y="0"/>
          <a:chExt cx="0" cy="0"/>
        </a:xfrm>
      </p:grpSpPr>
      <p:sp>
        <p:nvSpPr>
          <p:cNvPr id="14338" name="Inhaltsplatzhalter 2">
            <a:extLst>
              <a:ext uri="{FF2B5EF4-FFF2-40B4-BE49-F238E27FC236}">
                <a16:creationId xmlns:a16="http://schemas.microsoft.com/office/drawing/2014/main" id="{CE9E7368-607F-7022-1F88-350741C23D89}"/>
              </a:ext>
            </a:extLst>
          </p:cNvPr>
          <p:cNvSpPr>
            <a:spLocks noGrp="1"/>
          </p:cNvSpPr>
          <p:nvPr>
            <p:ph idx="1"/>
          </p:nvPr>
        </p:nvSpPr>
        <p:spPr>
          <a:xfrm>
            <a:off x="251520" y="188640"/>
            <a:ext cx="8712968" cy="6264696"/>
          </a:xfrm>
        </p:spPr>
        <p:txBody>
          <a:bodyPr/>
          <a:lstStyle/>
          <a:p>
            <a:pPr marL="0" indent="0" eaLnBrk="1" hangingPunct="1">
              <a:buFont typeface="Arial" panose="020B0604020202020204" pitchFamily="34" charset="0"/>
              <a:buNone/>
            </a:pPr>
            <a:r>
              <a:rPr lang="de-DE" altLang="de-DE" b="1" dirty="0"/>
              <a:t>§ 135e SGB V Mindestanforderungen an die Qualität der Krankenhausbehandlung, Verordnungsermächtigung</a:t>
            </a:r>
          </a:p>
          <a:p>
            <a:pPr marL="0" indent="0">
              <a:buNone/>
            </a:pPr>
            <a:endParaRPr lang="de-DE" sz="1800"/>
          </a:p>
          <a:p>
            <a:pPr marL="0" indent="0">
              <a:buNone/>
            </a:pPr>
            <a:r>
              <a:rPr lang="de-DE" sz="1800"/>
              <a:t>(</a:t>
            </a:r>
            <a:r>
              <a:rPr lang="de-DE" sz="1800" dirty="0"/>
              <a:t>3) </a:t>
            </a:r>
            <a:r>
              <a:rPr lang="de-DE" sz="1800" baseline="30000" dirty="0"/>
              <a:t>1</a:t>
            </a:r>
            <a:r>
              <a:rPr lang="de-DE" sz="1800" dirty="0"/>
              <a:t>Das Bundesministerium für Gesundheit richtet einen Ausschuss ein, der Empfehlungen zu den Inhalten der Rechtsverordnung nach Absatz 1 beschließt. </a:t>
            </a:r>
            <a:r>
              <a:rPr lang="de-DE" sz="1800" baseline="30000" dirty="0"/>
              <a:t>2</a:t>
            </a:r>
            <a:r>
              <a:rPr lang="de-DE" sz="1800" dirty="0"/>
              <a:t>Weicht das Bundesministerium für Gesundheit beim Erlass einer Rechtsverordnung nach Absatz 1 von den Empfehlungen des Ausschusses ab, hat es dem Ausschuss die Gründe für die Abweichung vor Erlass der Rechtsverordnung darzulegen. </a:t>
            </a:r>
            <a:r>
              <a:rPr lang="de-DE" sz="1800" baseline="30000" dirty="0"/>
              <a:t>3</a:t>
            </a:r>
            <a:r>
              <a:rPr lang="de-DE" sz="1800" dirty="0"/>
              <a:t>Der Ausschuss wird durch das Bundesministerium für Gesundheit und die obersten Landesgesundheitsbehörden gemeinsam geleitet. … </a:t>
            </a:r>
            <a:r>
              <a:rPr lang="de-DE" sz="1800" baseline="30000" dirty="0"/>
              <a:t>6</a:t>
            </a:r>
            <a:r>
              <a:rPr lang="de-DE" sz="1800" dirty="0"/>
              <a:t>Der Ausschuss besteht in gleicher Zahl aus Vertretern des Spitzenverbandes Bund der Krankenkassen einerseits und Vertretern der Deutschen Krankenhausgesellschaft, der Bundesärztekammer, der Hochschulmedizin und der Berufsorganisationen der Pflegeberufe andererseits. … </a:t>
            </a:r>
            <a:r>
              <a:rPr lang="de-DE" sz="1800" baseline="30000" dirty="0"/>
              <a:t>9</a:t>
            </a:r>
            <a:r>
              <a:rPr lang="de-DE" sz="1800" dirty="0"/>
              <a:t>Vor einer Beschlussfassung nach Satz 1 ist dem Gemeinsamen Bundesausschuss Gelegenheit zur Stellungnahme zu geben; die Stellungnahme ist in die jeweilige Beschlussfassung einzubeziehen. … </a:t>
            </a:r>
            <a:r>
              <a:rPr lang="de-DE" sz="1800" baseline="30000" dirty="0"/>
              <a:t>12</a:t>
            </a:r>
            <a:r>
              <a:rPr lang="de-DE" sz="1800" dirty="0"/>
              <a:t>Die Geschäftsordnung und ihre Änderung bedürfen der Genehmigung des Bundesministeriums für Gesundheit. … </a:t>
            </a:r>
            <a:r>
              <a:rPr lang="de-DE" sz="1800" baseline="30000" dirty="0"/>
              <a:t>14</a:t>
            </a:r>
            <a:r>
              <a:rPr lang="de-DE" sz="1800" dirty="0"/>
              <a:t>Zur Koordinierung der Tätigkeit des Ausschusses wird eine Geschäftsstelle beim Gemeinsamen Bundesausschuss eingerichtet. </a:t>
            </a:r>
            <a:r>
              <a:rPr lang="de-DE" sz="1800" baseline="30000" dirty="0"/>
              <a:t>15</a:t>
            </a:r>
            <a:r>
              <a:rPr lang="de-DE" sz="1800" dirty="0"/>
              <a:t>Der personelle und sachliche Bedarf der Geschäftsstelle wird auf Vorschlag des Ausschusses vom Gemeinsamen Bundesausschuss im Einvernehmen mit dem Bundesministerium für Gesundheit bestimmt und ist vom Gemeinsamen Bundesausschuss in seinen Haushalt einzustellen.</a:t>
            </a:r>
            <a:endParaRPr lang="de-DE" altLang="de-DE" sz="1800" b="1" dirty="0"/>
          </a:p>
        </p:txBody>
      </p:sp>
      <p:sp>
        <p:nvSpPr>
          <p:cNvPr id="2" name="Fußzeilenplatzhalter 1">
            <a:extLst>
              <a:ext uri="{FF2B5EF4-FFF2-40B4-BE49-F238E27FC236}">
                <a16:creationId xmlns:a16="http://schemas.microsoft.com/office/drawing/2014/main" id="{1639BCEE-CFC1-8A10-48BC-283F1723BAC0}"/>
              </a:ext>
            </a:extLst>
          </p:cNvPr>
          <p:cNvSpPr>
            <a:spLocks noGrp="1"/>
          </p:cNvSpPr>
          <p:nvPr>
            <p:ph type="ftr" sz="quarter" idx="11"/>
          </p:nvPr>
        </p:nvSpPr>
        <p:spPr>
          <a:xfrm>
            <a:off x="1619672" y="6453336"/>
            <a:ext cx="6408738" cy="365125"/>
          </a:xfrm>
        </p:spPr>
        <p:txBody>
          <a:bodyPr/>
          <a:lstStyle/>
          <a:p>
            <a:pPr defTabSz="685800" eaLnBrk="1" fontAlgn="auto" hangingPunct="1">
              <a:spcBef>
                <a:spcPts val="0"/>
              </a:spcBef>
              <a:spcAft>
                <a:spcPts val="0"/>
              </a:spcAft>
              <a:defRPr/>
            </a:pPr>
            <a:r>
              <a:rPr lang="de-DE" dirty="0">
                <a:solidFill>
                  <a:prstClr val="black">
                    <a:tint val="75000"/>
                  </a:prstClr>
                </a:solidFill>
                <a:latin typeface="Calibri" panose="020F0502020204030204"/>
                <a:cs typeface="+mn-cs"/>
              </a:rPr>
              <a:t>Prof. Dr. Peter Axer, Lehrstuhl für Sozialrecht in Verbindung mit dem Öffentlichen Recht, Ruprecht-Karls-Universität Heidelberg</a:t>
            </a:r>
          </a:p>
        </p:txBody>
      </p:sp>
      <p:sp>
        <p:nvSpPr>
          <p:cNvPr id="14340" name="Foliennummernplatzhalter 3">
            <a:extLst>
              <a:ext uri="{FF2B5EF4-FFF2-40B4-BE49-F238E27FC236}">
                <a16:creationId xmlns:a16="http://schemas.microsoft.com/office/drawing/2014/main" id="{587C31CA-0BB3-4208-9C4C-9FA7D560ED5B}"/>
              </a:ext>
            </a:extLst>
          </p:cNvPr>
          <p:cNvSpPr>
            <a:spLocks noGrp="1" noChangeArrowheads="1"/>
          </p:cNvSpPr>
          <p:nvPr>
            <p:ph type="sldNum" sz="quarter" idx="12"/>
          </p:nvPr>
        </p:nvSpPr>
        <p:spPr bwMode="auto">
          <a:xfrm>
            <a:off x="6763072" y="6453335"/>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fld id="{D7270E18-613E-4357-A60D-7B892A7A1C09}" type="slidenum">
              <a:rPr lang="de-DE" altLang="de-DE" sz="900" smtClean="0">
                <a:solidFill>
                  <a:srgbClr val="898989"/>
                </a:solidFill>
              </a:rPr>
              <a:pPr eaLnBrk="1" hangingPunct="1">
                <a:lnSpc>
                  <a:spcPct val="100000"/>
                </a:lnSpc>
                <a:spcBef>
                  <a:spcPct val="0"/>
                </a:spcBef>
                <a:buFontTx/>
                <a:buNone/>
              </a:pPr>
              <a:t>11</a:t>
            </a:fld>
            <a:endParaRPr lang="de-DE" altLang="de-DE" sz="900" dirty="0">
              <a:solidFill>
                <a:srgbClr val="898989"/>
              </a:solidFill>
            </a:endParaRPr>
          </a:p>
        </p:txBody>
      </p:sp>
    </p:spTree>
    <p:extLst>
      <p:ext uri="{BB962C8B-B14F-4D97-AF65-F5344CB8AC3E}">
        <p14:creationId xmlns:p14="http://schemas.microsoft.com/office/powerpoint/2010/main" val="1540337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Inhaltsplatzhalter 2">
            <a:extLst>
              <a:ext uri="{FF2B5EF4-FFF2-40B4-BE49-F238E27FC236}">
                <a16:creationId xmlns:a16="http://schemas.microsoft.com/office/drawing/2014/main" id="{E4D48705-31D2-0B29-E022-70970D334CD1}"/>
              </a:ext>
            </a:extLst>
          </p:cNvPr>
          <p:cNvSpPr>
            <a:spLocks noGrp="1"/>
          </p:cNvSpPr>
          <p:nvPr>
            <p:ph idx="1"/>
          </p:nvPr>
        </p:nvSpPr>
        <p:spPr>
          <a:xfrm>
            <a:off x="179512" y="476672"/>
            <a:ext cx="8784976" cy="5760640"/>
          </a:xfrm>
        </p:spPr>
        <p:txBody>
          <a:bodyPr/>
          <a:lstStyle/>
          <a:p>
            <a:pPr marL="0" indent="0" eaLnBrk="1" hangingPunct="1">
              <a:buNone/>
            </a:pPr>
            <a:r>
              <a:rPr lang="de-DE" altLang="de-DE" sz="1800" b="1" dirty="0">
                <a:cs typeface="Calibri" panose="020F0502020204030204" pitchFamily="34" charset="0"/>
              </a:rPr>
              <a:t>Exkurs: Kompetenzrecht in Bezug auf Qualitätssicherung</a:t>
            </a:r>
          </a:p>
          <a:p>
            <a:pPr eaLnBrk="1" hangingPunct="1">
              <a:buFontTx/>
              <a:buChar char="-"/>
            </a:pPr>
            <a:endParaRPr lang="de-DE" altLang="de-DE" sz="1800" dirty="0">
              <a:cs typeface="Calibri" panose="020F0502020204030204" pitchFamily="34" charset="0"/>
            </a:endParaRPr>
          </a:p>
          <a:p>
            <a:pPr eaLnBrk="1" hangingPunct="1">
              <a:buFontTx/>
              <a:buChar char="-"/>
            </a:pPr>
            <a:r>
              <a:rPr lang="de-DE" altLang="de-DE" sz="1800" dirty="0">
                <a:cs typeface="Calibri" panose="020F0502020204030204" pitchFamily="34" charset="0"/>
              </a:rPr>
              <a:t>die Notfallstufenentscheidung BSG, 2.4.2025, B 1 KR 25/23 R zu § 136c SGB V (Beschlüsse des G-BA zu Qualitätssicherung und Krankenhausplanung), wonach gem. Abs. 4 der G-BA normativ ein gestuftes System von Notfallstrukturen in Krankenhäusern festzulegen hat, einschl. einer Stufe für die Nichtteilnahme</a:t>
            </a:r>
            <a:r>
              <a:rPr lang="de-DE" altLang="de-DE" sz="1800">
                <a:cs typeface="Calibri" panose="020F0502020204030204" pitchFamily="34" charset="0"/>
              </a:rPr>
              <a:t>, die </a:t>
            </a:r>
            <a:r>
              <a:rPr lang="de-DE" altLang="de-DE" sz="1800" dirty="0">
                <a:cs typeface="Calibri" panose="020F0502020204030204" pitchFamily="34" charset="0"/>
              </a:rPr>
              <a:t>dann krankenhausentgeltrechtlich mit Abschlägen verbunden ist</a:t>
            </a:r>
          </a:p>
          <a:p>
            <a:pPr lvl="1" eaLnBrk="1" hangingPunct="1">
              <a:buFontTx/>
              <a:buChar char="-"/>
            </a:pPr>
            <a:r>
              <a:rPr lang="de-DE" altLang="de-DE" dirty="0">
                <a:cs typeface="Calibri" panose="020F0502020204030204" pitchFamily="34" charset="0"/>
              </a:rPr>
              <a:t>nach Ansicht des BSG beruht die Gesetzgebungskompetenz auf Art. 74 Abs. 1 Nr. 19a GG (wirtschaftliche Sicherung der Krankenhäuser) und soll die demokratische Legitimation des G-BA, obschon die Regelungsbefugnis nicht die fest im SGB V verwurzelten Kernaufgaben des G-BA im Bereich der Methodenbewertung und der Qualitätssicherung zugunsten der Versicherten betrifft, noch hinreichend demokratisch legitimiert sein</a:t>
            </a:r>
          </a:p>
          <a:p>
            <a:pPr eaLnBrk="1" hangingPunct="1">
              <a:buFontTx/>
              <a:buChar char="-"/>
            </a:pPr>
            <a:endParaRPr lang="de-DE" altLang="de-DE" sz="1800" dirty="0">
              <a:cs typeface="Calibri" panose="020F0502020204030204" pitchFamily="34" charset="0"/>
            </a:endParaRPr>
          </a:p>
          <a:p>
            <a:pPr eaLnBrk="1" hangingPunct="1">
              <a:buFontTx/>
              <a:buChar char="-"/>
            </a:pPr>
            <a:r>
              <a:rPr lang="de-DE" altLang="de-DE" sz="1800" dirty="0">
                <a:cs typeface="Calibri" panose="020F0502020204030204" pitchFamily="34" charset="0"/>
              </a:rPr>
              <a:t>abstrakte Normenkontrolle der </a:t>
            </a:r>
            <a:r>
              <a:rPr lang="de-DE" sz="1800" dirty="0"/>
              <a:t>Landesregierungen von Baden-Württemberg, Schleswig-Holstein und Sachsen-Anhalt, ob insbesondere die Kompetenzzuweisungen zugunsten des GBA für die Festlegung von Mindestmengen in Bezug auf die Versorgung von Frühgeborenen, die Versorgung mit allogenen Stammzellentransplantationen, die Ausstattung mit therapeutischem Personal in der psychiatrischen und psychosomatischen Versorgung sowie das Verfahren zur Erteilung von Ausnahmegenehmigungen mit dem GG unvereinbar und nichtig sind (Az. 1 </a:t>
            </a:r>
            <a:r>
              <a:rPr lang="de-DE" sz="1800" dirty="0" err="1"/>
              <a:t>BvF</a:t>
            </a:r>
            <a:r>
              <a:rPr lang="de-DE" sz="1800" dirty="0"/>
              <a:t> 1/25)</a:t>
            </a:r>
            <a:endParaRPr lang="de-DE" altLang="de-DE" sz="1800" dirty="0"/>
          </a:p>
          <a:p>
            <a:pPr marL="0" indent="0" eaLnBrk="1" hangingPunct="1">
              <a:buFont typeface="Arial" panose="020B0604020202020204" pitchFamily="34" charset="0"/>
              <a:buNone/>
            </a:pPr>
            <a:endParaRPr lang="de-DE" altLang="de-DE" b="1" dirty="0"/>
          </a:p>
        </p:txBody>
      </p:sp>
      <p:sp>
        <p:nvSpPr>
          <p:cNvPr id="2" name="Fußzeilenplatzhalter 1">
            <a:extLst>
              <a:ext uri="{FF2B5EF4-FFF2-40B4-BE49-F238E27FC236}">
                <a16:creationId xmlns:a16="http://schemas.microsoft.com/office/drawing/2014/main" id="{42CEB3FC-6A2E-E64E-7FF9-B7CF75BA52FA}"/>
              </a:ext>
            </a:extLst>
          </p:cNvPr>
          <p:cNvSpPr>
            <a:spLocks noGrp="1"/>
          </p:cNvSpPr>
          <p:nvPr>
            <p:ph type="ftr" sz="quarter" idx="11"/>
          </p:nvPr>
        </p:nvSpPr>
        <p:spPr>
          <a:xfrm>
            <a:off x="1619250" y="6356350"/>
            <a:ext cx="6408738" cy="365125"/>
          </a:xfrm>
        </p:spPr>
        <p:txBody>
          <a:bodyPr/>
          <a:lstStyle/>
          <a:p>
            <a:pPr defTabSz="685800" eaLnBrk="1" fontAlgn="auto" hangingPunct="1">
              <a:spcBef>
                <a:spcPts val="0"/>
              </a:spcBef>
              <a:spcAft>
                <a:spcPts val="0"/>
              </a:spcAft>
              <a:defRPr/>
            </a:pPr>
            <a:r>
              <a:rPr lang="de-DE" dirty="0">
                <a:solidFill>
                  <a:prstClr val="black">
                    <a:tint val="75000"/>
                  </a:prstClr>
                </a:solidFill>
                <a:latin typeface="Calibri" panose="020F0502020204030204"/>
                <a:cs typeface="+mn-cs"/>
              </a:rPr>
              <a:t>Prof. Dr. Peter Axer, Lehrstuhl für Sozialrecht in Verbindung mit dem Öffentlichen Recht, Ruprecht-Karls-Universität Heidelberg</a:t>
            </a:r>
          </a:p>
        </p:txBody>
      </p:sp>
      <p:sp>
        <p:nvSpPr>
          <p:cNvPr id="11268" name="Foliennummernplatzhalter 3">
            <a:extLst>
              <a:ext uri="{FF2B5EF4-FFF2-40B4-BE49-F238E27FC236}">
                <a16:creationId xmlns:a16="http://schemas.microsoft.com/office/drawing/2014/main" id="{4A0A6F2A-8114-21E9-ED24-E6A8A3F9E3D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fld id="{A3E7E1F7-CCC2-48FC-BE2B-D75B77343C09}" type="slidenum">
              <a:rPr lang="de-DE" altLang="de-DE" sz="900" smtClean="0">
                <a:solidFill>
                  <a:srgbClr val="898989"/>
                </a:solidFill>
              </a:rPr>
              <a:pPr eaLnBrk="1" hangingPunct="1">
                <a:lnSpc>
                  <a:spcPct val="100000"/>
                </a:lnSpc>
                <a:spcBef>
                  <a:spcPct val="0"/>
                </a:spcBef>
                <a:buFontTx/>
                <a:buNone/>
              </a:pPr>
              <a:t>12</a:t>
            </a:fld>
            <a:endParaRPr lang="de-DE" altLang="de-DE" sz="900">
              <a:solidFill>
                <a:srgbClr val="898989"/>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a:extLst>
              <a:ext uri="{FF2B5EF4-FFF2-40B4-BE49-F238E27FC236}">
                <a16:creationId xmlns:a16="http://schemas.microsoft.com/office/drawing/2014/main" id="{2AEE0A69-D1C0-EF2F-EA36-5B37A7D1ABBF}"/>
              </a:ext>
            </a:extLst>
          </p:cNvPr>
          <p:cNvSpPr>
            <a:spLocks noGrp="1"/>
          </p:cNvSpPr>
          <p:nvPr>
            <p:ph idx="1"/>
          </p:nvPr>
        </p:nvSpPr>
        <p:spPr>
          <a:xfrm>
            <a:off x="323850" y="333375"/>
            <a:ext cx="8712200" cy="6119813"/>
          </a:xfrm>
        </p:spPr>
        <p:txBody>
          <a:bodyPr rtlCol="0">
            <a:normAutofit fontScale="92500" lnSpcReduction="10000"/>
          </a:bodyPr>
          <a:lstStyle/>
          <a:p>
            <a:pPr marL="0" indent="0" eaLnBrk="1" hangingPunct="1">
              <a:buFont typeface="Arial" panose="020B0604020202020204" pitchFamily="34" charset="0"/>
              <a:buNone/>
              <a:defRPr/>
            </a:pPr>
            <a:r>
              <a:rPr lang="de-DE" altLang="de-DE" sz="2200" b="1" dirty="0"/>
              <a:t>Die prozessuale Geltendmachung zweckwidriger Verwendung</a:t>
            </a:r>
          </a:p>
          <a:p>
            <a:pPr marL="0" indent="0" eaLnBrk="1" hangingPunct="1">
              <a:buFont typeface="Arial" panose="020B0604020202020204" pitchFamily="34" charset="0"/>
              <a:buNone/>
              <a:defRPr/>
            </a:pPr>
            <a:r>
              <a:rPr lang="de-DE" altLang="de-DE" b="1" dirty="0"/>
              <a:t>a) Versicherte</a:t>
            </a:r>
          </a:p>
          <a:p>
            <a:pPr eaLnBrk="1" hangingPunct="1">
              <a:buFontTx/>
              <a:buChar char="-"/>
              <a:defRPr/>
            </a:pPr>
            <a:r>
              <a:rPr lang="de-DE" altLang="de-DE" dirty="0"/>
              <a:t>Klage gegen Beitragserhebung und Beitragshöhe nur wenn rechtlich erheblich und nicht nur reflexhaft?</a:t>
            </a:r>
          </a:p>
          <a:p>
            <a:pPr lvl="2" eaLnBrk="1" hangingPunct="1">
              <a:buFontTx/>
              <a:buChar char="-"/>
              <a:defRPr/>
            </a:pPr>
            <a:r>
              <a:rPr lang="de-DE" altLang="de-DE" dirty="0"/>
              <a:t>B</a:t>
            </a:r>
            <a:r>
              <a:rPr lang="de-DE" dirty="0"/>
              <a:t>SG, 18.5.2021, B 1 A 2/20 R, </a:t>
            </a:r>
            <a:r>
              <a:rPr lang="de-DE" dirty="0" err="1"/>
              <a:t>Rn</a:t>
            </a:r>
            <a:r>
              <a:rPr lang="de-DE" dirty="0"/>
              <a:t>. 79, unter Hinweis auf BVerfG, 22.5.2018, 1 BvR 1728/12, 1756/12, BVerfGE 149, 50 (</a:t>
            </a:r>
            <a:r>
              <a:rPr lang="de-DE" dirty="0" err="1"/>
              <a:t>Rn</a:t>
            </a:r>
            <a:r>
              <a:rPr lang="de-DE" dirty="0"/>
              <a:t>. 68 ff., 88): „Die Mitglieder der Sozialversicherung haben nach der Rechtsprechung des BVerfG nur dann einen Anspruch auf eine verfassungsgerichtliche Überprüfung einer bestimmten Mittelverwendung, wenn sich diese in rechtlich erheblicher Weise (und nicht nur reflexhaft) auf ihre Beitragspflicht, </a:t>
            </a:r>
            <a:r>
              <a:rPr lang="de-DE" dirty="0" err="1"/>
              <a:t>dh</a:t>
            </a:r>
            <a:r>
              <a:rPr lang="de-DE" dirty="0"/>
              <a:t> die Höhe des konkreten Beitragssatzes, auswirkt.“ </a:t>
            </a:r>
            <a:endParaRPr lang="de-DE" altLang="de-DE" dirty="0"/>
          </a:p>
          <a:p>
            <a:pPr marL="0" indent="0" eaLnBrk="1" hangingPunct="1">
              <a:buFont typeface="Arial" panose="020B0604020202020204" pitchFamily="34" charset="0"/>
              <a:buNone/>
              <a:defRPr/>
            </a:pPr>
            <a:endParaRPr lang="de-DE" altLang="de-DE" b="1" dirty="0"/>
          </a:p>
          <a:p>
            <a:pPr marL="0" indent="0" eaLnBrk="1" hangingPunct="1">
              <a:buFont typeface="Arial" panose="020B0604020202020204" pitchFamily="34" charset="0"/>
              <a:buNone/>
              <a:defRPr/>
            </a:pPr>
            <a:r>
              <a:rPr lang="de-DE" altLang="de-DE" b="1" dirty="0"/>
              <a:t>b) Sozialversicherungsträger </a:t>
            </a:r>
          </a:p>
          <a:p>
            <a:pPr eaLnBrk="1" hangingPunct="1">
              <a:buFontTx/>
              <a:buChar char="-"/>
              <a:defRPr/>
            </a:pPr>
            <a:r>
              <a:rPr lang="de-DE" altLang="de-DE" dirty="0"/>
              <a:t>keine verfassungsrechtliche Garantie der Selbstverwaltung vergleichbar der kommunalen nach Art. 28 Abs. 2 S. 1 GG</a:t>
            </a:r>
          </a:p>
          <a:p>
            <a:pPr eaLnBrk="1" hangingPunct="1">
              <a:buFontTx/>
              <a:buChar char="-"/>
              <a:defRPr/>
            </a:pPr>
            <a:r>
              <a:rPr lang="de-DE" altLang="de-DE" dirty="0"/>
              <a:t>nach allgemeiner Ansicht keine Grundrechtsfähigkeit; deutlich etwa </a:t>
            </a:r>
            <a:r>
              <a:rPr lang="de-DE" dirty="0"/>
              <a:t>BVerfG, 9.6.2004, 2 BvR 1248/03, 1249/03, NZS 2005, S. 139 (140)</a:t>
            </a:r>
          </a:p>
          <a:p>
            <a:pPr eaLnBrk="1" hangingPunct="1">
              <a:buFontTx/>
              <a:buChar char="-"/>
              <a:defRPr/>
            </a:pPr>
            <a:r>
              <a:rPr lang="de-DE" altLang="de-DE" dirty="0"/>
              <a:t>verfassungsrechtliche Anerkennung und Billigung einer eigenständigen Kompetenzsphäre</a:t>
            </a:r>
          </a:p>
          <a:p>
            <a:pPr marL="342900" lvl="1" indent="0" eaLnBrk="1" hangingPunct="1">
              <a:buFont typeface="Arial" panose="020B0604020202020204" pitchFamily="34" charset="0"/>
              <a:buNone/>
              <a:defRPr/>
            </a:pPr>
            <a:r>
              <a:rPr lang="de-DE" altLang="de-DE" dirty="0"/>
              <a:t>→ </a:t>
            </a:r>
            <a:r>
              <a:rPr lang="de-DE" dirty="0"/>
              <a:t>BSG, 18.5.2021, B 1 A 2/20 R, </a:t>
            </a:r>
            <a:r>
              <a:rPr lang="de-DE" dirty="0" err="1"/>
              <a:t>Rn</a:t>
            </a:r>
            <a:r>
              <a:rPr lang="de-DE" dirty="0"/>
              <a:t>. 77: „Allerdings ist den Krankenkassen als Sozialversicherungsträgern mit der gesetzlichen Zuerkennung des Körperschaftsstatus und der Zuweisung von Selbstverwaltung (§ 29 Abs. 1 SGB IV, § 4 Abs. 1 SGB V) einfachrechtlich eine rechtlich geschützte Kompetenzsphäre zugewiesen, die verfassungsrechtlich durch Art. 87 Abs. 2 GG gebilligt und anerkannt wird.“</a:t>
            </a:r>
            <a:endParaRPr lang="de-DE" altLang="de-DE" b="1" dirty="0"/>
          </a:p>
        </p:txBody>
      </p:sp>
      <p:sp>
        <p:nvSpPr>
          <p:cNvPr id="2" name="Fußzeilenplatzhalter 1">
            <a:extLst>
              <a:ext uri="{FF2B5EF4-FFF2-40B4-BE49-F238E27FC236}">
                <a16:creationId xmlns:a16="http://schemas.microsoft.com/office/drawing/2014/main" id="{822106A7-54F8-6922-4354-693E02B6195D}"/>
              </a:ext>
            </a:extLst>
          </p:cNvPr>
          <p:cNvSpPr>
            <a:spLocks noGrp="1"/>
          </p:cNvSpPr>
          <p:nvPr>
            <p:ph type="ftr" sz="quarter" idx="11"/>
          </p:nvPr>
        </p:nvSpPr>
        <p:spPr>
          <a:xfrm>
            <a:off x="1619250" y="6356350"/>
            <a:ext cx="6408738" cy="365125"/>
          </a:xfrm>
        </p:spPr>
        <p:txBody>
          <a:bodyPr/>
          <a:lstStyle/>
          <a:p>
            <a:pPr defTabSz="685800" eaLnBrk="1" fontAlgn="auto" hangingPunct="1">
              <a:spcBef>
                <a:spcPts val="0"/>
              </a:spcBef>
              <a:spcAft>
                <a:spcPts val="0"/>
              </a:spcAft>
              <a:defRPr/>
            </a:pPr>
            <a:r>
              <a:rPr lang="de-DE" dirty="0">
                <a:solidFill>
                  <a:prstClr val="black">
                    <a:tint val="75000"/>
                  </a:prstClr>
                </a:solidFill>
                <a:latin typeface="Calibri" panose="020F0502020204030204"/>
                <a:cs typeface="+mn-cs"/>
              </a:rPr>
              <a:t>Prof. Dr. Peter Axer, Lehrstuhl für Sozialrecht in Verbindung mit dem Öffentlichen Recht, Ruprecht-Karls-Universität Heidelberg</a:t>
            </a:r>
          </a:p>
        </p:txBody>
      </p:sp>
      <p:sp>
        <p:nvSpPr>
          <p:cNvPr id="20484" name="Foliennummernplatzhalter 3">
            <a:extLst>
              <a:ext uri="{FF2B5EF4-FFF2-40B4-BE49-F238E27FC236}">
                <a16:creationId xmlns:a16="http://schemas.microsoft.com/office/drawing/2014/main" id="{8E444775-5B9B-154D-9544-2049876C0D8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fld id="{A28C2DC9-1F9E-48A6-9211-9CCEAD4DE71B}" type="slidenum">
              <a:rPr lang="de-DE" altLang="de-DE" sz="900" smtClean="0">
                <a:solidFill>
                  <a:srgbClr val="898989"/>
                </a:solidFill>
              </a:rPr>
              <a:pPr eaLnBrk="1" hangingPunct="1">
                <a:lnSpc>
                  <a:spcPct val="100000"/>
                </a:lnSpc>
                <a:spcBef>
                  <a:spcPct val="0"/>
                </a:spcBef>
                <a:buFontTx/>
                <a:buNone/>
              </a:pPr>
              <a:t>13</a:t>
            </a:fld>
            <a:endParaRPr lang="de-DE" altLang="de-DE" sz="900">
              <a:solidFill>
                <a:srgbClr val="89898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Inhaltsplatzhalter 2">
            <a:extLst>
              <a:ext uri="{FF2B5EF4-FFF2-40B4-BE49-F238E27FC236}">
                <a16:creationId xmlns:a16="http://schemas.microsoft.com/office/drawing/2014/main" id="{9DE027BB-ED72-7DA1-2A6A-E6D8519F0DC2}"/>
              </a:ext>
            </a:extLst>
          </p:cNvPr>
          <p:cNvSpPr>
            <a:spLocks noGrp="1"/>
          </p:cNvSpPr>
          <p:nvPr>
            <p:ph idx="1"/>
          </p:nvPr>
        </p:nvSpPr>
        <p:spPr>
          <a:xfrm>
            <a:off x="323528" y="188640"/>
            <a:ext cx="8640960" cy="6167710"/>
          </a:xfrm>
        </p:spPr>
        <p:txBody>
          <a:bodyPr/>
          <a:lstStyle/>
          <a:p>
            <a:pPr marL="0" indent="0" eaLnBrk="1" hangingPunct="1">
              <a:buNone/>
            </a:pPr>
            <a:r>
              <a:rPr lang="de-DE" altLang="de-DE" sz="2000" b="1" dirty="0"/>
              <a:t>Die besondere Verantwortung des Gesetzgebers für die Kostenstabilität (BVerfG, 7.5.2025, 1 BvR 1507/23, 1 BvR 2197/23) </a:t>
            </a:r>
          </a:p>
          <a:p>
            <a:pPr eaLnBrk="1" hangingPunct="1">
              <a:buFontTx/>
              <a:buChar char="-"/>
            </a:pPr>
            <a:endParaRPr lang="de-DE" altLang="de-DE" sz="2000" dirty="0"/>
          </a:p>
          <a:p>
            <a:pPr eaLnBrk="1" hangingPunct="1">
              <a:buFontTx/>
              <a:buChar char="-"/>
            </a:pPr>
            <a:r>
              <a:rPr lang="de-DE" altLang="de-DE" sz="2000" dirty="0"/>
              <a:t>soweit VB unmittelbar gegen gesetzliche Regelung (</a:t>
            </a:r>
            <a:r>
              <a:rPr lang="de-DE" altLang="de-DE" sz="2000" dirty="0" err="1"/>
              <a:t>RechtssatzVB</a:t>
            </a:r>
            <a:r>
              <a:rPr lang="de-DE" altLang="de-DE" sz="2000" dirty="0"/>
              <a:t>) im SGB V nicht unzulässig waren, ist in der Begründetheit zentraler Prüfungsmaßstab Art. 12 Abs. 1 GG; danach zudem Art. 3 Abs. 1 GG</a:t>
            </a:r>
          </a:p>
          <a:p>
            <a:pPr eaLnBrk="1" hangingPunct="1">
              <a:buFontTx/>
              <a:buChar char="-"/>
            </a:pPr>
            <a:r>
              <a:rPr lang="de-DE" altLang="de-DE" sz="2000" dirty="0"/>
              <a:t>Rechtfertigung eines als „mäßig“ (Herstellerabschlag)  bzw. „erheblich bis schwerwiegend“ (verlängertes Preismoratorium) eingestuften Eingriffs</a:t>
            </a:r>
          </a:p>
          <a:p>
            <a:pPr eaLnBrk="1" hangingPunct="1">
              <a:buFontTx/>
              <a:buChar char="-"/>
            </a:pPr>
            <a:r>
              <a:rPr lang="de-DE" dirty="0"/>
              <a:t>aus Leitsatz 1: im Bereich der GKV gilt bei Kostendämpfungsmaßnahmen mit dem Ziel, die finanzielle Stabilität des Systems der GKV zu sichern, wegen der Komplexität des Systems in der Regel eine zurückgenommene Kontrolle in Form der Evidenz- oder Plausibilitätskontrolle</a:t>
            </a:r>
          </a:p>
          <a:p>
            <a:pPr eaLnBrk="1" hangingPunct="1">
              <a:buFontTx/>
              <a:buChar char="-"/>
            </a:pPr>
            <a:r>
              <a:rPr lang="de-DE" dirty="0"/>
              <a:t>Rechtfertigung aus Gründen finanzieller Stabilität; zudem: </a:t>
            </a:r>
            <a:r>
              <a:rPr lang="de-DE" altLang="de-DE" dirty="0"/>
              <a:t>Aufgabe, der sich der Gesetzgeber nicht einmal entziehen darf;</a:t>
            </a:r>
            <a:r>
              <a:rPr lang="de-DE" dirty="0"/>
              <a:t> besondere Verantwortung</a:t>
            </a:r>
            <a:r>
              <a:rPr lang="de-DE" altLang="de-DE" dirty="0"/>
              <a:t> für die Kostenstabilität der sozialstaatlich gebotenen GKV; staatliche Stabilisierungsverantwortung; Ausgestaltungspflicht des Gesetzgebers; umfassendes soziales Leistungssystem, das aus Beiträgen der Versicherten finanziert wird und für dessen Funktionsfähigkeit der Staat die Verantwortung trägt → weit reichende Rechtfertigungsmöglichkeiten</a:t>
            </a:r>
          </a:p>
          <a:p>
            <a:pPr eaLnBrk="1" hangingPunct="1">
              <a:buFontTx/>
              <a:buChar char="-"/>
            </a:pPr>
            <a:endParaRPr lang="de-DE" altLang="de-DE" dirty="0"/>
          </a:p>
          <a:p>
            <a:pPr marL="0" indent="0" eaLnBrk="1" hangingPunct="1">
              <a:buNone/>
            </a:pPr>
            <a:r>
              <a:rPr lang="de-DE" dirty="0"/>
              <a:t>   </a:t>
            </a:r>
          </a:p>
          <a:p>
            <a:pPr eaLnBrk="1" hangingPunct="1">
              <a:buFontTx/>
              <a:buChar char="-"/>
            </a:pPr>
            <a:endParaRPr lang="de-DE" altLang="de-DE" sz="2000" dirty="0"/>
          </a:p>
        </p:txBody>
      </p:sp>
      <p:sp>
        <p:nvSpPr>
          <p:cNvPr id="2" name="Fußzeilenplatzhalter 1">
            <a:extLst>
              <a:ext uri="{FF2B5EF4-FFF2-40B4-BE49-F238E27FC236}">
                <a16:creationId xmlns:a16="http://schemas.microsoft.com/office/drawing/2014/main" id="{9D3EA61D-95BD-F13C-8DCD-FF8BFE502D83}"/>
              </a:ext>
            </a:extLst>
          </p:cNvPr>
          <p:cNvSpPr>
            <a:spLocks noGrp="1"/>
          </p:cNvSpPr>
          <p:nvPr>
            <p:ph type="ftr" sz="quarter" idx="11"/>
          </p:nvPr>
        </p:nvSpPr>
        <p:spPr>
          <a:xfrm>
            <a:off x="1619250" y="6356350"/>
            <a:ext cx="6408738" cy="365125"/>
          </a:xfrm>
        </p:spPr>
        <p:txBody>
          <a:bodyPr/>
          <a:lstStyle/>
          <a:p>
            <a:pPr defTabSz="685800" eaLnBrk="1" fontAlgn="auto" hangingPunct="1">
              <a:spcBef>
                <a:spcPts val="0"/>
              </a:spcBef>
              <a:spcAft>
                <a:spcPts val="0"/>
              </a:spcAft>
              <a:defRPr/>
            </a:pPr>
            <a:r>
              <a:rPr lang="de-DE" dirty="0">
                <a:solidFill>
                  <a:prstClr val="black">
                    <a:tint val="75000"/>
                  </a:prstClr>
                </a:solidFill>
                <a:latin typeface="Calibri" panose="020F0502020204030204"/>
                <a:cs typeface="+mn-cs"/>
              </a:rPr>
              <a:t>Prof. Dr. Peter Axer, Lehrstuhl für Sozialrecht in Verbindung mit dem Öffentlichen Recht, Ruprecht-Karls-Universität Heidelberg</a:t>
            </a:r>
          </a:p>
        </p:txBody>
      </p:sp>
      <p:sp>
        <p:nvSpPr>
          <p:cNvPr id="12292" name="Foliennummernplatzhalter 3">
            <a:extLst>
              <a:ext uri="{FF2B5EF4-FFF2-40B4-BE49-F238E27FC236}">
                <a16:creationId xmlns:a16="http://schemas.microsoft.com/office/drawing/2014/main" id="{DDC10011-D00E-7BA4-544E-DBFE7D0E38F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fld id="{2AAD056C-1EFB-43CF-A245-50ABA2B26B68}" type="slidenum">
              <a:rPr lang="de-DE" altLang="de-DE" sz="900" smtClean="0">
                <a:solidFill>
                  <a:srgbClr val="898989"/>
                </a:solidFill>
              </a:rPr>
              <a:pPr eaLnBrk="1" hangingPunct="1">
                <a:lnSpc>
                  <a:spcPct val="100000"/>
                </a:lnSpc>
                <a:spcBef>
                  <a:spcPct val="0"/>
                </a:spcBef>
                <a:buFontTx/>
                <a:buNone/>
              </a:pPr>
              <a:t>14</a:t>
            </a:fld>
            <a:endParaRPr lang="de-DE" altLang="de-DE" sz="900">
              <a:solidFill>
                <a:srgbClr val="89898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D2FA-3792-083B-4FC2-ED57014BB72B}"/>
            </a:ext>
          </a:extLst>
        </p:cNvPr>
        <p:cNvGrpSpPr/>
        <p:nvPr/>
      </p:nvGrpSpPr>
      <p:grpSpPr>
        <a:xfrm>
          <a:off x="0" y="0"/>
          <a:ext cx="0" cy="0"/>
          <a:chOff x="0" y="0"/>
          <a:chExt cx="0" cy="0"/>
        </a:xfrm>
      </p:grpSpPr>
      <p:sp>
        <p:nvSpPr>
          <p:cNvPr id="14338" name="Inhaltsplatzhalter 2">
            <a:extLst>
              <a:ext uri="{FF2B5EF4-FFF2-40B4-BE49-F238E27FC236}">
                <a16:creationId xmlns:a16="http://schemas.microsoft.com/office/drawing/2014/main" id="{199E9B6D-F650-138F-04EC-4D1033FB774D}"/>
              </a:ext>
            </a:extLst>
          </p:cNvPr>
          <p:cNvSpPr>
            <a:spLocks noGrp="1"/>
          </p:cNvSpPr>
          <p:nvPr>
            <p:ph idx="1"/>
          </p:nvPr>
        </p:nvSpPr>
        <p:spPr>
          <a:xfrm>
            <a:off x="323528" y="476672"/>
            <a:ext cx="8424936" cy="5616624"/>
          </a:xfrm>
        </p:spPr>
        <p:txBody>
          <a:bodyPr/>
          <a:lstStyle/>
          <a:p>
            <a:pPr eaLnBrk="1" hangingPunct="1">
              <a:buFontTx/>
              <a:buChar char="-"/>
            </a:pPr>
            <a:r>
              <a:rPr lang="de-DE" altLang="de-DE" dirty="0"/>
              <a:t>Gesetzgeber wird allerdings auch sozialstaatlich in die Pflicht genommen:  </a:t>
            </a:r>
          </a:p>
          <a:p>
            <a:pPr lvl="1" eaLnBrk="1" hangingPunct="1">
              <a:buFontTx/>
              <a:buChar char="-"/>
            </a:pPr>
            <a:endParaRPr lang="de-DE" altLang="de-DE" dirty="0"/>
          </a:p>
          <a:p>
            <a:pPr lvl="1" eaLnBrk="1" hangingPunct="1">
              <a:buFontTx/>
              <a:buChar char="-"/>
            </a:pPr>
            <a:r>
              <a:rPr lang="de-DE" altLang="de-DE" dirty="0"/>
              <a:t>B</a:t>
            </a:r>
            <a:r>
              <a:rPr lang="de-DE" dirty="0"/>
              <a:t>etonung einer aus dem Sozialstaatsprinzip folgenden objektiv-rechtlichen Pflicht, das System stabil und funktionsfähig zu halten → Erfüllungsverantwortung und -verpflichtung des Staates</a:t>
            </a:r>
          </a:p>
          <a:p>
            <a:pPr lvl="1" eaLnBrk="1" hangingPunct="1">
              <a:buFontTx/>
              <a:buChar char="-"/>
            </a:pPr>
            <a:r>
              <a:rPr lang="de-DE" dirty="0"/>
              <a:t>ist das Sozialstaatsprinzip doch nicht so „schwach“, wie oft behauptet? </a:t>
            </a:r>
          </a:p>
          <a:p>
            <a:pPr lvl="1" eaLnBrk="1" hangingPunct="1">
              <a:buFontTx/>
              <a:buChar char="-"/>
            </a:pPr>
            <a:r>
              <a:rPr lang="de-DE" dirty="0"/>
              <a:t>subjektiv-rechtliche Einbindung über Art. 2 Abs. 1 GG </a:t>
            </a:r>
            <a:r>
              <a:rPr lang="de-DE" dirty="0" err="1"/>
              <a:t>i.V.m</a:t>
            </a:r>
            <a:r>
              <a:rPr lang="de-DE" dirty="0"/>
              <a:t>. dem Sozialstaatsprinzip: Versicherungs- und Beitragspflicht verlangen ein stabiles, funktionsfähiges System, in dem Beitrag und Leistung verhältnismäßig sein müssen?</a:t>
            </a:r>
          </a:p>
          <a:p>
            <a:pPr lvl="2" eaLnBrk="1" hangingPunct="1">
              <a:buFontTx/>
              <a:buChar char="-"/>
            </a:pPr>
            <a:r>
              <a:rPr lang="de-DE" sz="1800" dirty="0">
                <a:ea typeface="Calibri" panose="020F0502020204030204" pitchFamily="34" charset="0"/>
              </a:rPr>
              <a:t>BVerfG, 11.4.2017, 1 BvR 452/17, NJW 2017, S. 2096 (</a:t>
            </a:r>
            <a:r>
              <a:rPr lang="de-DE" sz="1800" dirty="0" err="1">
                <a:ea typeface="Calibri" panose="020F0502020204030204" pitchFamily="34" charset="0"/>
              </a:rPr>
              <a:t>Rn</a:t>
            </a:r>
            <a:r>
              <a:rPr lang="de-DE" sz="1800" dirty="0">
                <a:ea typeface="Calibri" panose="020F0502020204030204" pitchFamily="34" charset="0"/>
              </a:rPr>
              <a:t>. 23): „</a:t>
            </a:r>
            <a:r>
              <a:rPr lang="de-DE" sz="1800" dirty="0"/>
              <a:t>Zugleich schützt das Grundrecht aus Art. 2 Abs. 1 GG in Verbindung mit dem Sozialstaatsprinzip in einem auf Zwangsmitgliedschaft und Beitragspflicht beruhenden Versicherungssystem, bei dem der Einzelne typischerweise keinen unmittelbaren Einfluss auf die Höhe seines Beitrags und auf Art und Ausmaß der aus seinem Versicherungsverhältnis zu beanspruchenden Leistung hat, den beitragspflichtigen Versicherten vor einer Unverhältnismäßigkeit von Beitrag und Leistung“.</a:t>
            </a:r>
            <a:endParaRPr lang="de-DE" altLang="de-DE" sz="1800" dirty="0"/>
          </a:p>
        </p:txBody>
      </p:sp>
      <p:sp>
        <p:nvSpPr>
          <p:cNvPr id="2" name="Fußzeilenplatzhalter 1">
            <a:extLst>
              <a:ext uri="{FF2B5EF4-FFF2-40B4-BE49-F238E27FC236}">
                <a16:creationId xmlns:a16="http://schemas.microsoft.com/office/drawing/2014/main" id="{400E19F9-B43E-E15A-08F6-24337BE18584}"/>
              </a:ext>
            </a:extLst>
          </p:cNvPr>
          <p:cNvSpPr>
            <a:spLocks noGrp="1"/>
          </p:cNvSpPr>
          <p:nvPr>
            <p:ph type="ftr" sz="quarter" idx="11"/>
          </p:nvPr>
        </p:nvSpPr>
        <p:spPr>
          <a:xfrm>
            <a:off x="1619250" y="6356350"/>
            <a:ext cx="6408738" cy="365125"/>
          </a:xfrm>
        </p:spPr>
        <p:txBody>
          <a:bodyPr/>
          <a:lstStyle/>
          <a:p>
            <a:pPr defTabSz="685800" eaLnBrk="1" fontAlgn="auto" hangingPunct="1">
              <a:spcBef>
                <a:spcPts val="0"/>
              </a:spcBef>
              <a:spcAft>
                <a:spcPts val="0"/>
              </a:spcAft>
              <a:defRPr/>
            </a:pPr>
            <a:r>
              <a:rPr lang="de-DE" dirty="0">
                <a:solidFill>
                  <a:prstClr val="black">
                    <a:tint val="75000"/>
                  </a:prstClr>
                </a:solidFill>
                <a:latin typeface="Calibri" panose="020F0502020204030204"/>
                <a:cs typeface="+mn-cs"/>
              </a:rPr>
              <a:t>Prof. Dr. Peter Axer, Lehrstuhl für Sozialrecht in Verbindung mit dem Öffentlichen Recht, Ruprecht-Karls-Universität Heidelberg</a:t>
            </a:r>
          </a:p>
        </p:txBody>
      </p:sp>
      <p:sp>
        <p:nvSpPr>
          <p:cNvPr id="14340" name="Foliennummernplatzhalter 3">
            <a:extLst>
              <a:ext uri="{FF2B5EF4-FFF2-40B4-BE49-F238E27FC236}">
                <a16:creationId xmlns:a16="http://schemas.microsoft.com/office/drawing/2014/main" id="{EE9A9688-9EDC-F26F-1282-40E654AFE50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fld id="{D7270E18-613E-4357-A60D-7B892A7A1C09}" type="slidenum">
              <a:rPr lang="de-DE" altLang="de-DE" sz="900" smtClean="0">
                <a:solidFill>
                  <a:srgbClr val="898989"/>
                </a:solidFill>
              </a:rPr>
              <a:pPr eaLnBrk="1" hangingPunct="1">
                <a:lnSpc>
                  <a:spcPct val="100000"/>
                </a:lnSpc>
                <a:spcBef>
                  <a:spcPct val="0"/>
                </a:spcBef>
                <a:buFontTx/>
                <a:buNone/>
              </a:pPr>
              <a:t>15</a:t>
            </a:fld>
            <a:endParaRPr lang="de-DE" altLang="de-DE" sz="900">
              <a:solidFill>
                <a:srgbClr val="898989"/>
              </a:solidFill>
            </a:endParaRPr>
          </a:p>
        </p:txBody>
      </p:sp>
    </p:spTree>
    <p:extLst>
      <p:ext uri="{BB962C8B-B14F-4D97-AF65-F5344CB8AC3E}">
        <p14:creationId xmlns:p14="http://schemas.microsoft.com/office/powerpoint/2010/main" val="2161130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a:extLst>
              <a:ext uri="{FF2B5EF4-FFF2-40B4-BE49-F238E27FC236}">
                <a16:creationId xmlns:a16="http://schemas.microsoft.com/office/drawing/2014/main" id="{A11A9B21-6662-4CA8-1562-D6C0B5718553}"/>
              </a:ext>
            </a:extLst>
          </p:cNvPr>
          <p:cNvSpPr>
            <a:spLocks noGrp="1"/>
          </p:cNvSpPr>
          <p:nvPr>
            <p:ph idx="1"/>
          </p:nvPr>
        </p:nvSpPr>
        <p:spPr>
          <a:xfrm>
            <a:off x="395536" y="260648"/>
            <a:ext cx="8424936" cy="6095702"/>
          </a:xfrm>
        </p:spPr>
        <p:txBody>
          <a:bodyPr/>
          <a:lstStyle/>
          <a:p>
            <a:pPr marL="0" indent="0" eaLnBrk="1" hangingPunct="1">
              <a:buFont typeface="Arial" panose="020B0604020202020204" pitchFamily="34" charset="0"/>
              <a:buNone/>
            </a:pPr>
            <a:r>
              <a:rPr lang="de-DE" altLang="de-DE" b="1" dirty="0"/>
              <a:t>Finanzierung der Gesundheitsversorgung durch GKV, PKV und Beamtenbeihilfe </a:t>
            </a:r>
          </a:p>
          <a:p>
            <a:pPr eaLnBrk="1" hangingPunct="1">
              <a:buFontTx/>
              <a:buChar char="-"/>
            </a:pPr>
            <a:r>
              <a:rPr lang="de-DE" altLang="de-DE" dirty="0"/>
              <a:t>Ausgabensteigerung im Gesundheitswesen betrifft ebenso die PKV</a:t>
            </a:r>
          </a:p>
          <a:p>
            <a:pPr eaLnBrk="1" hangingPunct="1">
              <a:buFontTx/>
              <a:buChar char="-"/>
            </a:pPr>
            <a:r>
              <a:rPr lang="de-DE" altLang="de-DE" dirty="0"/>
              <a:t>im </a:t>
            </a:r>
            <a:r>
              <a:rPr lang="de-DE" dirty="0"/>
              <a:t>Arbeitsauftrag an die „</a:t>
            </a:r>
            <a:r>
              <a:rPr lang="de-DE" dirty="0" err="1"/>
              <a:t>FinanzKommission</a:t>
            </a:r>
            <a:r>
              <a:rPr lang="de-DE" dirty="0"/>
              <a:t> Gesundheit“ (FKG) v. 8.9.2025 heißt es: „Ferner sollte die Dualität des bestehenden Systems von gesetzlicher und privater Krankenversicherung im Grundsatz respektiert werden.“</a:t>
            </a:r>
            <a:endParaRPr lang="de-DE" altLang="de-DE" dirty="0"/>
          </a:p>
          <a:p>
            <a:pPr eaLnBrk="1" hangingPunct="1">
              <a:buFontTx/>
              <a:buChar char="-"/>
            </a:pPr>
            <a:r>
              <a:rPr lang="de-DE" altLang="de-DE" dirty="0"/>
              <a:t>oftmals zu kurz kommt bei der Betrachtung der Absicherung gegen Gesundheitsrisiken und der Rede von einem dualen/bipolaren Versicherungssystem, dass gut die Hälfte der 8,7 Mio. PKV-Versicherten beihilfeberechtigte Personen sind (4,62 </a:t>
            </a:r>
            <a:r>
              <a:rPr lang="de-DE" altLang="de-DE" dirty="0" err="1"/>
              <a:t>Mio</a:t>
            </a:r>
            <a:r>
              <a:rPr lang="de-DE" altLang="de-DE" dirty="0"/>
              <a:t>; Zahlen nach PKV-Zahlenportal für 2023), somit die Beihilfeträger auf Bundes- und Landesebene, die regelmäßig zwischen 50% und 80% der Kosten tragen, ein wichtiger Kostenträger sind</a:t>
            </a:r>
          </a:p>
          <a:p>
            <a:pPr eaLnBrk="1" hangingPunct="1">
              <a:buFontTx/>
              <a:buChar char="-"/>
            </a:pPr>
            <a:r>
              <a:rPr lang="de-DE" altLang="de-DE" dirty="0"/>
              <a:t>Überlegungen zur Finanzierung auch in Bezug auf die Beihilfe? </a:t>
            </a:r>
          </a:p>
          <a:p>
            <a:pPr lvl="1" eaLnBrk="1" hangingPunct="1">
              <a:buFontTx/>
              <a:buChar char="-"/>
            </a:pPr>
            <a:r>
              <a:rPr lang="de-DE" altLang="de-DE" dirty="0"/>
              <a:t>Pauschale Beihilfe bei GKV-Versicherung? Dazu: Wiss. Dienste des Deutschen Bundestages, Einzelfragen zu Beihilfeausgaben und zur Beihilfebewährung bei freiwillig gesetzlich versicherten Beamten, WD 6-3000-038/25 v. 7.8.2025   </a:t>
            </a:r>
          </a:p>
          <a:p>
            <a:pPr lvl="1" eaLnBrk="1" hangingPunct="1">
              <a:buFontTx/>
              <a:buChar char="-"/>
            </a:pPr>
            <a:r>
              <a:rPr lang="de-DE" altLang="de-DE" dirty="0"/>
              <a:t>Primärarztsystem auch über die GKV hinaus?</a:t>
            </a:r>
            <a:endParaRPr lang="de-DE" altLang="de-DE" b="1" dirty="0"/>
          </a:p>
        </p:txBody>
      </p:sp>
      <p:sp>
        <p:nvSpPr>
          <p:cNvPr id="2" name="Fußzeilenplatzhalter 1">
            <a:extLst>
              <a:ext uri="{FF2B5EF4-FFF2-40B4-BE49-F238E27FC236}">
                <a16:creationId xmlns:a16="http://schemas.microsoft.com/office/drawing/2014/main" id="{9AC8CF17-E443-16F9-C809-AD2E8795EDA4}"/>
              </a:ext>
            </a:extLst>
          </p:cNvPr>
          <p:cNvSpPr>
            <a:spLocks noGrp="1"/>
          </p:cNvSpPr>
          <p:nvPr>
            <p:ph type="ftr" sz="quarter" idx="11"/>
          </p:nvPr>
        </p:nvSpPr>
        <p:spPr>
          <a:xfrm>
            <a:off x="1619250" y="6356350"/>
            <a:ext cx="6408738" cy="365125"/>
          </a:xfrm>
        </p:spPr>
        <p:txBody>
          <a:bodyPr/>
          <a:lstStyle/>
          <a:p>
            <a:pPr defTabSz="685800" eaLnBrk="1" fontAlgn="auto" hangingPunct="1">
              <a:spcBef>
                <a:spcPts val="0"/>
              </a:spcBef>
              <a:spcAft>
                <a:spcPts val="0"/>
              </a:spcAft>
              <a:defRPr/>
            </a:pPr>
            <a:r>
              <a:rPr lang="de-DE" dirty="0">
                <a:solidFill>
                  <a:prstClr val="black">
                    <a:tint val="75000"/>
                  </a:prstClr>
                </a:solidFill>
                <a:latin typeface="Calibri" panose="020F0502020204030204"/>
                <a:cs typeface="+mn-cs"/>
              </a:rPr>
              <a:t>Prof. Dr. Peter Axer, Lehrstuhl für Sozialrecht in Verbindung mit dem Öffentlichen Recht, Ruprecht-Karls-Universität Heidelberg</a:t>
            </a:r>
          </a:p>
        </p:txBody>
      </p:sp>
      <p:sp>
        <p:nvSpPr>
          <p:cNvPr id="13316" name="Foliennummernplatzhalter 3">
            <a:extLst>
              <a:ext uri="{FF2B5EF4-FFF2-40B4-BE49-F238E27FC236}">
                <a16:creationId xmlns:a16="http://schemas.microsoft.com/office/drawing/2014/main" id="{8A4E7165-3283-3295-8D2B-D519CD214D4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fld id="{B0B780CC-FD27-4FB9-A5F0-CC4225E5ACAA}" type="slidenum">
              <a:rPr lang="de-DE" altLang="de-DE" sz="900" smtClean="0">
                <a:solidFill>
                  <a:srgbClr val="898989"/>
                </a:solidFill>
              </a:rPr>
              <a:pPr eaLnBrk="1" hangingPunct="1">
                <a:lnSpc>
                  <a:spcPct val="100000"/>
                </a:lnSpc>
                <a:spcBef>
                  <a:spcPct val="0"/>
                </a:spcBef>
                <a:buFontTx/>
                <a:buNone/>
              </a:pPr>
              <a:t>16</a:t>
            </a:fld>
            <a:endParaRPr lang="de-DE" altLang="de-DE" sz="900">
              <a:solidFill>
                <a:srgbClr val="898989"/>
              </a:solidFill>
            </a:endParaRPr>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2572</Words>
  <Application>Microsoft Office PowerPoint</Application>
  <PresentationFormat>Bildschirmpräsentation (4:3)</PresentationFormat>
  <Paragraphs>198</Paragraphs>
  <Slides>16</Slides>
  <Notes>3</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16</vt:i4>
      </vt:variant>
    </vt:vector>
  </HeadingPairs>
  <TitlesOfParts>
    <vt:vector size="22" baseType="lpstr">
      <vt:lpstr>Arial</vt:lpstr>
      <vt:lpstr>Calibri</vt:lpstr>
      <vt:lpstr>Calibri Light</vt:lpstr>
      <vt:lpstr>Times New Roman</vt:lpstr>
      <vt:lpstr>Larissa-Design</vt:lpstr>
      <vt:lpstr>Office Theme</vt:lpstr>
      <vt:lpstr>PowerPoint-Präsentation</vt:lpstr>
      <vt:lpstr>Sozialbudget 2024</vt:lpstr>
      <vt:lpstr>Finanzierung der Sozialausgaben nach dem Sozialbudget</vt:lpstr>
      <vt:lpstr>PowerPoint-Präsentation</vt:lpstr>
      <vt:lpstr>Für 2026 vorgesehene Haushaltsaufteilung des BMAS</vt:lpstr>
      <vt:lpstr>Für 2026 vorgesehene Haushaltsaufteilung des BMG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Arzt oder Apotheker – Schlüsselfigur in der Arzneimittelversorgung</dc:title>
  <dc:creator>Dorothea Dettling</dc:creator>
  <cp:lastModifiedBy>Axer, Prof. Dr. Peter</cp:lastModifiedBy>
  <cp:revision>115</cp:revision>
  <cp:lastPrinted>2025-11-04T05:32:08Z</cp:lastPrinted>
  <dcterms:created xsi:type="dcterms:W3CDTF">2014-10-28T08:55:19Z</dcterms:created>
  <dcterms:modified xsi:type="dcterms:W3CDTF">2025-11-05T15:32:06Z</dcterms:modified>
</cp:coreProperties>
</file>